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82"/>
  </p:notesMasterIdLst>
  <p:handoutMasterIdLst>
    <p:handoutMasterId r:id="rId83"/>
  </p:handoutMasterIdLst>
  <p:sldIdLst>
    <p:sldId id="2241" r:id="rId2"/>
    <p:sldId id="4600" r:id="rId3"/>
    <p:sldId id="2936" r:id="rId4"/>
    <p:sldId id="4601" r:id="rId5"/>
    <p:sldId id="2965" r:id="rId6"/>
    <p:sldId id="860" r:id="rId7"/>
    <p:sldId id="4359" r:id="rId8"/>
    <p:sldId id="872" r:id="rId9"/>
    <p:sldId id="867" r:id="rId10"/>
    <p:sldId id="2926" r:id="rId11"/>
    <p:sldId id="2955" r:id="rId12"/>
    <p:sldId id="2956" r:id="rId13"/>
    <p:sldId id="2927" r:id="rId14"/>
    <p:sldId id="2928" r:id="rId15"/>
    <p:sldId id="2958" r:id="rId16"/>
    <p:sldId id="2959" r:id="rId17"/>
    <p:sldId id="2960" r:id="rId18"/>
    <p:sldId id="2961" r:id="rId19"/>
    <p:sldId id="2929" r:id="rId20"/>
    <p:sldId id="2795" r:id="rId21"/>
    <p:sldId id="2812" r:id="rId22"/>
    <p:sldId id="2966" r:id="rId23"/>
    <p:sldId id="2930" r:id="rId24"/>
    <p:sldId id="2939" r:id="rId25"/>
    <p:sldId id="4591" r:id="rId26"/>
    <p:sldId id="2907" r:id="rId27"/>
    <p:sldId id="2931" r:id="rId28"/>
    <p:sldId id="2952" r:id="rId29"/>
    <p:sldId id="2932" r:id="rId30"/>
    <p:sldId id="2947" r:id="rId31"/>
    <p:sldId id="2934" r:id="rId32"/>
    <p:sldId id="2866" r:id="rId33"/>
    <p:sldId id="2274" r:id="rId34"/>
    <p:sldId id="2275" r:id="rId35"/>
    <p:sldId id="2276" r:id="rId36"/>
    <p:sldId id="2277" r:id="rId37"/>
    <p:sldId id="2860" r:id="rId38"/>
    <p:sldId id="2879" r:id="rId39"/>
    <p:sldId id="2878" r:id="rId40"/>
    <p:sldId id="2429" r:id="rId41"/>
    <p:sldId id="2279" r:id="rId42"/>
    <p:sldId id="2423" r:id="rId43"/>
    <p:sldId id="2422" r:id="rId44"/>
    <p:sldId id="2424" r:id="rId45"/>
    <p:sldId id="4592" r:id="rId46"/>
    <p:sldId id="2880" r:id="rId47"/>
    <p:sldId id="2445" r:id="rId48"/>
    <p:sldId id="2251" r:id="rId49"/>
    <p:sldId id="2855" r:id="rId50"/>
    <p:sldId id="2287" r:id="rId51"/>
    <p:sldId id="2284" r:id="rId52"/>
    <p:sldId id="2285" r:id="rId53"/>
    <p:sldId id="2286" r:id="rId54"/>
    <p:sldId id="2863" r:id="rId55"/>
    <p:sldId id="2864" r:id="rId56"/>
    <p:sldId id="771" r:id="rId57"/>
    <p:sldId id="2288" r:id="rId58"/>
    <p:sldId id="2289" r:id="rId59"/>
    <p:sldId id="2290" r:id="rId60"/>
    <p:sldId id="2291" r:id="rId61"/>
    <p:sldId id="2293" r:id="rId62"/>
    <p:sldId id="2294" r:id="rId63"/>
    <p:sldId id="2295" r:id="rId64"/>
    <p:sldId id="2296" r:id="rId65"/>
    <p:sldId id="2297" r:id="rId66"/>
    <p:sldId id="2298" r:id="rId67"/>
    <p:sldId id="787" r:id="rId68"/>
    <p:sldId id="2426" r:id="rId69"/>
    <p:sldId id="2427" r:id="rId70"/>
    <p:sldId id="2431" r:id="rId71"/>
    <p:sldId id="2292" r:id="rId72"/>
    <p:sldId id="2446" r:id="rId73"/>
    <p:sldId id="2432" r:id="rId74"/>
    <p:sldId id="292" r:id="rId75"/>
    <p:sldId id="2302" r:id="rId76"/>
    <p:sldId id="2419" r:id="rId77"/>
    <p:sldId id="2304" r:id="rId78"/>
    <p:sldId id="2309" r:id="rId79"/>
    <p:sldId id="2421" r:id="rId80"/>
    <p:sldId id="2867" r:id="rId81"/>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3" pos="29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BF569D"/>
    <a:srgbClr val="6E45A1"/>
    <a:srgbClr val="CDCCFE"/>
    <a:srgbClr val="FFE6FE"/>
    <a:srgbClr val="FFFC00"/>
    <a:srgbClr val="00CD28"/>
    <a:srgbClr val="CDF8CC"/>
    <a:srgbClr val="F7F9D6"/>
    <a:srgbClr val="32C0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EB9BA9-5AA4-E943-9512-D84C4795A8E3}" v="284" dt="2024-12-16T23:36:51.04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92" autoAdjust="0"/>
    <p:restoredTop sz="85468" autoAdjust="0"/>
  </p:normalViewPr>
  <p:slideViewPr>
    <p:cSldViewPr>
      <p:cViewPr varScale="1">
        <p:scale>
          <a:sx n="123" d="100"/>
          <a:sy n="123" d="100"/>
        </p:scale>
        <p:origin x="504" y="176"/>
      </p:cViewPr>
      <p:guideLst>
        <p:guide orient="horz" pos="2480"/>
        <p:guide pos="2925"/>
      </p:guideLst>
    </p:cSldViewPr>
  </p:slideViewPr>
  <p:outlineViewPr>
    <p:cViewPr>
      <p:scale>
        <a:sx n="33" d="100"/>
        <a:sy n="33" d="100"/>
      </p:scale>
      <p:origin x="0" y="-5720"/>
    </p:cViewPr>
  </p:outlineViewPr>
  <p:notesTextViewPr>
    <p:cViewPr>
      <p:scale>
        <a:sx n="110" d="100"/>
        <a:sy n="110"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达 魏" userId="ca17b13798aa44f7" providerId="LiveId" clId="{D8EB9BA9-5AA4-E943-9512-D84C4795A8E3}"/>
    <pc:docChg chg="modSld">
      <pc:chgData name="星达 魏" userId="ca17b13798aa44f7" providerId="LiveId" clId="{D8EB9BA9-5AA4-E943-9512-D84C4795A8E3}" dt="2024-12-16T23:37:21.045" v="47" actId="255"/>
      <pc:docMkLst>
        <pc:docMk/>
      </pc:docMkLst>
      <pc:sldChg chg="modSp mod">
        <pc:chgData name="星达 魏" userId="ca17b13798aa44f7" providerId="LiveId" clId="{D8EB9BA9-5AA4-E943-9512-D84C4795A8E3}" dt="2024-12-16T23:35:18.230" v="36" actId="20577"/>
        <pc:sldMkLst>
          <pc:docMk/>
          <pc:sldMk cId="3628960693" sldId="2241"/>
        </pc:sldMkLst>
        <pc:spChg chg="mod">
          <ac:chgData name="星达 魏" userId="ca17b13798aa44f7" providerId="LiveId" clId="{D8EB9BA9-5AA4-E943-9512-D84C4795A8E3}" dt="2024-12-16T23:35:18.230" v="36" actId="20577"/>
          <ac:spMkLst>
            <pc:docMk/>
            <pc:sldMk cId="3628960693" sldId="2241"/>
            <ac:spMk id="5" creationId="{2C7C6228-E47F-EA4B-8DD8-28647C76DDD6}"/>
          </ac:spMkLst>
        </pc:spChg>
      </pc:sldChg>
      <pc:sldChg chg="modSp mod">
        <pc:chgData name="星达 魏" userId="ca17b13798aa44f7" providerId="LiveId" clId="{D8EB9BA9-5AA4-E943-9512-D84C4795A8E3}" dt="2024-12-16T23:37:21.045" v="47" actId="255"/>
        <pc:sldMkLst>
          <pc:docMk/>
          <pc:sldMk cId="1842658929" sldId="2292"/>
        </pc:sldMkLst>
        <pc:spChg chg="mod">
          <ac:chgData name="星达 魏" userId="ca17b13798aa44f7" providerId="LiveId" clId="{D8EB9BA9-5AA4-E943-9512-D84C4795A8E3}" dt="2024-12-16T23:37:21.045" v="47" actId="255"/>
          <ac:spMkLst>
            <pc:docMk/>
            <pc:sldMk cId="1842658929" sldId="2292"/>
            <ac:spMk id="3" creationId="{9CED649C-FF00-6A42-BC4A-134AA0E811C4}"/>
          </ac:spMkLst>
        </pc:spChg>
      </pc:sldChg>
      <pc:sldChg chg="addSp modSp mod modAnim">
        <pc:chgData name="星达 魏" userId="ca17b13798aa44f7" providerId="LiveId" clId="{D8EB9BA9-5AA4-E943-9512-D84C4795A8E3}" dt="2024-12-16T23:36:51.044" v="46"/>
        <pc:sldMkLst>
          <pc:docMk/>
          <pc:sldMk cId="3805203151" sldId="2431"/>
        </pc:sldMkLst>
        <pc:spChg chg="add mod">
          <ac:chgData name="星达 魏" userId="ca17b13798aa44f7" providerId="LiveId" clId="{D8EB9BA9-5AA4-E943-9512-D84C4795A8E3}" dt="2024-12-16T23:36:35.996" v="43" actId="14100"/>
          <ac:spMkLst>
            <pc:docMk/>
            <pc:sldMk cId="3805203151" sldId="2431"/>
            <ac:spMk id="9" creationId="{37F4921D-78DB-12DA-88E5-5BD096C94AE5}"/>
          </ac:spMkLst>
        </pc:spChg>
        <pc:spChg chg="add mod">
          <ac:chgData name="星达 魏" userId="ca17b13798aa44f7" providerId="LiveId" clId="{D8EB9BA9-5AA4-E943-9512-D84C4795A8E3}" dt="2024-12-16T23:36:38.063" v="44" actId="1076"/>
          <ac:spMkLst>
            <pc:docMk/>
            <pc:sldMk cId="3805203151" sldId="2431"/>
            <ac:spMk id="10" creationId="{BA330A8E-B0E1-FE86-22FB-534420A3308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2024/12/17</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2024/12/17</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routledge.com/Domain-Specific-Processors-Systems-Architectures-Modeling-and-Simulation/Bhattacharyya-Deprettere-Teich/p/book/978082474711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15</a:t>
            </a:fld>
            <a:endParaRPr lang="zh-CN" altLang="en-US"/>
          </a:p>
        </p:txBody>
      </p:sp>
    </p:spTree>
    <p:extLst>
      <p:ext uri="{BB962C8B-B14F-4D97-AF65-F5344CB8AC3E}">
        <p14:creationId xmlns:p14="http://schemas.microsoft.com/office/powerpoint/2010/main" val="2900565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a:t>
            </a:fld>
            <a:endParaRPr lang="zh-CN" altLang="en-US"/>
          </a:p>
        </p:txBody>
      </p:sp>
    </p:spTree>
    <p:extLst>
      <p:ext uri="{BB962C8B-B14F-4D97-AF65-F5344CB8AC3E}">
        <p14:creationId xmlns:p14="http://schemas.microsoft.com/office/powerpoint/2010/main" val="1695604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17</a:t>
            </a:fld>
            <a:endParaRPr lang="zh-CN" altLang="en-US"/>
          </a:p>
        </p:txBody>
      </p:sp>
    </p:spTree>
    <p:extLst>
      <p:ext uri="{BB962C8B-B14F-4D97-AF65-F5344CB8AC3E}">
        <p14:creationId xmlns:p14="http://schemas.microsoft.com/office/powerpoint/2010/main" val="3200482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19</a:t>
            </a:fld>
            <a:endParaRPr lang="zh-CN" altLang="en-US"/>
          </a:p>
        </p:txBody>
      </p:sp>
    </p:spTree>
    <p:extLst>
      <p:ext uri="{BB962C8B-B14F-4D97-AF65-F5344CB8AC3E}">
        <p14:creationId xmlns:p14="http://schemas.microsoft.com/office/powerpoint/2010/main" val="1202029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a:t>
            </a:r>
            <a:r>
              <a:rPr kumimoji="1" lang="en-US" altLang="zh-CN" dirty="0"/>
              <a:t>function</a:t>
            </a:r>
            <a:r>
              <a:rPr kumimoji="1" lang="zh-CN" altLang="en-US" dirty="0"/>
              <a:t>被所有的</a:t>
            </a:r>
            <a:r>
              <a:rPr kumimoji="1" lang="en-US" altLang="zh-CN" dirty="0"/>
              <a:t>GPU</a:t>
            </a:r>
            <a:r>
              <a:rPr kumimoji="1" lang="zh-CN" altLang="en-US" dirty="0"/>
              <a:t> </a:t>
            </a:r>
            <a:r>
              <a:rPr kumimoji="1" lang="en-US" altLang="zh-CN" dirty="0"/>
              <a:t>core</a:t>
            </a:r>
            <a:r>
              <a:rPr kumimoji="1" lang="zh-CN" altLang="en-US" dirty="0"/>
              <a:t>来执行</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4228104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sng" strike="noStrike" kern="1200" dirty="0">
                <a:solidFill>
                  <a:schemeClr val="tx1"/>
                </a:solidFill>
                <a:effectLst/>
                <a:latin typeface="+mn-lt"/>
                <a:ea typeface="+mn-ea"/>
                <a:cs typeface="+mn-cs"/>
                <a:hlinkClick r:id="rId3"/>
              </a:rPr>
              <a:t>Domain-Specific Processors</a:t>
            </a: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26</a:t>
            </a:fld>
            <a:endParaRPr lang="zh-CN" altLang="en-US"/>
          </a:p>
        </p:txBody>
      </p:sp>
    </p:spTree>
    <p:extLst>
      <p:ext uri="{BB962C8B-B14F-4D97-AF65-F5344CB8AC3E}">
        <p14:creationId xmlns:p14="http://schemas.microsoft.com/office/powerpoint/2010/main" val="3628385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Source: Wikipedia</a:t>
            </a:r>
          </a:p>
          <a:p>
            <a:r>
              <a:rPr kumimoji="1" lang="en-US" altLang="zh-CN" dirty="0"/>
              <a:t>Mate60: https://</a:t>
            </a:r>
            <a:r>
              <a:rPr kumimoji="1" lang="en-US" altLang="zh-CN" dirty="0" err="1"/>
              <a:t>nanoreview.net</a:t>
            </a:r>
            <a:r>
              <a:rPr kumimoji="1" lang="en-US" altLang="zh-CN" dirty="0"/>
              <a:t>/</a:t>
            </a:r>
            <a:r>
              <a:rPr kumimoji="1" lang="en-US" altLang="zh-CN" dirty="0" err="1"/>
              <a:t>en</a:t>
            </a:r>
            <a:r>
              <a:rPr kumimoji="1" lang="en-US" altLang="zh-CN" dirty="0"/>
              <a:t>/soc-compare/qualcomm-snapdragon-875-vs-hisilicon-kirin-9000</a:t>
            </a:r>
          </a:p>
          <a:p>
            <a:r>
              <a:rPr kumimoji="1" lang="en-US" altLang="zh-CN" dirty="0"/>
              <a:t>Intel CPU: https://</a:t>
            </a:r>
            <a:r>
              <a:rPr kumimoji="1" lang="en-US" altLang="zh-CN" dirty="0" err="1"/>
              <a:t>setiathome.berkeley.edu</a:t>
            </a:r>
            <a:r>
              <a:rPr kumimoji="1" lang="en-US" altLang="zh-CN" dirty="0"/>
              <a:t>/</a:t>
            </a:r>
            <a:r>
              <a:rPr kumimoji="1" lang="en-US" altLang="zh-CN" dirty="0" err="1"/>
              <a:t>cpu_list.php</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30</a:t>
            </a:fld>
            <a:endParaRPr lang="zh-CN" altLang="en-US"/>
          </a:p>
        </p:txBody>
      </p:sp>
    </p:spTree>
    <p:extLst>
      <p:ext uri="{BB962C8B-B14F-4D97-AF65-F5344CB8AC3E}">
        <p14:creationId xmlns:p14="http://schemas.microsoft.com/office/powerpoint/2010/main" val="1367160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33</a:t>
            </a:fld>
            <a:endParaRPr lang="zh-CN" altLang="en-US"/>
          </a:p>
        </p:txBody>
      </p:sp>
    </p:spTree>
    <p:extLst>
      <p:ext uri="{BB962C8B-B14F-4D97-AF65-F5344CB8AC3E}">
        <p14:creationId xmlns:p14="http://schemas.microsoft.com/office/powerpoint/2010/main" val="711750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35</a:t>
            </a:fld>
            <a:endParaRPr lang="zh-CN" altLang="en-US"/>
          </a:p>
        </p:txBody>
      </p:sp>
    </p:spTree>
    <p:extLst>
      <p:ext uri="{BB962C8B-B14F-4D97-AF65-F5344CB8AC3E}">
        <p14:creationId xmlns:p14="http://schemas.microsoft.com/office/powerpoint/2010/main" val="1863492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182965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83003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41</a:t>
            </a:fld>
            <a:endParaRPr lang="zh-CN" altLang="en-US"/>
          </a:p>
        </p:txBody>
      </p:sp>
    </p:spTree>
    <p:extLst>
      <p:ext uri="{BB962C8B-B14F-4D97-AF65-F5344CB8AC3E}">
        <p14:creationId xmlns:p14="http://schemas.microsoft.com/office/powerpoint/2010/main" val="1563993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42</a:t>
            </a:fld>
            <a:endParaRPr lang="zh-CN" altLang="en-US"/>
          </a:p>
        </p:txBody>
      </p:sp>
    </p:spTree>
    <p:extLst>
      <p:ext uri="{BB962C8B-B14F-4D97-AF65-F5344CB8AC3E}">
        <p14:creationId xmlns:p14="http://schemas.microsoft.com/office/powerpoint/2010/main" val="3433521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43</a:t>
            </a:fld>
            <a:endParaRPr lang="zh-CN" altLang="en-US"/>
          </a:p>
        </p:txBody>
      </p:sp>
    </p:spTree>
    <p:extLst>
      <p:ext uri="{BB962C8B-B14F-4D97-AF65-F5344CB8AC3E}">
        <p14:creationId xmlns:p14="http://schemas.microsoft.com/office/powerpoint/2010/main" val="4218775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44</a:t>
            </a:fld>
            <a:endParaRPr lang="zh-CN" altLang="en-US"/>
          </a:p>
        </p:txBody>
      </p:sp>
    </p:spTree>
    <p:extLst>
      <p:ext uri="{BB962C8B-B14F-4D97-AF65-F5344CB8AC3E}">
        <p14:creationId xmlns:p14="http://schemas.microsoft.com/office/powerpoint/2010/main" val="2498628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45</a:t>
            </a:fld>
            <a:endParaRPr lang="zh-CN" altLang="en-US"/>
          </a:p>
        </p:txBody>
      </p:sp>
    </p:spTree>
    <p:extLst>
      <p:ext uri="{BB962C8B-B14F-4D97-AF65-F5344CB8AC3E}">
        <p14:creationId xmlns:p14="http://schemas.microsoft.com/office/powerpoint/2010/main" val="953337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48</a:t>
            </a:fld>
            <a:endParaRPr lang="zh-CN" altLang="en-US"/>
          </a:p>
        </p:txBody>
      </p:sp>
    </p:spTree>
    <p:extLst>
      <p:ext uri="{BB962C8B-B14F-4D97-AF65-F5344CB8AC3E}">
        <p14:creationId xmlns:p14="http://schemas.microsoft.com/office/powerpoint/2010/main" val="2927479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4EF0F-1908-6827-6047-453382C2F76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5896A6-D177-52C4-2415-1D8CD40FC0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921841-AD7A-1938-8E9B-2106A995A9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Sort may be important.  E.g., </a:t>
            </a:r>
            <a:r>
              <a:rPr lang="en" altLang="zh-CN" sz="1800" dirty="0">
                <a:effectLst/>
                <a:latin typeface="Times"/>
              </a:rPr>
              <a:t>sometimes the output keys are URLs, and we want all entries for a single host to end up in the same output file. </a:t>
            </a:r>
            <a:endParaRPr lang="en" altLang="zh-CN" dirty="0">
              <a:effectLst/>
            </a:endParaRPr>
          </a:p>
          <a:p>
            <a:endParaRPr kumimoji="1" lang="zh-CN" altLang="en-US" dirty="0"/>
          </a:p>
        </p:txBody>
      </p:sp>
      <p:sp>
        <p:nvSpPr>
          <p:cNvPr id="4" name="灯片编号占位符 3">
            <a:extLst>
              <a:ext uri="{FF2B5EF4-FFF2-40B4-BE49-F238E27FC236}">
                <a16:creationId xmlns:a16="http://schemas.microsoft.com/office/drawing/2014/main" id="{9584E1C1-E7DD-530A-A957-0538A46633EF}"/>
              </a:ext>
            </a:extLst>
          </p:cNvPr>
          <p:cNvSpPr>
            <a:spLocks noGrp="1"/>
          </p:cNvSpPr>
          <p:nvPr>
            <p:ph type="sldNum" sz="quarter" idx="5"/>
          </p:nvPr>
        </p:nvSpPr>
        <p:spPr/>
        <p:txBody>
          <a:bodyPr/>
          <a:lstStyle/>
          <a:p>
            <a:fld id="{3A84A077-83E9-49A7-9F59-234D78BD6949}" type="slidenum">
              <a:rPr lang="zh-CN" altLang="en-US" smtClean="0"/>
              <a:t>50</a:t>
            </a:fld>
            <a:endParaRPr lang="zh-CN" altLang="en-US"/>
          </a:p>
        </p:txBody>
      </p:sp>
    </p:spTree>
    <p:extLst>
      <p:ext uri="{BB962C8B-B14F-4D97-AF65-F5344CB8AC3E}">
        <p14:creationId xmlns:p14="http://schemas.microsoft.com/office/powerpoint/2010/main" val="1640613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51</a:t>
            </a:fld>
            <a:endParaRPr lang="zh-CN" altLang="en-US"/>
          </a:p>
        </p:txBody>
      </p:sp>
    </p:spTree>
    <p:extLst>
      <p:ext uri="{BB962C8B-B14F-4D97-AF65-F5344CB8AC3E}">
        <p14:creationId xmlns:p14="http://schemas.microsoft.com/office/powerpoint/2010/main" val="448134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CC3C753E-1415-4755-9AD0-A4D51D8BE0DD}" type="slidenum">
              <a:rPr lang="en-US" altLang="zh-TW" smtClean="0"/>
              <a:pPr/>
              <a:t>56</a:t>
            </a:fld>
            <a:endParaRPr lang="en-US" altLang="zh-TW"/>
          </a:p>
        </p:txBody>
      </p:sp>
    </p:spTree>
    <p:extLst>
      <p:ext uri="{BB962C8B-B14F-4D97-AF65-F5344CB8AC3E}">
        <p14:creationId xmlns:p14="http://schemas.microsoft.com/office/powerpoint/2010/main" val="3381559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具体到实现，以文件作为</a:t>
            </a:r>
            <a:r>
              <a:rPr kumimoji="1" lang="en-US" altLang="zh-CN" dirty="0"/>
              <a:t>input</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59</a:t>
            </a:fld>
            <a:endParaRPr lang="zh-CN" altLang="en-US"/>
          </a:p>
        </p:txBody>
      </p:sp>
    </p:spTree>
    <p:extLst>
      <p:ext uri="{BB962C8B-B14F-4D97-AF65-F5344CB8AC3E}">
        <p14:creationId xmlns:p14="http://schemas.microsoft.com/office/powerpoint/2010/main" val="128349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Source: Wikipedia</a:t>
            </a:r>
          </a:p>
          <a:p>
            <a:r>
              <a:rPr kumimoji="1" lang="en-US" altLang="zh-CN" dirty="0"/>
              <a:t>Mate60: https://</a:t>
            </a:r>
            <a:r>
              <a:rPr kumimoji="1" lang="en-US" altLang="zh-CN" dirty="0" err="1"/>
              <a:t>nanoreview.net</a:t>
            </a:r>
            <a:r>
              <a:rPr kumimoji="1" lang="en-US" altLang="zh-CN" dirty="0"/>
              <a:t>/</a:t>
            </a:r>
            <a:r>
              <a:rPr kumimoji="1" lang="en-US" altLang="zh-CN" dirty="0" err="1"/>
              <a:t>en</a:t>
            </a:r>
            <a:r>
              <a:rPr kumimoji="1" lang="en-US" altLang="zh-CN" dirty="0"/>
              <a:t>/soc-compare/qualcomm-snapdragon-875-vs-hisilicon-kirin-9000</a:t>
            </a:r>
          </a:p>
          <a:p>
            <a:r>
              <a:rPr kumimoji="1" lang="en-US" altLang="zh-CN" dirty="0"/>
              <a:t>Intel CPU: https://</a:t>
            </a:r>
            <a:r>
              <a:rPr kumimoji="1" lang="en-US" altLang="zh-CN" dirty="0" err="1"/>
              <a:t>setiathome.berkeley.edu</a:t>
            </a:r>
            <a:r>
              <a:rPr kumimoji="1" lang="en-US" altLang="zh-CN" dirty="0"/>
              <a:t>/</a:t>
            </a:r>
            <a:r>
              <a:rPr kumimoji="1" lang="en-US" altLang="zh-CN" dirty="0" err="1"/>
              <a:t>cpu_list.php</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a:t>
            </a:fld>
            <a:endParaRPr lang="zh-CN" altLang="en-US"/>
          </a:p>
        </p:txBody>
      </p:sp>
    </p:spTree>
    <p:extLst>
      <p:ext uri="{BB962C8B-B14F-4D97-AF65-F5344CB8AC3E}">
        <p14:creationId xmlns:p14="http://schemas.microsoft.com/office/powerpoint/2010/main" val="3286893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1800"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64</a:t>
            </a:fld>
            <a:endParaRPr lang="zh-CN" altLang="en-US"/>
          </a:p>
        </p:txBody>
      </p:sp>
    </p:spTree>
    <p:extLst>
      <p:ext uri="{BB962C8B-B14F-4D97-AF65-F5344CB8AC3E}">
        <p14:creationId xmlns:p14="http://schemas.microsoft.com/office/powerpoint/2010/main" val="225795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68</a:t>
            </a:fld>
            <a:endParaRPr lang="zh-CN" altLang="en-US"/>
          </a:p>
        </p:txBody>
      </p:sp>
    </p:spTree>
    <p:extLst>
      <p:ext uri="{BB962C8B-B14F-4D97-AF65-F5344CB8AC3E}">
        <p14:creationId xmlns:p14="http://schemas.microsoft.com/office/powerpoint/2010/main" val="2771824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70</a:t>
            </a:fld>
            <a:endParaRPr lang="zh-CN" altLang="en-US"/>
          </a:p>
        </p:txBody>
      </p:sp>
    </p:spTree>
    <p:extLst>
      <p:ext uri="{BB962C8B-B14F-4D97-AF65-F5344CB8AC3E}">
        <p14:creationId xmlns:p14="http://schemas.microsoft.com/office/powerpoint/2010/main" val="1068291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a:t>
            </a:fld>
            <a:endParaRPr lang="zh-CN" altLang="en-US"/>
          </a:p>
        </p:txBody>
      </p:sp>
    </p:spTree>
    <p:extLst>
      <p:ext uri="{BB962C8B-B14F-4D97-AF65-F5344CB8AC3E}">
        <p14:creationId xmlns:p14="http://schemas.microsoft.com/office/powerpoint/2010/main" val="2544485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5A799D-8CA6-4374-AD25-FE1E450FC796}" type="slidenum">
              <a:rPr lang="en-US" altLang="en-US"/>
              <a:pPr/>
              <a:t>6</a:t>
            </a:fld>
            <a:endParaRPr lang="en-US" altLang="en-US"/>
          </a:p>
        </p:txBody>
      </p:sp>
      <p:sp>
        <p:nvSpPr>
          <p:cNvPr id="80486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8048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608884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85A63-7A75-434D-99C9-CE2D037F6B27}" type="slidenum">
              <a:rPr lang="en-US" altLang="en-US"/>
              <a:pPr/>
              <a:t>7</a:t>
            </a:fld>
            <a:endParaRPr lang="en-US" altLang="en-US"/>
          </a:p>
        </p:txBody>
      </p:sp>
      <p:sp>
        <p:nvSpPr>
          <p:cNvPr id="80998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dirty="0"/>
          </a:p>
        </p:txBody>
      </p:sp>
    </p:spTree>
    <p:extLst>
      <p:ext uri="{BB962C8B-B14F-4D97-AF65-F5344CB8AC3E}">
        <p14:creationId xmlns:p14="http://schemas.microsoft.com/office/powerpoint/2010/main" val="3612960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85A63-7A75-434D-99C9-CE2D037F6B27}" type="slidenum">
              <a:rPr lang="en-US" altLang="en-US"/>
              <a:pPr/>
              <a:t>8</a:t>
            </a:fld>
            <a:endParaRPr lang="en-US" altLang="en-US"/>
          </a:p>
        </p:txBody>
      </p:sp>
      <p:sp>
        <p:nvSpPr>
          <p:cNvPr id="80998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en-US" altLang="en-US" dirty="0"/>
              <a:t>Start from 0</a:t>
            </a:r>
          </a:p>
        </p:txBody>
      </p:sp>
    </p:spTree>
    <p:extLst>
      <p:ext uri="{BB962C8B-B14F-4D97-AF65-F5344CB8AC3E}">
        <p14:creationId xmlns:p14="http://schemas.microsoft.com/office/powerpoint/2010/main" val="3470410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85A63-7A75-434D-99C9-CE2D037F6B27}" type="slidenum">
              <a:rPr lang="en-US" altLang="en-US"/>
              <a:pPr/>
              <a:t>9</a:t>
            </a:fld>
            <a:endParaRPr lang="en-US" altLang="en-US"/>
          </a:p>
        </p:txBody>
      </p:sp>
      <p:sp>
        <p:nvSpPr>
          <p:cNvPr id="80998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201326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737973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02840" y="228866"/>
            <a:ext cx="8229600" cy="900442"/>
          </a:xfrm>
        </p:spPr>
        <p:txBody>
          <a:bodyPr>
            <a:normAutofit/>
          </a:bodyPr>
          <a:lstStyle>
            <a:lvl1pPr>
              <a:defRPr sz="2400" b="1">
                <a:solidFill>
                  <a:schemeClr val="accent1"/>
                </a:solidFill>
                <a:latin typeface="+mn-lt"/>
                <a:ea typeface="+mj-ea"/>
                <a:cs typeface="微软雅黑 Light" panose="020B0502040204020203" pitchFamily="34" charset="-122"/>
              </a:defRPr>
            </a:lvl1pPr>
          </a:lstStyle>
          <a:p>
            <a:r>
              <a:rPr lang="en-US" altLang="zh-CN" dirty="0"/>
              <a:t>xx</a:t>
            </a:r>
            <a:endParaRPr lang="zh-CN" altLang="en-US" dirty="0"/>
          </a:p>
        </p:txBody>
      </p:sp>
      <p:sp>
        <p:nvSpPr>
          <p:cNvPr id="3" name="内容占位符 2"/>
          <p:cNvSpPr>
            <a:spLocks noGrp="1"/>
          </p:cNvSpPr>
          <p:nvPr>
            <p:ph idx="1" hasCustomPrompt="1"/>
          </p:nvPr>
        </p:nvSpPr>
        <p:spPr>
          <a:xfrm>
            <a:off x="302840" y="1129308"/>
            <a:ext cx="8229600" cy="3771636"/>
          </a:xfrm>
        </p:spPr>
        <p:txBody>
          <a:bodyPr>
            <a:normAutofit/>
          </a:bodyPr>
          <a:lstStyle>
            <a:lvl1pPr marL="0" indent="0">
              <a:lnSpc>
                <a:spcPct val="120000"/>
              </a:lnSpc>
              <a:buFontTx/>
              <a:buNone/>
              <a:defRPr sz="1800" b="1" i="0">
                <a:latin typeface="+mn-lt"/>
                <a:ea typeface="微软雅黑" panose="020B0503020204020204" pitchFamily="34" charset="-122"/>
                <a:cs typeface="微软雅黑" panose="020B0503020204020204" pitchFamily="34" charset="-122"/>
              </a:defRPr>
            </a:lvl1pPr>
            <a:lvl2pPr marL="360000">
              <a:lnSpc>
                <a:spcPct val="120000"/>
              </a:lnSpc>
              <a:defRPr sz="1800" b="0" i="0">
                <a:latin typeface="+mn-lt"/>
                <a:ea typeface="微软雅黑" panose="020B0503020204020204" pitchFamily="34" charset="-122"/>
                <a:cs typeface="微软雅黑" panose="020B0503020204020204" pitchFamily="34" charset="-122"/>
              </a:defRPr>
            </a:lvl2pPr>
            <a:lvl3pPr>
              <a:lnSpc>
                <a:spcPct val="120000"/>
              </a:lnSpc>
              <a:defRPr sz="2000" b="0" i="0">
                <a:latin typeface="+mn-lt"/>
                <a:ea typeface="微软雅黑" panose="020B0503020204020204" pitchFamily="34" charset="-122"/>
                <a:cs typeface="微软雅黑" panose="020B0503020204020204" pitchFamily="34" charset="-122"/>
              </a:defRPr>
            </a:lvl3pPr>
            <a:lvl4pPr>
              <a:lnSpc>
                <a:spcPct val="120000"/>
              </a:lnSpc>
              <a:defRPr sz="1800" b="0" i="0">
                <a:latin typeface="+mn-lt"/>
                <a:ea typeface="微软雅黑" panose="020B0503020204020204" pitchFamily="34" charset="-122"/>
                <a:cs typeface="微软雅黑" panose="020B0503020204020204" pitchFamily="34" charset="-122"/>
              </a:defRPr>
            </a:lvl4pPr>
            <a:lvl5pPr>
              <a:lnSpc>
                <a:spcPct val="120000"/>
              </a:lnSpc>
              <a:defRPr sz="1800" b="0" i="0">
                <a:latin typeface="+mn-lt"/>
                <a:ea typeface="微软雅黑" panose="020B0503020204020204" pitchFamily="34" charset="-122"/>
                <a:cs typeface="微软雅黑" panose="020B0503020204020204"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latin typeface="Consolas" panose="020B0609020204030204" pitchFamily="49" charset="0"/>
                <a:cs typeface="Consolas" panose="020B0609020204030204" pitchFamily="49" charset="0"/>
              </a:defRPr>
            </a:lvl1pPr>
          </a:lstStyle>
          <a:p>
            <a:fld id="{ADE361C3-C043-4A6E-BDCE-8DA1E7D90A3B}" type="slidenum">
              <a:rPr lang="zh-CN" altLang="en-US" smtClean="0"/>
              <a:pPr/>
              <a:t>‹#›</a:t>
            </a:fld>
            <a:endParaRPr lang="zh-CN" altLang="en-US" dirty="0"/>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eg"/><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430287"/>
            <a:ext cx="7772400" cy="1600685"/>
          </a:xfrm>
        </p:spPr>
        <p:txBody>
          <a:bodyPr>
            <a:noAutofit/>
          </a:bodyPr>
          <a:lstStyle/>
          <a:p>
            <a:pPr>
              <a:lnSpc>
                <a:spcPct val="110000"/>
              </a:lnSpc>
            </a:pPr>
            <a:r>
              <a:rPr kumimoji="1" lang="en-US" altLang="zh-CN" sz="3600" b="0" dirty="0"/>
              <a:t>The distributed (and parallel) programming on a single device &amp; MapReduce</a:t>
            </a:r>
            <a:endParaRPr kumimoji="1" lang="zh-CN" altLang="en-US" sz="1800" b="0" dirty="0">
              <a:latin typeface="+mn-lt"/>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SE3331-1 (2024 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endParaRP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副标题 5">
            <a:extLst>
              <a:ext uri="{FF2B5EF4-FFF2-40B4-BE49-F238E27FC236}">
                <a16:creationId xmlns:a16="http://schemas.microsoft.com/office/drawing/2014/main" id="{55205806-95B5-1349-B265-4053404601BB}"/>
              </a:ext>
            </a:extLst>
          </p:cNvPr>
          <p:cNvSpPr>
            <a:spLocks noGrp="1"/>
          </p:cNvSpPr>
          <p:nvPr>
            <p:ph type="subTitle" idx="1"/>
          </p:nvPr>
        </p:nvSpPr>
        <p:spPr>
          <a:xfrm>
            <a:off x="685800" y="3484370"/>
            <a:ext cx="7772400" cy="1461362"/>
          </a:xfrm>
        </p:spPr>
        <p:txBody>
          <a:bodyPr>
            <a:noAutofit/>
          </a:bodyPr>
          <a:lstStyle/>
          <a:p>
            <a:pPr>
              <a:lnSpc>
                <a:spcPct val="150000"/>
              </a:lnSpc>
              <a:spcBef>
                <a:spcPts val="0"/>
              </a:spcBef>
            </a:pPr>
            <a:r>
              <a:rPr kumimoji="1" lang="en-US" altLang="zh-CN" sz="1800" dirty="0" err="1">
                <a:solidFill>
                  <a:schemeClr val="tx1">
                    <a:lumMod val="75000"/>
                    <a:lumOff val="25000"/>
                  </a:schemeClr>
                </a:solidFill>
                <a:latin typeface="+mj-lt"/>
              </a:rPr>
              <a:t>Xingda</a:t>
            </a:r>
            <a:r>
              <a:rPr kumimoji="1" lang="en-US" altLang="zh-CN" sz="1800" dirty="0">
                <a:solidFill>
                  <a:schemeClr val="tx1">
                    <a:lumMod val="75000"/>
                    <a:lumOff val="25000"/>
                  </a:schemeClr>
                </a:solidFill>
                <a:latin typeface="+mj-lt"/>
              </a:rPr>
              <a:t> Wei, </a:t>
            </a:r>
            <a:r>
              <a:rPr kumimoji="1" lang="en-US" altLang="zh-CN" sz="1800" dirty="0" err="1">
                <a:solidFill>
                  <a:schemeClr val="tx1">
                    <a:lumMod val="75000"/>
                    <a:lumOff val="25000"/>
                  </a:schemeClr>
                </a:solidFill>
                <a:latin typeface="+mj-lt"/>
              </a:rPr>
              <a:t>Yubin</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Xia</a:t>
            </a:r>
          </a:p>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 altLang="zh-CN" sz="1800" dirty="0">
              <a:solidFill>
                <a:schemeClr val="tx1">
                  <a:lumMod val="50000"/>
                  <a:lumOff val="50000"/>
                </a:schemeClr>
              </a:solidFill>
              <a:latin typeface="+mj-lt"/>
            </a:endParaRPr>
          </a:p>
        </p:txBody>
      </p:sp>
      <p:sp>
        <p:nvSpPr>
          <p:cNvPr id="2" name="矩形 1">
            <a:extLst>
              <a:ext uri="{FF2B5EF4-FFF2-40B4-BE49-F238E27FC236}">
                <a16:creationId xmlns:a16="http://schemas.microsoft.com/office/drawing/2014/main" id="{361E6D45-344D-2C4D-B325-8CD466AB5143}"/>
              </a:ext>
            </a:extLst>
          </p:cNvPr>
          <p:cNvSpPr/>
          <p:nvPr/>
        </p:nvSpPr>
        <p:spPr>
          <a:xfrm>
            <a:off x="64006" y="5319186"/>
            <a:ext cx="3073855" cy="395749"/>
          </a:xfrm>
          <a:prstGeom prst="rect">
            <a:avLst/>
          </a:prstGeom>
        </p:spPr>
        <p:txBody>
          <a:bodyPr wrap="none">
            <a:spAutoFit/>
          </a:bodyPr>
          <a:lstStyle/>
          <a:p>
            <a:pPr>
              <a:lnSpc>
                <a:spcPct val="150000"/>
              </a:lnSpc>
            </a:pPr>
            <a:r>
              <a:rPr kumimoji="1" lang="en-US" altLang="zh-CN" sz="1500" dirty="0"/>
              <a:t>Credits: AI-sys Sp22, CMU15-418</a:t>
            </a:r>
          </a:p>
        </p:txBody>
      </p:sp>
    </p:spTree>
    <p:extLst>
      <p:ext uri="{BB962C8B-B14F-4D97-AF65-F5344CB8AC3E}">
        <p14:creationId xmlns:p14="http://schemas.microsoft.com/office/powerpoint/2010/main" val="3628960693"/>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1AA8CC-A66D-4837-8475-2655D756C628}"/>
              </a:ext>
            </a:extLst>
          </p:cNvPr>
          <p:cNvSpPr>
            <a:spLocks noGrp="1"/>
          </p:cNvSpPr>
          <p:nvPr>
            <p:ph type="title"/>
          </p:nvPr>
        </p:nvSpPr>
        <p:spPr/>
        <p:txBody>
          <a:bodyPr/>
          <a:lstStyle/>
          <a:p>
            <a:r>
              <a:rPr kumimoji="1" lang="en-US" altLang="zh-CN" dirty="0"/>
              <a:t>Back to SIMD: Modern GPU also builds around SIMD </a:t>
            </a:r>
            <a:endParaRPr kumimoji="1" lang="zh-CN" altLang="en-US" dirty="0"/>
          </a:p>
        </p:txBody>
      </p:sp>
      <p:sp>
        <p:nvSpPr>
          <p:cNvPr id="3" name="内容占位符 2">
            <a:extLst>
              <a:ext uri="{FF2B5EF4-FFF2-40B4-BE49-F238E27FC236}">
                <a16:creationId xmlns:a16="http://schemas.microsoft.com/office/drawing/2014/main" id="{BC52659D-2766-8E57-82BE-E11D0BF437D5}"/>
              </a:ext>
            </a:extLst>
          </p:cNvPr>
          <p:cNvSpPr>
            <a:spLocks noGrp="1"/>
          </p:cNvSpPr>
          <p:nvPr>
            <p:ph idx="1"/>
          </p:nvPr>
        </p:nvSpPr>
        <p:spPr>
          <a:xfrm>
            <a:off x="302840" y="1129307"/>
            <a:ext cx="8229600" cy="4471925"/>
          </a:xfrm>
        </p:spPr>
        <p:txBody>
          <a:bodyPr>
            <a:normAutofit/>
          </a:bodyPr>
          <a:lstStyle/>
          <a:p>
            <a:r>
              <a:rPr kumimoji="1" lang="en-US" altLang="zh-CN" dirty="0"/>
              <a:t>e.g., NVIDIA GPUs </a:t>
            </a:r>
          </a:p>
          <a:p>
            <a:pPr lvl="1"/>
            <a:r>
              <a:rPr kumimoji="1" lang="en-US" altLang="zh-CN" dirty="0"/>
              <a:t>CPU: 8 SIMD ALUs per core</a:t>
            </a:r>
          </a:p>
          <a:p>
            <a:pPr lvl="1"/>
            <a:r>
              <a:rPr kumimoji="1" lang="en-US" altLang="zh-CN" dirty="0"/>
              <a:t>GPU: 32 (and even more) SIMD ALUs per core </a:t>
            </a:r>
          </a:p>
          <a:p>
            <a:r>
              <a:rPr kumimoji="1" lang="en-US" altLang="zh-CN" dirty="0"/>
              <a:t>Question: why GPU can have such a large amount of ALUs? </a:t>
            </a:r>
          </a:p>
          <a:p>
            <a:pPr lvl="1"/>
            <a:r>
              <a:rPr kumimoji="1" lang="en-US" altLang="zh-CN" dirty="0"/>
              <a:t>Trade other functionalities for general-purpose computing </a:t>
            </a:r>
          </a:p>
          <a:p>
            <a:pPr lvl="1"/>
            <a:r>
              <a:rPr kumimoji="1" lang="en-US" altLang="zh-CN" dirty="0"/>
              <a:t>E.g., no branch predictor, no cache coherence </a:t>
            </a:r>
          </a:p>
        </p:txBody>
      </p:sp>
      <p:sp>
        <p:nvSpPr>
          <p:cNvPr id="4" name="灯片编号占位符 3">
            <a:extLst>
              <a:ext uri="{FF2B5EF4-FFF2-40B4-BE49-F238E27FC236}">
                <a16:creationId xmlns:a16="http://schemas.microsoft.com/office/drawing/2014/main" id="{9B56DC25-41CC-78A0-A962-87C9771011C4}"/>
              </a:ext>
            </a:extLst>
          </p:cNvPr>
          <p:cNvSpPr>
            <a:spLocks noGrp="1"/>
          </p:cNvSpPr>
          <p:nvPr>
            <p:ph type="sldNum" sz="quarter" idx="12"/>
          </p:nvPr>
        </p:nvSpPr>
        <p:spPr/>
        <p:txBody>
          <a:bodyPr/>
          <a:lstStyle/>
          <a:p>
            <a:fld id="{ADE361C3-C043-4A6E-BDCE-8DA1E7D90A3B}" type="slidenum">
              <a:rPr lang="zh-CN" altLang="en-US" smtClean="0"/>
              <a:pPr/>
              <a:t>10</a:t>
            </a:fld>
            <a:endParaRPr lang="zh-CN" altLang="en-US" dirty="0"/>
          </a:p>
        </p:txBody>
      </p:sp>
    </p:spTree>
    <p:extLst>
      <p:ext uri="{BB962C8B-B14F-4D97-AF65-F5344CB8AC3E}">
        <p14:creationId xmlns:p14="http://schemas.microsoft.com/office/powerpoint/2010/main" val="227650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5F326-1F0B-08F8-B4E9-6B9588B26137}"/>
              </a:ext>
            </a:extLst>
          </p:cNvPr>
          <p:cNvSpPr>
            <a:spLocks noGrp="1"/>
          </p:cNvSpPr>
          <p:nvPr>
            <p:ph type="title"/>
          </p:nvPr>
        </p:nvSpPr>
        <p:spPr/>
        <p:txBody>
          <a:bodyPr/>
          <a:lstStyle/>
          <a:p>
            <a:r>
              <a:rPr kumimoji="1" lang="en" altLang="zh-CN" dirty="0"/>
              <a:t>Example: Intel Core i9 (Coffee Lake)</a:t>
            </a:r>
            <a:endParaRPr kumimoji="1" lang="zh-CN" altLang="en-US" dirty="0"/>
          </a:p>
        </p:txBody>
      </p:sp>
      <p:pic>
        <p:nvPicPr>
          <p:cNvPr id="6" name="内容占位符 5">
            <a:extLst>
              <a:ext uri="{FF2B5EF4-FFF2-40B4-BE49-F238E27FC236}">
                <a16:creationId xmlns:a16="http://schemas.microsoft.com/office/drawing/2014/main" id="{16128EFE-B78C-46E1-A081-9A6CC7B7D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9262" y="1721830"/>
            <a:ext cx="5116755" cy="3771900"/>
          </a:xfrm>
        </p:spPr>
      </p:pic>
      <p:sp>
        <p:nvSpPr>
          <p:cNvPr id="4" name="灯片编号占位符 3">
            <a:extLst>
              <a:ext uri="{FF2B5EF4-FFF2-40B4-BE49-F238E27FC236}">
                <a16:creationId xmlns:a16="http://schemas.microsoft.com/office/drawing/2014/main" id="{DE2509EE-CB89-E93C-A55A-8C2F4DA0458D}"/>
              </a:ext>
            </a:extLst>
          </p:cNvPr>
          <p:cNvSpPr>
            <a:spLocks noGrp="1"/>
          </p:cNvSpPr>
          <p:nvPr>
            <p:ph type="sldNum" sz="quarter" idx="12"/>
          </p:nvPr>
        </p:nvSpPr>
        <p:spPr/>
        <p:txBody>
          <a:bodyPr/>
          <a:lstStyle/>
          <a:p>
            <a:fld id="{ADE361C3-C043-4A6E-BDCE-8DA1E7D90A3B}" type="slidenum">
              <a:rPr lang="zh-CN" altLang="en-US" smtClean="0"/>
              <a:pPr/>
              <a:t>11</a:t>
            </a:fld>
            <a:endParaRPr lang="zh-CN" altLang="en-US" dirty="0"/>
          </a:p>
        </p:txBody>
      </p:sp>
      <p:sp>
        <p:nvSpPr>
          <p:cNvPr id="7" name="内容占位符 2">
            <a:extLst>
              <a:ext uri="{FF2B5EF4-FFF2-40B4-BE49-F238E27FC236}">
                <a16:creationId xmlns:a16="http://schemas.microsoft.com/office/drawing/2014/main" id="{2D56A0DC-13FC-3008-CCC4-67BA5200AFF8}"/>
              </a:ext>
            </a:extLst>
          </p:cNvPr>
          <p:cNvSpPr txBox="1">
            <a:spLocks/>
          </p:cNvSpPr>
          <p:nvPr/>
        </p:nvSpPr>
        <p:spPr>
          <a:xfrm>
            <a:off x="302840" y="1129307"/>
            <a:ext cx="8229600" cy="4471925"/>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8 cores, 8 SIMD ALUs per core</a:t>
            </a:r>
          </a:p>
          <a:p>
            <a:endParaRPr kumimoji="1" lang="en-US" altLang="zh-CN" dirty="0"/>
          </a:p>
        </p:txBody>
      </p:sp>
    </p:spTree>
    <p:extLst>
      <p:ext uri="{BB962C8B-B14F-4D97-AF65-F5344CB8AC3E}">
        <p14:creationId xmlns:p14="http://schemas.microsoft.com/office/powerpoint/2010/main" val="509946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3AB1B-FD8D-FE91-AB98-2F7804E7AB21}"/>
              </a:ext>
            </a:extLst>
          </p:cNvPr>
          <p:cNvSpPr>
            <a:spLocks noGrp="1"/>
          </p:cNvSpPr>
          <p:nvPr>
            <p:ph type="title"/>
          </p:nvPr>
        </p:nvSpPr>
        <p:spPr/>
        <p:txBody>
          <a:bodyPr/>
          <a:lstStyle/>
          <a:p>
            <a:r>
              <a:rPr kumimoji="1" lang="en" altLang="zh-CN" dirty="0"/>
              <a:t>Example: NVIDIA GTX 480</a:t>
            </a:r>
            <a:endParaRPr kumimoji="1" lang="zh-CN" altLang="en-US" dirty="0"/>
          </a:p>
        </p:txBody>
      </p:sp>
      <p:sp>
        <p:nvSpPr>
          <p:cNvPr id="3" name="内容占位符 2">
            <a:extLst>
              <a:ext uri="{FF2B5EF4-FFF2-40B4-BE49-F238E27FC236}">
                <a16:creationId xmlns:a16="http://schemas.microsoft.com/office/drawing/2014/main" id="{27230484-273C-DA50-AE65-52BEAF6A0A45}"/>
              </a:ext>
            </a:extLst>
          </p:cNvPr>
          <p:cNvSpPr>
            <a:spLocks noGrp="1"/>
          </p:cNvSpPr>
          <p:nvPr>
            <p:ph idx="1"/>
          </p:nvPr>
        </p:nvSpPr>
        <p:spPr/>
        <p:txBody>
          <a:bodyPr/>
          <a:lstStyle/>
          <a:p>
            <a:r>
              <a:rPr kumimoji="1" lang="en-US" altLang="zh-CN" dirty="0"/>
              <a:t>15 cores, 32 SIMD ALUs per core </a:t>
            </a:r>
            <a:endParaRPr kumimoji="1" lang="zh-CN" altLang="en-US" dirty="0"/>
          </a:p>
        </p:txBody>
      </p:sp>
      <p:sp>
        <p:nvSpPr>
          <p:cNvPr id="4" name="灯片编号占位符 3">
            <a:extLst>
              <a:ext uri="{FF2B5EF4-FFF2-40B4-BE49-F238E27FC236}">
                <a16:creationId xmlns:a16="http://schemas.microsoft.com/office/drawing/2014/main" id="{C5813A08-F06A-300C-48AB-8845A1ADE87D}"/>
              </a:ext>
            </a:extLst>
          </p:cNvPr>
          <p:cNvSpPr>
            <a:spLocks noGrp="1"/>
          </p:cNvSpPr>
          <p:nvPr>
            <p:ph type="sldNum" sz="quarter" idx="12"/>
          </p:nvPr>
        </p:nvSpPr>
        <p:spPr/>
        <p:txBody>
          <a:bodyPr/>
          <a:lstStyle/>
          <a:p>
            <a:fld id="{ADE361C3-C043-4A6E-BDCE-8DA1E7D90A3B}" type="slidenum">
              <a:rPr lang="zh-CN" altLang="en-US" smtClean="0"/>
              <a:pPr/>
              <a:t>12</a:t>
            </a:fld>
            <a:endParaRPr lang="zh-CN" altLang="en-US" dirty="0"/>
          </a:p>
        </p:txBody>
      </p:sp>
      <p:pic>
        <p:nvPicPr>
          <p:cNvPr id="5" name="图片 4">
            <a:extLst>
              <a:ext uri="{FF2B5EF4-FFF2-40B4-BE49-F238E27FC236}">
                <a16:creationId xmlns:a16="http://schemas.microsoft.com/office/drawing/2014/main" id="{BCFB2A57-A95C-4D54-11E6-1148DE2B00C0}"/>
              </a:ext>
            </a:extLst>
          </p:cNvPr>
          <p:cNvPicPr>
            <a:picLocks noChangeAspect="1"/>
          </p:cNvPicPr>
          <p:nvPr/>
        </p:nvPicPr>
        <p:blipFill rotWithShape="1">
          <a:blip r:embed="rId2"/>
          <a:srcRect t="1359"/>
          <a:stretch/>
        </p:blipFill>
        <p:spPr>
          <a:xfrm>
            <a:off x="1190115" y="1633363"/>
            <a:ext cx="6410796" cy="3687001"/>
          </a:xfrm>
          <a:prstGeom prst="rect">
            <a:avLst/>
          </a:prstGeom>
        </p:spPr>
      </p:pic>
    </p:spTree>
    <p:extLst>
      <p:ext uri="{BB962C8B-B14F-4D97-AF65-F5344CB8AC3E}">
        <p14:creationId xmlns:p14="http://schemas.microsoft.com/office/powerpoint/2010/main" val="3355259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1A803E-6D2E-F3FA-3862-FE27107FBF9D}"/>
              </a:ext>
            </a:extLst>
          </p:cNvPr>
          <p:cNvSpPr>
            <a:spLocks noGrp="1"/>
          </p:cNvSpPr>
          <p:nvPr>
            <p:ph type="title"/>
          </p:nvPr>
        </p:nvSpPr>
        <p:spPr/>
        <p:txBody>
          <a:bodyPr/>
          <a:lstStyle/>
          <a:p>
            <a:r>
              <a:rPr kumimoji="1" lang="en-US" altLang="zh-CN" dirty="0"/>
              <a:t>SIMD alone is insufficient </a:t>
            </a:r>
            <a:endParaRPr kumimoji="1" lang="zh-CN" altLang="en-US" dirty="0"/>
          </a:p>
        </p:txBody>
      </p:sp>
      <p:sp>
        <p:nvSpPr>
          <p:cNvPr id="3" name="内容占位符 2">
            <a:extLst>
              <a:ext uri="{FF2B5EF4-FFF2-40B4-BE49-F238E27FC236}">
                <a16:creationId xmlns:a16="http://schemas.microsoft.com/office/drawing/2014/main" id="{FBE848FE-CB22-8ED6-D227-6CBD97099DB0}"/>
              </a:ext>
            </a:extLst>
          </p:cNvPr>
          <p:cNvSpPr>
            <a:spLocks noGrp="1"/>
          </p:cNvSpPr>
          <p:nvPr>
            <p:ph idx="1"/>
          </p:nvPr>
        </p:nvSpPr>
        <p:spPr/>
        <p:txBody>
          <a:bodyPr/>
          <a:lstStyle/>
          <a:p>
            <a:r>
              <a:rPr kumimoji="1" lang="en-US" altLang="zh-CN" dirty="0"/>
              <a:t>SIMD instruction is low-level </a:t>
            </a:r>
          </a:p>
          <a:p>
            <a:pPr lvl="1"/>
            <a:r>
              <a:rPr kumimoji="1" lang="en-US" altLang="zh-CN" dirty="0"/>
              <a:t>Only simple vector add, multiple, read/write, etc. </a:t>
            </a:r>
          </a:p>
          <a:p>
            <a:r>
              <a:rPr kumimoji="1" lang="en-US" altLang="zh-CN" dirty="0"/>
              <a:t>Given the same hardware area, deploy more for computation, less for control flow</a:t>
            </a:r>
          </a:p>
          <a:p>
            <a:pPr lvl="1"/>
            <a:r>
              <a:rPr kumimoji="1" lang="en-US" altLang="zh-CN" dirty="0"/>
              <a:t>E.g., all ALUs doing a SIMD share </a:t>
            </a:r>
            <a:r>
              <a:rPr kumimoji="1" lang="en-US" altLang="zh-CN" b="1" dirty="0">
                <a:solidFill>
                  <a:srgbClr val="FF0000"/>
                </a:solidFill>
              </a:rPr>
              <a:t>the same program counter </a:t>
            </a:r>
          </a:p>
          <a:p>
            <a:r>
              <a:rPr kumimoji="1" lang="en-US" altLang="zh-CN" dirty="0"/>
              <a:t>However, programs are more high-level </a:t>
            </a:r>
          </a:p>
          <a:p>
            <a:pPr lvl="1"/>
            <a:r>
              <a:rPr kumimoji="1" lang="en-US" altLang="zh-CN" dirty="0"/>
              <a:t>E.g., how to express conditional branch using SIMD instruction?</a:t>
            </a:r>
          </a:p>
          <a:p>
            <a:pPr lvl="1"/>
            <a:r>
              <a:rPr kumimoji="1" lang="en-US" altLang="zh-CN" dirty="0"/>
              <a:t>Question: how can we execute conditional vector add on SIMDs? </a:t>
            </a:r>
          </a:p>
          <a:p>
            <a:pPr lvl="1"/>
            <a:endParaRPr kumimoji="1" lang="zh-CN" altLang="en-US" dirty="0"/>
          </a:p>
        </p:txBody>
      </p:sp>
      <p:sp>
        <p:nvSpPr>
          <p:cNvPr id="4" name="灯片编号占位符 3">
            <a:extLst>
              <a:ext uri="{FF2B5EF4-FFF2-40B4-BE49-F238E27FC236}">
                <a16:creationId xmlns:a16="http://schemas.microsoft.com/office/drawing/2014/main" id="{F768975B-ABEC-2AA2-2AF6-628BF3CF1BA1}"/>
              </a:ext>
            </a:extLst>
          </p:cNvPr>
          <p:cNvSpPr>
            <a:spLocks noGrp="1"/>
          </p:cNvSpPr>
          <p:nvPr>
            <p:ph type="sldNum" sz="quarter" idx="12"/>
          </p:nvPr>
        </p:nvSpPr>
        <p:spPr/>
        <p:txBody>
          <a:bodyPr/>
          <a:lstStyle/>
          <a:p>
            <a:fld id="{ADE361C3-C043-4A6E-BDCE-8DA1E7D90A3B}" type="slidenum">
              <a:rPr lang="zh-CN" altLang="en-US" smtClean="0"/>
              <a:pPr/>
              <a:t>13</a:t>
            </a:fld>
            <a:endParaRPr lang="zh-CN" altLang="en-US" dirty="0"/>
          </a:p>
        </p:txBody>
      </p:sp>
    </p:spTree>
    <p:extLst>
      <p:ext uri="{BB962C8B-B14F-4D97-AF65-F5344CB8AC3E}">
        <p14:creationId xmlns:p14="http://schemas.microsoft.com/office/powerpoint/2010/main" val="2670748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91A1A-AAD6-5299-3E31-6D8B84D6EE4D}"/>
              </a:ext>
            </a:extLst>
          </p:cNvPr>
          <p:cNvSpPr>
            <a:spLocks noGrp="1"/>
          </p:cNvSpPr>
          <p:nvPr>
            <p:ph type="title"/>
          </p:nvPr>
        </p:nvSpPr>
        <p:spPr/>
        <p:txBody>
          <a:bodyPr/>
          <a:lstStyle/>
          <a:p>
            <a:r>
              <a:rPr kumimoji="1" lang="en-US" altLang="zh-CN" dirty="0"/>
              <a:t>Conditional execution under SIMD </a:t>
            </a:r>
            <a:endParaRPr kumimoji="1" lang="zh-CN" altLang="en-US" dirty="0"/>
          </a:p>
        </p:txBody>
      </p:sp>
      <p:sp>
        <p:nvSpPr>
          <p:cNvPr id="3" name="内容占位符 2">
            <a:extLst>
              <a:ext uri="{FF2B5EF4-FFF2-40B4-BE49-F238E27FC236}">
                <a16:creationId xmlns:a16="http://schemas.microsoft.com/office/drawing/2014/main" id="{A2BEA59F-D5AF-B380-24E3-32F6A1DEFF2B}"/>
              </a:ext>
            </a:extLst>
          </p:cNvPr>
          <p:cNvSpPr>
            <a:spLocks noGrp="1"/>
          </p:cNvSpPr>
          <p:nvPr>
            <p:ph idx="1"/>
          </p:nvPr>
        </p:nvSpPr>
        <p:spPr>
          <a:xfrm>
            <a:off x="302840" y="1129308"/>
            <a:ext cx="8383960" cy="3771636"/>
          </a:xfrm>
        </p:spPr>
        <p:txBody>
          <a:bodyPr/>
          <a:lstStyle/>
          <a:p>
            <a:r>
              <a:rPr kumimoji="1" lang="en-US" altLang="zh-CN" dirty="0"/>
              <a:t>Constrain of SIMD: every SIMD ALUs share the same program counter (PC)</a:t>
            </a:r>
          </a:p>
          <a:p>
            <a:pPr lvl="1"/>
            <a:r>
              <a:rPr kumimoji="1" lang="en-US" altLang="zh-CN" dirty="0"/>
              <a:t>But conditional execution have 2 (or more) branches </a:t>
            </a:r>
          </a:p>
          <a:p>
            <a:pPr lvl="1"/>
            <a:endParaRPr kumimoji="1" lang="en-US" altLang="zh-CN" dirty="0"/>
          </a:p>
          <a:p>
            <a:r>
              <a:rPr kumimoji="1" lang="en-US" altLang="zh-CN" dirty="0"/>
              <a:t>Solution: masked instruction </a:t>
            </a:r>
          </a:p>
          <a:p>
            <a:pPr lvl="1"/>
            <a:r>
              <a:rPr kumimoji="1" lang="en-US" altLang="zh-CN" dirty="0"/>
              <a:t>Basic idea: execute all branches sequentially </a:t>
            </a:r>
          </a:p>
          <a:p>
            <a:pPr lvl="1"/>
            <a:r>
              <a:rPr kumimoji="1" lang="en-US" altLang="zh-CN" dirty="0"/>
              <a:t>Each ALU has a mask to indicate whether the instruction will be executed </a:t>
            </a:r>
          </a:p>
        </p:txBody>
      </p:sp>
      <p:sp>
        <p:nvSpPr>
          <p:cNvPr id="4" name="灯片编号占位符 3">
            <a:extLst>
              <a:ext uri="{FF2B5EF4-FFF2-40B4-BE49-F238E27FC236}">
                <a16:creationId xmlns:a16="http://schemas.microsoft.com/office/drawing/2014/main" id="{B003AD0A-DB35-CB0A-D93A-C5ABA8DE6E12}"/>
              </a:ext>
            </a:extLst>
          </p:cNvPr>
          <p:cNvSpPr>
            <a:spLocks noGrp="1"/>
          </p:cNvSpPr>
          <p:nvPr>
            <p:ph type="sldNum" sz="quarter" idx="12"/>
          </p:nvPr>
        </p:nvSpPr>
        <p:spPr/>
        <p:txBody>
          <a:bodyPr/>
          <a:lstStyle/>
          <a:p>
            <a:fld id="{ADE361C3-C043-4A6E-BDCE-8DA1E7D90A3B}" type="slidenum">
              <a:rPr lang="zh-CN" altLang="en-US" smtClean="0"/>
              <a:pPr/>
              <a:t>14</a:t>
            </a:fld>
            <a:endParaRPr lang="zh-CN" altLang="en-US" dirty="0"/>
          </a:p>
        </p:txBody>
      </p:sp>
    </p:spTree>
    <p:extLst>
      <p:ext uri="{BB962C8B-B14F-4D97-AF65-F5344CB8AC3E}">
        <p14:creationId xmlns:p14="http://schemas.microsoft.com/office/powerpoint/2010/main" val="137015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EF044-954B-06A4-6F25-2854EB79B5B5}"/>
              </a:ext>
            </a:extLst>
          </p:cNvPr>
          <p:cNvSpPr>
            <a:spLocks noGrp="1"/>
          </p:cNvSpPr>
          <p:nvPr>
            <p:ph type="title"/>
          </p:nvPr>
        </p:nvSpPr>
        <p:spPr/>
        <p:txBody>
          <a:bodyPr/>
          <a:lstStyle/>
          <a:p>
            <a:r>
              <a:rPr kumimoji="1" lang="en-US" altLang="zh-CN" dirty="0"/>
              <a:t>Conditional execution under SIMD </a:t>
            </a:r>
            <a:endParaRPr kumimoji="1" lang="zh-CN" altLang="en-US" dirty="0"/>
          </a:p>
        </p:txBody>
      </p:sp>
      <p:pic>
        <p:nvPicPr>
          <p:cNvPr id="6" name="内容占位符 5">
            <a:extLst>
              <a:ext uri="{FF2B5EF4-FFF2-40B4-BE49-F238E27FC236}">
                <a16:creationId xmlns:a16="http://schemas.microsoft.com/office/drawing/2014/main" id="{7972A40C-31BE-8E7A-90A1-B295F3D44C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2716" y="1129308"/>
            <a:ext cx="6269847" cy="3771900"/>
          </a:xfrm>
        </p:spPr>
      </p:pic>
      <p:sp>
        <p:nvSpPr>
          <p:cNvPr id="4" name="灯片编号占位符 3">
            <a:extLst>
              <a:ext uri="{FF2B5EF4-FFF2-40B4-BE49-F238E27FC236}">
                <a16:creationId xmlns:a16="http://schemas.microsoft.com/office/drawing/2014/main" id="{8408E24D-13EC-B222-77A9-D9CFB3F81F2C}"/>
              </a:ext>
            </a:extLst>
          </p:cNvPr>
          <p:cNvSpPr>
            <a:spLocks noGrp="1"/>
          </p:cNvSpPr>
          <p:nvPr>
            <p:ph type="sldNum" sz="quarter" idx="12"/>
          </p:nvPr>
        </p:nvSpPr>
        <p:spPr/>
        <p:txBody>
          <a:bodyPr/>
          <a:lstStyle/>
          <a:p>
            <a:fld id="{ADE361C3-C043-4A6E-BDCE-8DA1E7D90A3B}" type="slidenum">
              <a:rPr lang="zh-CN" altLang="en-US" smtClean="0"/>
              <a:pPr/>
              <a:t>15</a:t>
            </a:fld>
            <a:endParaRPr lang="zh-CN" altLang="en-US" dirty="0"/>
          </a:p>
        </p:txBody>
      </p:sp>
    </p:spTree>
    <p:extLst>
      <p:ext uri="{BB962C8B-B14F-4D97-AF65-F5344CB8AC3E}">
        <p14:creationId xmlns:p14="http://schemas.microsoft.com/office/powerpoint/2010/main" val="3351528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EF044-954B-06A4-6F25-2854EB79B5B5}"/>
              </a:ext>
            </a:extLst>
          </p:cNvPr>
          <p:cNvSpPr>
            <a:spLocks noGrp="1"/>
          </p:cNvSpPr>
          <p:nvPr>
            <p:ph type="title"/>
          </p:nvPr>
        </p:nvSpPr>
        <p:spPr/>
        <p:txBody>
          <a:bodyPr/>
          <a:lstStyle/>
          <a:p>
            <a:r>
              <a:rPr kumimoji="1" lang="en-US" altLang="zh-CN" dirty="0"/>
              <a:t>Conditional execution under SIMD </a:t>
            </a:r>
            <a:endParaRPr kumimoji="1" lang="zh-CN" altLang="en-US" dirty="0"/>
          </a:p>
        </p:txBody>
      </p:sp>
      <p:pic>
        <p:nvPicPr>
          <p:cNvPr id="6" name="内容占位符 5">
            <a:extLst>
              <a:ext uri="{FF2B5EF4-FFF2-40B4-BE49-F238E27FC236}">
                <a16:creationId xmlns:a16="http://schemas.microsoft.com/office/drawing/2014/main" id="{7972A40C-31BE-8E7A-90A1-B295F3D44C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2716" y="1129308"/>
            <a:ext cx="6269847" cy="3771900"/>
          </a:xfrm>
        </p:spPr>
      </p:pic>
      <p:sp>
        <p:nvSpPr>
          <p:cNvPr id="4" name="灯片编号占位符 3">
            <a:extLst>
              <a:ext uri="{FF2B5EF4-FFF2-40B4-BE49-F238E27FC236}">
                <a16:creationId xmlns:a16="http://schemas.microsoft.com/office/drawing/2014/main" id="{8408E24D-13EC-B222-77A9-D9CFB3F81F2C}"/>
              </a:ext>
            </a:extLst>
          </p:cNvPr>
          <p:cNvSpPr>
            <a:spLocks noGrp="1"/>
          </p:cNvSpPr>
          <p:nvPr>
            <p:ph type="sldNum" sz="quarter" idx="12"/>
          </p:nvPr>
        </p:nvSpPr>
        <p:spPr/>
        <p:txBody>
          <a:bodyPr/>
          <a:lstStyle/>
          <a:p>
            <a:fld id="{ADE361C3-C043-4A6E-BDCE-8DA1E7D90A3B}" type="slidenum">
              <a:rPr lang="zh-CN" altLang="en-US" smtClean="0"/>
              <a:pPr/>
              <a:t>16</a:t>
            </a:fld>
            <a:endParaRPr lang="zh-CN" altLang="en-US" dirty="0"/>
          </a:p>
        </p:txBody>
      </p:sp>
      <p:pic>
        <p:nvPicPr>
          <p:cNvPr id="5" name="图片 4">
            <a:extLst>
              <a:ext uri="{FF2B5EF4-FFF2-40B4-BE49-F238E27FC236}">
                <a16:creationId xmlns:a16="http://schemas.microsoft.com/office/drawing/2014/main" id="{D10CC5D6-338E-871A-CB28-264912A0C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275" y="1129308"/>
            <a:ext cx="6552728" cy="4033120"/>
          </a:xfrm>
          <a:prstGeom prst="rect">
            <a:avLst/>
          </a:prstGeom>
        </p:spPr>
      </p:pic>
    </p:spTree>
    <p:extLst>
      <p:ext uri="{BB962C8B-B14F-4D97-AF65-F5344CB8AC3E}">
        <p14:creationId xmlns:p14="http://schemas.microsoft.com/office/powerpoint/2010/main" val="3478601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EF044-954B-06A4-6F25-2854EB79B5B5}"/>
              </a:ext>
            </a:extLst>
          </p:cNvPr>
          <p:cNvSpPr>
            <a:spLocks noGrp="1"/>
          </p:cNvSpPr>
          <p:nvPr>
            <p:ph type="title"/>
          </p:nvPr>
        </p:nvSpPr>
        <p:spPr/>
        <p:txBody>
          <a:bodyPr/>
          <a:lstStyle/>
          <a:p>
            <a:r>
              <a:rPr kumimoji="1" lang="en-US" altLang="zh-CN" dirty="0"/>
              <a:t>Conditional execution under SIMD </a:t>
            </a:r>
            <a:endParaRPr kumimoji="1" lang="zh-CN" altLang="en-US" dirty="0"/>
          </a:p>
        </p:txBody>
      </p:sp>
      <p:pic>
        <p:nvPicPr>
          <p:cNvPr id="6" name="内容占位符 5">
            <a:extLst>
              <a:ext uri="{FF2B5EF4-FFF2-40B4-BE49-F238E27FC236}">
                <a16:creationId xmlns:a16="http://schemas.microsoft.com/office/drawing/2014/main" id="{7972A40C-31BE-8E7A-90A1-B295F3D44C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2716" y="1129308"/>
            <a:ext cx="6269847" cy="3771900"/>
          </a:xfrm>
        </p:spPr>
      </p:pic>
      <p:sp>
        <p:nvSpPr>
          <p:cNvPr id="4" name="灯片编号占位符 3">
            <a:extLst>
              <a:ext uri="{FF2B5EF4-FFF2-40B4-BE49-F238E27FC236}">
                <a16:creationId xmlns:a16="http://schemas.microsoft.com/office/drawing/2014/main" id="{8408E24D-13EC-B222-77A9-D9CFB3F81F2C}"/>
              </a:ext>
            </a:extLst>
          </p:cNvPr>
          <p:cNvSpPr>
            <a:spLocks noGrp="1"/>
          </p:cNvSpPr>
          <p:nvPr>
            <p:ph type="sldNum" sz="quarter" idx="12"/>
          </p:nvPr>
        </p:nvSpPr>
        <p:spPr/>
        <p:txBody>
          <a:bodyPr/>
          <a:lstStyle/>
          <a:p>
            <a:fld id="{ADE361C3-C043-4A6E-BDCE-8DA1E7D90A3B}" type="slidenum">
              <a:rPr lang="zh-CN" altLang="en-US" smtClean="0"/>
              <a:pPr/>
              <a:t>17</a:t>
            </a:fld>
            <a:endParaRPr lang="zh-CN" altLang="en-US" dirty="0"/>
          </a:p>
        </p:txBody>
      </p:sp>
      <p:pic>
        <p:nvPicPr>
          <p:cNvPr id="5" name="图片 4">
            <a:extLst>
              <a:ext uri="{FF2B5EF4-FFF2-40B4-BE49-F238E27FC236}">
                <a16:creationId xmlns:a16="http://schemas.microsoft.com/office/drawing/2014/main" id="{D10CC5D6-338E-871A-CB28-264912A0C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275" y="1129308"/>
            <a:ext cx="6552728" cy="4033120"/>
          </a:xfrm>
          <a:prstGeom prst="rect">
            <a:avLst/>
          </a:prstGeom>
        </p:spPr>
      </p:pic>
      <p:pic>
        <p:nvPicPr>
          <p:cNvPr id="7" name="图片 6">
            <a:extLst>
              <a:ext uri="{FF2B5EF4-FFF2-40B4-BE49-F238E27FC236}">
                <a16:creationId xmlns:a16="http://schemas.microsoft.com/office/drawing/2014/main" id="{F7F9A044-407B-050E-5CC2-7E31A8272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0072" y="889032"/>
            <a:ext cx="6694687" cy="4273396"/>
          </a:xfrm>
          <a:prstGeom prst="rect">
            <a:avLst/>
          </a:prstGeom>
        </p:spPr>
      </p:pic>
    </p:spTree>
    <p:extLst>
      <p:ext uri="{BB962C8B-B14F-4D97-AF65-F5344CB8AC3E}">
        <p14:creationId xmlns:p14="http://schemas.microsoft.com/office/powerpoint/2010/main" val="2452408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F16B77-CA74-8765-31D4-3CF136FF772B}"/>
              </a:ext>
            </a:extLst>
          </p:cNvPr>
          <p:cNvSpPr>
            <a:spLocks noGrp="1"/>
          </p:cNvSpPr>
          <p:nvPr>
            <p:ph type="title"/>
          </p:nvPr>
        </p:nvSpPr>
        <p:spPr/>
        <p:txBody>
          <a:bodyPr/>
          <a:lstStyle/>
          <a:p>
            <a:r>
              <a:rPr kumimoji="1" lang="en-US" altLang="zh-CN" dirty="0"/>
              <a:t>Conditional execution under SIMD </a:t>
            </a:r>
            <a:endParaRPr kumimoji="1" lang="zh-CN" altLang="en-US" dirty="0"/>
          </a:p>
        </p:txBody>
      </p:sp>
      <p:sp>
        <p:nvSpPr>
          <p:cNvPr id="3" name="内容占位符 2">
            <a:extLst>
              <a:ext uri="{FF2B5EF4-FFF2-40B4-BE49-F238E27FC236}">
                <a16:creationId xmlns:a16="http://schemas.microsoft.com/office/drawing/2014/main" id="{96EF7524-C2E5-090F-A8BA-62A0AE548F23}"/>
              </a:ext>
            </a:extLst>
          </p:cNvPr>
          <p:cNvSpPr>
            <a:spLocks noGrp="1"/>
          </p:cNvSpPr>
          <p:nvPr>
            <p:ph idx="1"/>
          </p:nvPr>
        </p:nvSpPr>
        <p:spPr/>
        <p:txBody>
          <a:bodyPr/>
          <a:lstStyle/>
          <a:p>
            <a:r>
              <a:rPr kumimoji="1" lang="en-US" altLang="zh-CN" dirty="0"/>
              <a:t>Challenging due to the lack of individual PC for each ALU </a:t>
            </a:r>
          </a:p>
          <a:p>
            <a:pPr lvl="1"/>
            <a:r>
              <a:rPr kumimoji="1" lang="en-US" altLang="zh-CN" dirty="0"/>
              <a:t>Masks are needed to selectively enable ALU execution </a:t>
            </a:r>
          </a:p>
          <a:p>
            <a:r>
              <a:rPr kumimoji="1" lang="en-US" altLang="zh-CN" dirty="0"/>
              <a:t>Cons </a:t>
            </a:r>
          </a:p>
          <a:p>
            <a:pPr lvl="1"/>
            <a:r>
              <a:rPr kumimoji="1" lang="en-US" altLang="zh-CN" dirty="0"/>
              <a:t>Waste performance: at worst case, no ALUs are enabled during execution (when all the elements take one branch) </a:t>
            </a:r>
          </a:p>
        </p:txBody>
      </p:sp>
      <p:sp>
        <p:nvSpPr>
          <p:cNvPr id="4" name="灯片编号占位符 3">
            <a:extLst>
              <a:ext uri="{FF2B5EF4-FFF2-40B4-BE49-F238E27FC236}">
                <a16:creationId xmlns:a16="http://schemas.microsoft.com/office/drawing/2014/main" id="{6D482958-F571-7BD7-B046-701F7C17F3F8}"/>
              </a:ext>
            </a:extLst>
          </p:cNvPr>
          <p:cNvSpPr>
            <a:spLocks noGrp="1"/>
          </p:cNvSpPr>
          <p:nvPr>
            <p:ph type="sldNum" sz="quarter" idx="12"/>
          </p:nvPr>
        </p:nvSpPr>
        <p:spPr/>
        <p:txBody>
          <a:bodyPr/>
          <a:lstStyle/>
          <a:p>
            <a:fld id="{ADE361C3-C043-4A6E-BDCE-8DA1E7D90A3B}" type="slidenum">
              <a:rPr lang="zh-CN" altLang="en-US" smtClean="0"/>
              <a:pPr/>
              <a:t>18</a:t>
            </a:fld>
            <a:endParaRPr lang="zh-CN" altLang="en-US" dirty="0"/>
          </a:p>
        </p:txBody>
      </p:sp>
    </p:spTree>
    <p:extLst>
      <p:ext uri="{BB962C8B-B14F-4D97-AF65-F5344CB8AC3E}">
        <p14:creationId xmlns:p14="http://schemas.microsoft.com/office/powerpoint/2010/main" val="3642017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D1433-B44F-06E3-00A8-559FB10D13B5}"/>
              </a:ext>
            </a:extLst>
          </p:cNvPr>
          <p:cNvSpPr>
            <a:spLocks noGrp="1"/>
          </p:cNvSpPr>
          <p:nvPr>
            <p:ph type="title"/>
          </p:nvPr>
        </p:nvSpPr>
        <p:spPr/>
        <p:txBody>
          <a:bodyPr/>
          <a:lstStyle/>
          <a:p>
            <a:r>
              <a:rPr kumimoji="1" lang="en-US" altLang="zh-CN" dirty="0"/>
              <a:t>Drawback of masked SIMD &amp; the introduction of SIMT</a:t>
            </a:r>
            <a:endParaRPr kumimoji="1" lang="zh-CN" altLang="en-US" dirty="0"/>
          </a:p>
        </p:txBody>
      </p:sp>
      <p:sp>
        <p:nvSpPr>
          <p:cNvPr id="3" name="内容占位符 2">
            <a:extLst>
              <a:ext uri="{FF2B5EF4-FFF2-40B4-BE49-F238E27FC236}">
                <a16:creationId xmlns:a16="http://schemas.microsoft.com/office/drawing/2014/main" id="{D8238DDA-1A65-B251-2872-70FCAC25615A}"/>
              </a:ext>
            </a:extLst>
          </p:cNvPr>
          <p:cNvSpPr>
            <a:spLocks noGrp="1"/>
          </p:cNvSpPr>
          <p:nvPr>
            <p:ph idx="1"/>
          </p:nvPr>
        </p:nvSpPr>
        <p:spPr>
          <a:xfrm>
            <a:off x="302840" y="1129308"/>
            <a:ext cx="8538320" cy="3771636"/>
          </a:xfrm>
        </p:spPr>
        <p:txBody>
          <a:bodyPr>
            <a:normAutofit lnSpcReduction="10000"/>
          </a:bodyPr>
          <a:lstStyle/>
          <a:p>
            <a:r>
              <a:rPr kumimoji="1" lang="en-US" altLang="zh-CN" dirty="0"/>
              <a:t>Drawback: hard to express the conditional execution </a:t>
            </a:r>
          </a:p>
          <a:p>
            <a:pPr lvl="1"/>
            <a:r>
              <a:rPr kumimoji="1" lang="en-US" altLang="zh-CN" dirty="0"/>
              <a:t>Programmers cannot directly call the simple vector add ops </a:t>
            </a:r>
            <a:r>
              <a:rPr kumimoji="1" lang="en-US" altLang="zh-CN" dirty="0">
                <a:sym typeface="Wingdings" pitchFamily="2" charset="2"/>
              </a:rPr>
              <a:t> </a:t>
            </a:r>
            <a:endParaRPr kumimoji="1" lang="en-US" altLang="zh-CN" dirty="0"/>
          </a:p>
          <a:p>
            <a:r>
              <a:rPr kumimoji="1" lang="en-US" altLang="zh-CN" dirty="0"/>
              <a:t>SIMT: single instruction multiple threads </a:t>
            </a:r>
          </a:p>
          <a:p>
            <a:pPr lvl="1"/>
            <a:r>
              <a:rPr kumimoji="1" lang="en-US" altLang="zh-CN" dirty="0"/>
              <a:t>Hardware vendors provide development kit to simplify developing SIMD programs </a:t>
            </a:r>
          </a:p>
          <a:p>
            <a:r>
              <a:rPr kumimoji="1" lang="en-US" altLang="zh-CN" dirty="0"/>
              <a:t>SIMT is not a hardware implementation, but a parallel abstraction </a:t>
            </a:r>
          </a:p>
          <a:p>
            <a:pPr lvl="1"/>
            <a:r>
              <a:rPr kumimoji="1" lang="en-US" altLang="zh-CN" dirty="0"/>
              <a:t>The programs write code assuming an abstracted SIMT model </a:t>
            </a:r>
          </a:p>
          <a:p>
            <a:pPr lvl="1"/>
            <a:r>
              <a:rPr kumimoji="1" lang="en-US" altLang="zh-CN" dirty="0"/>
              <a:t>The compiler do necessary transformation (out of the scope of this course) to the underlying (conditional) SIMD operations </a:t>
            </a:r>
          </a:p>
          <a:p>
            <a:pPr lvl="1"/>
            <a:r>
              <a:rPr kumimoji="1" lang="en-US" altLang="zh-CN" dirty="0"/>
              <a:t>But developers still need to consider hardware details in order to best utilize it  </a:t>
            </a:r>
            <a:endParaRPr kumimoji="1" lang="zh-CN" altLang="en-US" dirty="0"/>
          </a:p>
        </p:txBody>
      </p:sp>
      <p:sp>
        <p:nvSpPr>
          <p:cNvPr id="4" name="灯片编号占位符 3">
            <a:extLst>
              <a:ext uri="{FF2B5EF4-FFF2-40B4-BE49-F238E27FC236}">
                <a16:creationId xmlns:a16="http://schemas.microsoft.com/office/drawing/2014/main" id="{E0B58765-C397-C10A-6E5B-F9B5BC4B811F}"/>
              </a:ext>
            </a:extLst>
          </p:cNvPr>
          <p:cNvSpPr>
            <a:spLocks noGrp="1"/>
          </p:cNvSpPr>
          <p:nvPr>
            <p:ph type="sldNum" sz="quarter" idx="12"/>
          </p:nvPr>
        </p:nvSpPr>
        <p:spPr/>
        <p:txBody>
          <a:bodyPr/>
          <a:lstStyle/>
          <a:p>
            <a:fld id="{ADE361C3-C043-4A6E-BDCE-8DA1E7D90A3B}" type="slidenum">
              <a:rPr lang="zh-CN" altLang="en-US" smtClean="0"/>
              <a:pPr/>
              <a:t>19</a:t>
            </a:fld>
            <a:endParaRPr lang="zh-CN" altLang="en-US" dirty="0"/>
          </a:p>
        </p:txBody>
      </p:sp>
    </p:spTree>
    <p:extLst>
      <p:ext uri="{BB962C8B-B14F-4D97-AF65-F5344CB8AC3E}">
        <p14:creationId xmlns:p14="http://schemas.microsoft.com/office/powerpoint/2010/main" val="1169865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430287"/>
            <a:ext cx="7772400" cy="1600685"/>
          </a:xfrm>
        </p:spPr>
        <p:txBody>
          <a:bodyPr>
            <a:noAutofit/>
          </a:bodyPr>
          <a:lstStyle/>
          <a:p>
            <a:pPr>
              <a:lnSpc>
                <a:spcPct val="110000"/>
              </a:lnSpc>
            </a:pPr>
            <a:r>
              <a:rPr kumimoji="1" lang="en-US" altLang="zh-CN" sz="3600" b="0" dirty="0">
                <a:latin typeface="+mn-lt"/>
              </a:rPr>
              <a:t>Review: given an AI (model training) workload, how many computation does it need? </a:t>
            </a:r>
            <a:endParaRPr kumimoji="1" lang="zh-CN" altLang="en-US" sz="1800" b="0" dirty="0">
              <a:latin typeface="+mn-lt"/>
            </a:endParaRPr>
          </a:p>
        </p:txBody>
      </p:sp>
      <p:sp>
        <p:nvSpPr>
          <p:cNvPr id="2" name="标题 4">
            <a:extLst>
              <a:ext uri="{FF2B5EF4-FFF2-40B4-BE49-F238E27FC236}">
                <a16:creationId xmlns:a16="http://schemas.microsoft.com/office/drawing/2014/main" id="{E2EA7418-53D4-66B5-B2DC-77289108B6CB}"/>
              </a:ext>
            </a:extLst>
          </p:cNvPr>
          <p:cNvSpPr txBox="1">
            <a:spLocks/>
          </p:cNvSpPr>
          <p:nvPr/>
        </p:nvSpPr>
        <p:spPr>
          <a:xfrm>
            <a:off x="755576" y="3289548"/>
            <a:ext cx="7772400" cy="16006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accent1"/>
                </a:solidFill>
                <a:latin typeface="+mj-lt"/>
                <a:ea typeface="+mj-ea"/>
                <a:cs typeface="微软雅黑 Light" panose="020B0502040204020203" pitchFamily="34" charset="-122"/>
              </a:defRPr>
            </a:lvl1pPr>
          </a:lstStyle>
          <a:p>
            <a:pPr>
              <a:lnSpc>
                <a:spcPct val="110000"/>
              </a:lnSpc>
            </a:pPr>
            <a:r>
              <a:rPr kumimoji="1" lang="en-US" altLang="zh-CN" sz="3600" b="0" dirty="0">
                <a:latin typeface="+mn-lt"/>
              </a:rPr>
              <a:t>~= 6 * #parameters * Batch size</a:t>
            </a:r>
            <a:endParaRPr kumimoji="1" lang="zh-CN" altLang="en-US" sz="1800" b="0" dirty="0">
              <a:latin typeface="+mn-lt"/>
            </a:endParaRPr>
          </a:p>
        </p:txBody>
      </p:sp>
    </p:spTree>
    <p:extLst>
      <p:ext uri="{BB962C8B-B14F-4D97-AF65-F5344CB8AC3E}">
        <p14:creationId xmlns:p14="http://schemas.microsoft.com/office/powerpoint/2010/main" val="3773244849"/>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8130997F-A926-FB4E-8478-314DCEB7B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00" y="669518"/>
            <a:ext cx="2430388" cy="2345607"/>
          </a:xfrm>
          <a:prstGeom prst="rect">
            <a:avLst/>
          </a:prstGeom>
        </p:spPr>
      </p:pic>
      <p:sp>
        <p:nvSpPr>
          <p:cNvPr id="2" name="标题 1">
            <a:extLst>
              <a:ext uri="{FF2B5EF4-FFF2-40B4-BE49-F238E27FC236}">
                <a16:creationId xmlns:a16="http://schemas.microsoft.com/office/drawing/2014/main" id="{8000CED8-2326-E448-84DE-A337E4F563B5}"/>
              </a:ext>
            </a:extLst>
          </p:cNvPr>
          <p:cNvSpPr>
            <a:spLocks noGrp="1"/>
          </p:cNvSpPr>
          <p:nvPr>
            <p:ph type="title"/>
          </p:nvPr>
        </p:nvSpPr>
        <p:spPr/>
        <p:txBody>
          <a:bodyPr/>
          <a:lstStyle/>
          <a:p>
            <a:r>
              <a:rPr kumimoji="1" lang="en-US" altLang="zh-CN" dirty="0"/>
              <a:t>Example: SIMT and CUDA </a:t>
            </a:r>
            <a:endParaRPr kumimoji="1" lang="zh-CN" altLang="en-US" dirty="0"/>
          </a:p>
        </p:txBody>
      </p:sp>
      <p:sp>
        <p:nvSpPr>
          <p:cNvPr id="3" name="内容占位符 2">
            <a:extLst>
              <a:ext uri="{FF2B5EF4-FFF2-40B4-BE49-F238E27FC236}">
                <a16:creationId xmlns:a16="http://schemas.microsoft.com/office/drawing/2014/main" id="{3EB9682A-969E-6D4D-97E8-687656189829}"/>
              </a:ext>
            </a:extLst>
          </p:cNvPr>
          <p:cNvSpPr>
            <a:spLocks noGrp="1"/>
          </p:cNvSpPr>
          <p:nvPr>
            <p:ph idx="1"/>
          </p:nvPr>
        </p:nvSpPr>
        <p:spPr>
          <a:xfrm>
            <a:off x="302840" y="1129307"/>
            <a:ext cx="8229600" cy="4471925"/>
          </a:xfrm>
        </p:spPr>
        <p:txBody>
          <a:bodyPr/>
          <a:lstStyle/>
          <a:p>
            <a:r>
              <a:rPr kumimoji="1" lang="en-US" altLang="zh-CN" dirty="0"/>
              <a:t>Hardware model: SIMT</a:t>
            </a:r>
          </a:p>
          <a:p>
            <a:pPr lvl="1"/>
            <a:r>
              <a:rPr kumimoji="1" lang="en-US" altLang="zh-CN" dirty="0"/>
              <a:t>Single instruction, multiple threads</a:t>
            </a:r>
          </a:p>
          <a:p>
            <a:r>
              <a:rPr kumimoji="1" lang="en-US" altLang="zh-CN" dirty="0"/>
              <a:t>Abstraction: C code</a:t>
            </a:r>
          </a:p>
          <a:p>
            <a:pPr lvl="1"/>
            <a:r>
              <a:rPr kumimoji="1" lang="en-US" altLang="zh-CN" dirty="0"/>
              <a:t>Programmer writes code for a single thread using C</a:t>
            </a:r>
          </a:p>
          <a:p>
            <a:pPr lvl="1"/>
            <a:r>
              <a:rPr kumimoji="1" lang="en-US" altLang="zh-CN" dirty="0"/>
              <a:t>All threads executes the same code</a:t>
            </a:r>
          </a:p>
          <a:p>
            <a:pPr lvl="2"/>
            <a:r>
              <a:rPr kumimoji="1" lang="en-US" altLang="zh-CN" sz="1800" dirty="0"/>
              <a:t>But can take different path (control flow supported) </a:t>
            </a:r>
          </a:p>
          <a:p>
            <a:r>
              <a:rPr kumimoji="1" lang="en-US" altLang="zh-CN" dirty="0"/>
              <a:t>Threads are grouped in a </a:t>
            </a:r>
            <a:r>
              <a:rPr kumimoji="1" lang="en-US" altLang="zh-CN" b="1" dirty="0">
                <a:solidFill>
                  <a:schemeClr val="tx1"/>
                </a:solidFill>
              </a:rPr>
              <a:t>block</a:t>
            </a:r>
            <a:r>
              <a:rPr kumimoji="1" lang="en-US" altLang="zh-CN" dirty="0"/>
              <a:t> </a:t>
            </a:r>
          </a:p>
          <a:p>
            <a:pPr lvl="1"/>
            <a:r>
              <a:rPr kumimoji="1" lang="en-US" altLang="zh-CN" dirty="0"/>
              <a:t>Threads within the same block can synchronize execution</a:t>
            </a:r>
          </a:p>
          <a:p>
            <a:pPr lvl="1"/>
            <a:r>
              <a:rPr kumimoji="1" lang="en-US" altLang="zh-CN" dirty="0"/>
              <a:t>Each block is mapped to a  GPU core for execution (we will omit details right now) </a:t>
            </a:r>
          </a:p>
        </p:txBody>
      </p:sp>
      <p:sp>
        <p:nvSpPr>
          <p:cNvPr id="4" name="灯片编号占位符 3">
            <a:extLst>
              <a:ext uri="{FF2B5EF4-FFF2-40B4-BE49-F238E27FC236}">
                <a16:creationId xmlns:a16="http://schemas.microsoft.com/office/drawing/2014/main" id="{3308B966-B25B-8542-BBF6-F44F8677FDC3}"/>
              </a:ext>
            </a:extLst>
          </p:cNvPr>
          <p:cNvSpPr>
            <a:spLocks noGrp="1"/>
          </p:cNvSpPr>
          <p:nvPr>
            <p:ph type="sldNum" sz="quarter" idx="12"/>
          </p:nvPr>
        </p:nvSpPr>
        <p:spPr/>
        <p:txBody>
          <a:bodyPr/>
          <a:lstStyle/>
          <a:p>
            <a:fld id="{ADE361C3-C043-4A6E-BDCE-8DA1E7D90A3B}" type="slidenum">
              <a:rPr lang="zh-CN" altLang="en-US" smtClean="0"/>
              <a:t>20</a:t>
            </a:fld>
            <a:endParaRPr lang="zh-CN" altLang="en-US"/>
          </a:p>
        </p:txBody>
      </p:sp>
    </p:spTree>
    <p:extLst>
      <p:ext uri="{BB962C8B-B14F-4D97-AF65-F5344CB8AC3E}">
        <p14:creationId xmlns:p14="http://schemas.microsoft.com/office/powerpoint/2010/main" val="851349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5FCFE-1C4F-C14D-AEF2-3389A815C83C}"/>
              </a:ext>
            </a:extLst>
          </p:cNvPr>
          <p:cNvSpPr>
            <a:spLocks noGrp="1"/>
          </p:cNvSpPr>
          <p:nvPr>
            <p:ph type="title"/>
          </p:nvPr>
        </p:nvSpPr>
        <p:spPr/>
        <p:txBody>
          <a:bodyPr/>
          <a:lstStyle/>
          <a:p>
            <a:r>
              <a:rPr kumimoji="1" lang="en-US" altLang="zh-CN"/>
              <a:t>Example: vector add </a:t>
            </a:r>
            <a:endParaRPr kumimoji="1" lang="zh-CN" altLang="en-US"/>
          </a:p>
        </p:txBody>
      </p:sp>
      <p:sp>
        <p:nvSpPr>
          <p:cNvPr id="3" name="内容占位符 2">
            <a:extLst>
              <a:ext uri="{FF2B5EF4-FFF2-40B4-BE49-F238E27FC236}">
                <a16:creationId xmlns:a16="http://schemas.microsoft.com/office/drawing/2014/main" id="{85342795-2E4D-D641-9CE1-6C1A4EE72EE4}"/>
              </a:ext>
            </a:extLst>
          </p:cNvPr>
          <p:cNvSpPr>
            <a:spLocks noGrp="1"/>
          </p:cNvSpPr>
          <p:nvPr>
            <p:ph idx="1"/>
          </p:nvPr>
        </p:nvSpPr>
        <p:spPr/>
        <p:txBody>
          <a:bodyPr/>
          <a:lstStyle/>
          <a:p>
            <a:r>
              <a:rPr kumimoji="1" lang="en-US" altLang="zh-CN" dirty="0"/>
              <a:t>Goal: compute vector sum</a:t>
            </a:r>
          </a:p>
          <a:p>
            <a:pPr lvl="1"/>
            <a:r>
              <a:rPr kumimoji="1" lang="en-US" altLang="zh-CN" dirty="0"/>
              <a:t>C = A + B</a:t>
            </a:r>
          </a:p>
          <a:p>
            <a:endParaRPr kumimoji="1" lang="zh-CN" altLang="en-US" dirty="0"/>
          </a:p>
        </p:txBody>
      </p:sp>
      <p:sp>
        <p:nvSpPr>
          <p:cNvPr id="4" name="灯片编号占位符 3">
            <a:extLst>
              <a:ext uri="{FF2B5EF4-FFF2-40B4-BE49-F238E27FC236}">
                <a16:creationId xmlns:a16="http://schemas.microsoft.com/office/drawing/2014/main" id="{AB2575BC-4E6F-5044-9A9F-16287022FA2A}"/>
              </a:ext>
            </a:extLst>
          </p:cNvPr>
          <p:cNvSpPr>
            <a:spLocks noGrp="1"/>
          </p:cNvSpPr>
          <p:nvPr>
            <p:ph type="sldNum" sz="quarter" idx="12"/>
          </p:nvPr>
        </p:nvSpPr>
        <p:spPr/>
        <p:txBody>
          <a:bodyPr/>
          <a:lstStyle/>
          <a:p>
            <a:fld id="{ADE361C3-C043-4A6E-BDCE-8DA1E7D90A3B}" type="slidenum">
              <a:rPr lang="zh-CN" altLang="en-US" smtClean="0"/>
              <a:t>21</a:t>
            </a:fld>
            <a:endParaRPr lang="zh-CN" altLang="en-US"/>
          </a:p>
        </p:txBody>
      </p:sp>
      <p:pic>
        <p:nvPicPr>
          <p:cNvPr id="6" name="图片 5" descr="文本&#10;&#10;低可信度描述已自动生成">
            <a:extLst>
              <a:ext uri="{FF2B5EF4-FFF2-40B4-BE49-F238E27FC236}">
                <a16:creationId xmlns:a16="http://schemas.microsoft.com/office/drawing/2014/main" id="{9B53655B-DEAE-E348-A519-D625952ED1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62" y="2240958"/>
            <a:ext cx="8460432" cy="3245176"/>
          </a:xfrm>
          <a:prstGeom prst="rect">
            <a:avLst/>
          </a:prstGeom>
        </p:spPr>
      </p:pic>
      <p:sp>
        <p:nvSpPr>
          <p:cNvPr id="7" name="文本框 6">
            <a:extLst>
              <a:ext uri="{FF2B5EF4-FFF2-40B4-BE49-F238E27FC236}">
                <a16:creationId xmlns:a16="http://schemas.microsoft.com/office/drawing/2014/main" id="{C7F56BB0-3FD2-4748-DA99-9F548800F343}"/>
              </a:ext>
            </a:extLst>
          </p:cNvPr>
          <p:cNvSpPr txBox="1"/>
          <p:nvPr/>
        </p:nvSpPr>
        <p:spPr>
          <a:xfrm>
            <a:off x="5292080" y="5008873"/>
            <a:ext cx="1800200" cy="369332"/>
          </a:xfrm>
          <a:prstGeom prst="rect">
            <a:avLst/>
          </a:prstGeom>
          <a:noFill/>
        </p:spPr>
        <p:txBody>
          <a:bodyPr wrap="square">
            <a:spAutoFit/>
          </a:bodyPr>
          <a:lstStyle/>
          <a:p>
            <a:r>
              <a:rPr kumimoji="1" lang="en-US" altLang="zh-CN" b="1" dirty="0">
                <a:solidFill>
                  <a:srgbClr val="C00000"/>
                </a:solidFill>
              </a:rPr>
              <a:t>SIMT-version</a:t>
            </a:r>
            <a:endParaRPr lang="zh-CN" altLang="en-US" b="1" dirty="0">
              <a:solidFill>
                <a:srgbClr val="C00000"/>
              </a:solidFill>
            </a:endParaRPr>
          </a:p>
        </p:txBody>
      </p:sp>
    </p:spTree>
    <p:extLst>
      <p:ext uri="{BB962C8B-B14F-4D97-AF65-F5344CB8AC3E}">
        <p14:creationId xmlns:p14="http://schemas.microsoft.com/office/powerpoint/2010/main" val="47737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645587-AB7B-70CF-70A3-A68080F13A31}"/>
              </a:ext>
            </a:extLst>
          </p:cNvPr>
          <p:cNvSpPr>
            <a:spLocks noGrp="1"/>
          </p:cNvSpPr>
          <p:nvPr>
            <p:ph type="title"/>
          </p:nvPr>
        </p:nvSpPr>
        <p:spPr/>
        <p:txBody>
          <a:bodyPr/>
          <a:lstStyle/>
          <a:p>
            <a:r>
              <a:rPr kumimoji="1" lang="en-US" altLang="zh-CN" dirty="0"/>
              <a:t>Performance of the vector add on GPU</a:t>
            </a:r>
            <a:endParaRPr kumimoji="1" lang="zh-CN" altLang="en-US" dirty="0"/>
          </a:p>
        </p:txBody>
      </p:sp>
      <p:sp>
        <p:nvSpPr>
          <p:cNvPr id="3" name="内容占位符 2">
            <a:extLst>
              <a:ext uri="{FF2B5EF4-FFF2-40B4-BE49-F238E27FC236}">
                <a16:creationId xmlns:a16="http://schemas.microsoft.com/office/drawing/2014/main" id="{4AA2E93F-051D-668E-AE5C-4D79F105F2EF}"/>
              </a:ext>
            </a:extLst>
          </p:cNvPr>
          <p:cNvSpPr>
            <a:spLocks noGrp="1"/>
          </p:cNvSpPr>
          <p:nvPr>
            <p:ph idx="1"/>
          </p:nvPr>
        </p:nvSpPr>
        <p:spPr>
          <a:xfrm>
            <a:off x="302840" y="1129308"/>
            <a:ext cx="8229600" cy="4392488"/>
          </a:xfrm>
        </p:spPr>
        <p:txBody>
          <a:bodyPr>
            <a:normAutofit/>
          </a:bodyPr>
          <a:lstStyle/>
          <a:p>
            <a:r>
              <a:rPr kumimoji="1" lang="en-US" altLang="zh-CN" dirty="0"/>
              <a:t>Execution time: 28.32us (NVIDIA V100 GPU)</a:t>
            </a:r>
          </a:p>
          <a:p>
            <a:pPr lvl="1"/>
            <a:r>
              <a:rPr kumimoji="1" lang="en-US" altLang="zh-CN" dirty="0"/>
              <a:t>In comparison: CPU time </a:t>
            </a:r>
            <a:r>
              <a:rPr lang="zh-CN" altLang="en-US" dirty="0"/>
              <a:t>2.54 ms</a:t>
            </a:r>
            <a:r>
              <a:rPr lang="en-US" altLang="zh-CN" dirty="0"/>
              <a:t> w/ AVX </a:t>
            </a:r>
          </a:p>
          <a:p>
            <a:r>
              <a:rPr kumimoji="1" lang="en-US" altLang="zh-CN" dirty="0"/>
              <a:t>Note that SIMT handles many things for us </a:t>
            </a:r>
          </a:p>
          <a:p>
            <a:pPr lvl="1"/>
            <a:r>
              <a:rPr kumimoji="1" lang="en-US" altLang="zh-CN" dirty="0"/>
              <a:t>Work distribution to multiple cores (CPU needs to use </a:t>
            </a:r>
            <a:r>
              <a:rPr kumimoji="1" lang="en-US" altLang="zh-CN" dirty="0" err="1"/>
              <a:t>pthread</a:t>
            </a:r>
            <a:r>
              <a:rPr kumimoji="1" lang="en-US" altLang="zh-CN" dirty="0"/>
              <a:t>)</a:t>
            </a:r>
          </a:p>
          <a:p>
            <a:pPr lvl="1"/>
            <a:r>
              <a:rPr kumimoji="1" lang="en-US" altLang="zh-CN" dirty="0"/>
              <a:t>Conditional branches</a:t>
            </a:r>
          </a:p>
          <a:p>
            <a:pPr lvl="1"/>
            <a:r>
              <a:rPr kumimoji="1" lang="en-US" altLang="zh-CN" dirty="0"/>
              <a:t>No need to call low-level AVX instructions </a:t>
            </a:r>
          </a:p>
          <a:p>
            <a:pPr lvl="1"/>
            <a:r>
              <a:rPr kumimoji="1" lang="en-US" altLang="zh-CN" dirty="0"/>
              <a:t>Etc. </a:t>
            </a:r>
          </a:p>
          <a:p>
            <a:r>
              <a:rPr kumimoji="1" lang="en-US" altLang="zh-CN" dirty="0"/>
              <a:t>The comparison is not so fair, but shows the overall trend </a:t>
            </a:r>
          </a:p>
          <a:p>
            <a:pPr lvl="1"/>
            <a:r>
              <a:rPr kumimoji="1" lang="en-US" altLang="zh-CN" dirty="0"/>
              <a:t>E.g., GPU has high bandwidth memory</a:t>
            </a:r>
          </a:p>
          <a:p>
            <a:endParaRPr kumimoji="1" lang="zh-CN" altLang="en-US" dirty="0"/>
          </a:p>
        </p:txBody>
      </p:sp>
      <p:sp>
        <p:nvSpPr>
          <p:cNvPr id="4" name="灯片编号占位符 3">
            <a:extLst>
              <a:ext uri="{FF2B5EF4-FFF2-40B4-BE49-F238E27FC236}">
                <a16:creationId xmlns:a16="http://schemas.microsoft.com/office/drawing/2014/main" id="{2884188B-75D7-EF1C-5C35-A34FCEB11369}"/>
              </a:ext>
            </a:extLst>
          </p:cNvPr>
          <p:cNvSpPr>
            <a:spLocks noGrp="1"/>
          </p:cNvSpPr>
          <p:nvPr>
            <p:ph type="sldNum" sz="quarter" idx="12"/>
          </p:nvPr>
        </p:nvSpPr>
        <p:spPr/>
        <p:txBody>
          <a:bodyPr/>
          <a:lstStyle/>
          <a:p>
            <a:fld id="{ADE361C3-C043-4A6E-BDCE-8DA1E7D90A3B}" type="slidenum">
              <a:rPr lang="zh-CN" altLang="en-US" smtClean="0"/>
              <a:pPr/>
              <a:t>22</a:t>
            </a:fld>
            <a:endParaRPr lang="zh-CN" altLang="en-US" dirty="0"/>
          </a:p>
        </p:txBody>
      </p:sp>
    </p:spTree>
    <p:extLst>
      <p:ext uri="{BB962C8B-B14F-4D97-AF65-F5344CB8AC3E}">
        <p14:creationId xmlns:p14="http://schemas.microsoft.com/office/powerpoint/2010/main" val="1503769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63514-F4E7-402D-EAB5-E54D2660950A}"/>
              </a:ext>
            </a:extLst>
          </p:cNvPr>
          <p:cNvSpPr>
            <a:spLocks noGrp="1"/>
          </p:cNvSpPr>
          <p:nvPr>
            <p:ph type="title"/>
          </p:nvPr>
        </p:nvSpPr>
        <p:spPr/>
        <p:txBody>
          <a:bodyPr/>
          <a:lstStyle/>
          <a:p>
            <a:r>
              <a:rPr kumimoji="1" lang="en-US" altLang="zh-CN" dirty="0"/>
              <a:t>Summary: parallelism on a single device </a:t>
            </a:r>
            <a:endParaRPr kumimoji="1" lang="zh-CN" altLang="en-US" dirty="0"/>
          </a:p>
        </p:txBody>
      </p:sp>
      <p:sp>
        <p:nvSpPr>
          <p:cNvPr id="3" name="内容占位符 2">
            <a:extLst>
              <a:ext uri="{FF2B5EF4-FFF2-40B4-BE49-F238E27FC236}">
                <a16:creationId xmlns:a16="http://schemas.microsoft.com/office/drawing/2014/main" id="{96CE8CB1-84C5-1ECB-B6B2-490EAF6B02C5}"/>
              </a:ext>
            </a:extLst>
          </p:cNvPr>
          <p:cNvSpPr>
            <a:spLocks noGrp="1"/>
          </p:cNvSpPr>
          <p:nvPr>
            <p:ph idx="1"/>
          </p:nvPr>
        </p:nvSpPr>
        <p:spPr/>
        <p:txBody>
          <a:bodyPr/>
          <a:lstStyle/>
          <a:p>
            <a:r>
              <a:rPr kumimoji="1" lang="en-US" altLang="zh-CN" dirty="0"/>
              <a:t>3 parallelism strategies on a single device </a:t>
            </a:r>
          </a:p>
          <a:p>
            <a:pPr lvl="1"/>
            <a:r>
              <a:rPr kumimoji="1" lang="en-US" altLang="zh-CN" dirty="0"/>
              <a:t>Single core+: pipeline + super scalar with instruction level parallelism (ILP)</a:t>
            </a:r>
          </a:p>
          <a:p>
            <a:pPr lvl="1"/>
            <a:r>
              <a:rPr kumimoji="1" lang="en-US" altLang="zh-CN" dirty="0"/>
              <a:t>Single core++: added SIMD support </a:t>
            </a:r>
          </a:p>
          <a:p>
            <a:pPr lvl="1"/>
            <a:r>
              <a:rPr kumimoji="1" lang="en-US" altLang="zh-CN" dirty="0"/>
              <a:t>Multiple core: a single core (single core, single core+, single core++) can be glued together !  </a:t>
            </a:r>
          </a:p>
          <a:p>
            <a:r>
              <a:rPr kumimoji="1" lang="en-US" altLang="zh-CN" dirty="0"/>
              <a:t>Question: what’s next? Single core+++++? </a:t>
            </a:r>
          </a:p>
          <a:p>
            <a:pPr lvl="1"/>
            <a:r>
              <a:rPr kumimoji="1" lang="en-US" altLang="zh-CN" dirty="0"/>
              <a:t>Solution (Out of the scope of this lecture): domain-specific accelerators ! </a:t>
            </a:r>
            <a:endParaRPr kumimoji="1" lang="zh-CN" altLang="en-US" dirty="0"/>
          </a:p>
        </p:txBody>
      </p:sp>
      <p:sp>
        <p:nvSpPr>
          <p:cNvPr id="4" name="灯片编号占位符 3">
            <a:extLst>
              <a:ext uri="{FF2B5EF4-FFF2-40B4-BE49-F238E27FC236}">
                <a16:creationId xmlns:a16="http://schemas.microsoft.com/office/drawing/2014/main" id="{F4C30949-0C0D-307B-E06F-AE779ED5857E}"/>
              </a:ext>
            </a:extLst>
          </p:cNvPr>
          <p:cNvSpPr>
            <a:spLocks noGrp="1"/>
          </p:cNvSpPr>
          <p:nvPr>
            <p:ph type="sldNum" sz="quarter" idx="12"/>
          </p:nvPr>
        </p:nvSpPr>
        <p:spPr/>
        <p:txBody>
          <a:bodyPr/>
          <a:lstStyle/>
          <a:p>
            <a:fld id="{ADE361C3-C043-4A6E-BDCE-8DA1E7D90A3B}" type="slidenum">
              <a:rPr lang="zh-CN" altLang="en-US" smtClean="0"/>
              <a:pPr/>
              <a:t>23</a:t>
            </a:fld>
            <a:endParaRPr lang="zh-CN" altLang="en-US" dirty="0"/>
          </a:p>
        </p:txBody>
      </p:sp>
    </p:spTree>
    <p:extLst>
      <p:ext uri="{BB962C8B-B14F-4D97-AF65-F5344CB8AC3E}">
        <p14:creationId xmlns:p14="http://schemas.microsoft.com/office/powerpoint/2010/main" val="186375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5F651-2F5C-7201-4109-C9FB2D1EF554}"/>
              </a:ext>
            </a:extLst>
          </p:cNvPr>
          <p:cNvSpPr>
            <a:spLocks noGrp="1"/>
          </p:cNvSpPr>
          <p:nvPr>
            <p:ph type="title"/>
          </p:nvPr>
        </p:nvSpPr>
        <p:spPr/>
        <p:txBody>
          <a:bodyPr/>
          <a:lstStyle/>
          <a:p>
            <a:r>
              <a:rPr kumimoji="1" lang="en-US" altLang="zh-CN" dirty="0"/>
              <a:t>The era of domain-specific accelerators </a:t>
            </a:r>
            <a:endParaRPr kumimoji="1" lang="zh-CN" altLang="en-US" dirty="0"/>
          </a:p>
        </p:txBody>
      </p:sp>
      <p:sp>
        <p:nvSpPr>
          <p:cNvPr id="3" name="内容占位符 2">
            <a:extLst>
              <a:ext uri="{FF2B5EF4-FFF2-40B4-BE49-F238E27FC236}">
                <a16:creationId xmlns:a16="http://schemas.microsoft.com/office/drawing/2014/main" id="{6A2E1B54-4A00-2D7F-E4AB-4E0117D1FCE7}"/>
              </a:ext>
            </a:extLst>
          </p:cNvPr>
          <p:cNvSpPr>
            <a:spLocks noGrp="1"/>
          </p:cNvSpPr>
          <p:nvPr>
            <p:ph idx="1"/>
          </p:nvPr>
        </p:nvSpPr>
        <p:spPr>
          <a:xfrm>
            <a:off x="302840" y="1129308"/>
            <a:ext cx="8229600" cy="4356826"/>
          </a:xfrm>
        </p:spPr>
        <p:txBody>
          <a:bodyPr>
            <a:normAutofit/>
          </a:bodyPr>
          <a:lstStyle/>
          <a:p>
            <a:r>
              <a:rPr kumimoji="1" lang="en-US" altLang="zh-CN" dirty="0"/>
              <a:t>Accelerators (even on general-purpose computing devices) </a:t>
            </a:r>
          </a:p>
          <a:p>
            <a:pPr lvl="1"/>
            <a:r>
              <a:rPr kumimoji="1" lang="en-US" altLang="zh-CN" dirty="0"/>
              <a:t>Hardware designed to fulfill a single task </a:t>
            </a:r>
          </a:p>
          <a:p>
            <a:pPr lvl="1"/>
            <a:r>
              <a:rPr kumimoji="1" lang="en-US" altLang="zh-CN" dirty="0"/>
              <a:t>Typically are not general-purpose, e.g., not programmable  </a:t>
            </a:r>
          </a:p>
          <a:p>
            <a:r>
              <a:rPr kumimoji="1" lang="en-US" altLang="zh-CN" dirty="0"/>
              <a:t>CPU: </a:t>
            </a:r>
          </a:p>
          <a:p>
            <a:pPr lvl="1"/>
            <a:r>
              <a:rPr kumimoji="1" lang="en-US" altLang="zh-CN" dirty="0"/>
              <a:t>SIMD + Matrix accelerators (e.g., Intel’s AMX accelerators) </a:t>
            </a:r>
          </a:p>
          <a:p>
            <a:r>
              <a:rPr kumimoji="1" lang="en-US" altLang="zh-CN" dirty="0"/>
              <a:t>GPU:</a:t>
            </a:r>
          </a:p>
          <a:p>
            <a:pPr lvl="1"/>
            <a:r>
              <a:rPr kumimoji="1" lang="en-US" altLang="zh-CN" dirty="0"/>
              <a:t> </a:t>
            </a:r>
            <a:r>
              <a:rPr kumimoji="1" lang="en-US" altLang="zh-CN" dirty="0" err="1"/>
              <a:t>Tensorcore</a:t>
            </a:r>
            <a:r>
              <a:rPr kumimoji="1" lang="en-US" altLang="zh-CN" dirty="0"/>
              <a:t>: accelerators for matrix operations </a:t>
            </a:r>
          </a:p>
          <a:p>
            <a:r>
              <a:rPr kumimoji="1" lang="en-US" altLang="zh-CN" dirty="0"/>
              <a:t>TPU (Tensor processing unit): </a:t>
            </a:r>
          </a:p>
          <a:p>
            <a:pPr lvl="1"/>
            <a:r>
              <a:rPr kumimoji="1" lang="en-US" altLang="zh-CN" dirty="0"/>
              <a:t>tensor process (optimized for large matrix operations)</a:t>
            </a:r>
          </a:p>
          <a:p>
            <a:endParaRPr kumimoji="1" lang="zh-CN" altLang="en-US" dirty="0"/>
          </a:p>
        </p:txBody>
      </p:sp>
      <p:sp>
        <p:nvSpPr>
          <p:cNvPr id="4" name="灯片编号占位符 3">
            <a:extLst>
              <a:ext uri="{FF2B5EF4-FFF2-40B4-BE49-F238E27FC236}">
                <a16:creationId xmlns:a16="http://schemas.microsoft.com/office/drawing/2014/main" id="{842F1D62-A489-8308-AF39-676218817E74}"/>
              </a:ext>
            </a:extLst>
          </p:cNvPr>
          <p:cNvSpPr>
            <a:spLocks noGrp="1"/>
          </p:cNvSpPr>
          <p:nvPr>
            <p:ph type="sldNum" sz="quarter" idx="12"/>
          </p:nvPr>
        </p:nvSpPr>
        <p:spPr/>
        <p:txBody>
          <a:bodyPr/>
          <a:lstStyle/>
          <a:p>
            <a:fld id="{ADE361C3-C043-4A6E-BDCE-8DA1E7D90A3B}" type="slidenum">
              <a:rPr lang="zh-CN" altLang="en-US" smtClean="0"/>
              <a:pPr/>
              <a:t>24</a:t>
            </a:fld>
            <a:endParaRPr lang="zh-CN" altLang="en-US" dirty="0"/>
          </a:p>
        </p:txBody>
      </p:sp>
      <p:pic>
        <p:nvPicPr>
          <p:cNvPr id="5" name="图片 4">
            <a:extLst>
              <a:ext uri="{FF2B5EF4-FFF2-40B4-BE49-F238E27FC236}">
                <a16:creationId xmlns:a16="http://schemas.microsoft.com/office/drawing/2014/main" id="{EEE5BA9B-E21A-733B-3226-086680ABDF52}"/>
              </a:ext>
            </a:extLst>
          </p:cNvPr>
          <p:cNvPicPr>
            <a:picLocks noChangeAspect="1"/>
          </p:cNvPicPr>
          <p:nvPr/>
        </p:nvPicPr>
        <p:blipFill>
          <a:blip r:embed="rId2"/>
          <a:stretch>
            <a:fillRect/>
          </a:stretch>
        </p:blipFill>
        <p:spPr>
          <a:xfrm>
            <a:off x="7210047" y="1127659"/>
            <a:ext cx="1476753" cy="2931790"/>
          </a:xfrm>
          <a:prstGeom prst="rect">
            <a:avLst/>
          </a:prstGeom>
        </p:spPr>
      </p:pic>
    </p:spTree>
    <p:extLst>
      <p:ext uri="{BB962C8B-B14F-4D97-AF65-F5344CB8AC3E}">
        <p14:creationId xmlns:p14="http://schemas.microsoft.com/office/powerpoint/2010/main" val="3908936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DDB9B-D2AE-2446-9D6C-5F7E6A2D26C5}"/>
              </a:ext>
            </a:extLst>
          </p:cNvPr>
          <p:cNvSpPr>
            <a:spLocks noGrp="1"/>
          </p:cNvSpPr>
          <p:nvPr>
            <p:ph type="title"/>
          </p:nvPr>
        </p:nvSpPr>
        <p:spPr/>
        <p:txBody>
          <a:bodyPr/>
          <a:lstStyle/>
          <a:p>
            <a:r>
              <a:rPr lang="en-US" altLang="zh-CN" dirty="0"/>
              <a:t>But specialization has challenges</a:t>
            </a:r>
            <a:endParaRPr kumimoji="1" lang="zh-CN" altLang="en-US" dirty="0"/>
          </a:p>
        </p:txBody>
      </p:sp>
      <p:sp>
        <p:nvSpPr>
          <p:cNvPr id="3" name="内容占位符 2">
            <a:extLst>
              <a:ext uri="{FF2B5EF4-FFF2-40B4-BE49-F238E27FC236}">
                <a16:creationId xmlns:a16="http://schemas.microsoft.com/office/drawing/2014/main" id="{4CB6C3C1-462C-5847-AB68-2BE6C16E9432}"/>
              </a:ext>
            </a:extLst>
          </p:cNvPr>
          <p:cNvSpPr>
            <a:spLocks noGrp="1"/>
          </p:cNvSpPr>
          <p:nvPr>
            <p:ph idx="1"/>
          </p:nvPr>
        </p:nvSpPr>
        <p:spPr/>
        <p:txBody>
          <a:bodyPr/>
          <a:lstStyle/>
          <a:p>
            <a:r>
              <a:rPr lang="en-US" altLang="zh-CN" dirty="0"/>
              <a:t>Tape-out costs for accelerators ASICs is exorbitant 10x cost gap between 16nm and 65nm</a:t>
            </a:r>
          </a:p>
          <a:p>
            <a:pPr lvl="1"/>
            <a:r>
              <a:rPr lang="en-US" altLang="zh-CN" dirty="0"/>
              <a:t>Risky bet to design hardware accelerators for ever-changing applications</a:t>
            </a:r>
            <a:endParaRPr kumimoji="1" lang="zh-CN" altLang="en-US" dirty="0"/>
          </a:p>
        </p:txBody>
      </p:sp>
      <p:sp>
        <p:nvSpPr>
          <p:cNvPr id="4" name="灯片编号占位符 3">
            <a:extLst>
              <a:ext uri="{FF2B5EF4-FFF2-40B4-BE49-F238E27FC236}">
                <a16:creationId xmlns:a16="http://schemas.microsoft.com/office/drawing/2014/main" id="{FFF35C47-E285-3449-81AF-311A2C4BFB53}"/>
              </a:ext>
            </a:extLst>
          </p:cNvPr>
          <p:cNvSpPr>
            <a:spLocks noGrp="1"/>
          </p:cNvSpPr>
          <p:nvPr>
            <p:ph type="sldNum" sz="quarter" idx="12"/>
          </p:nvPr>
        </p:nvSpPr>
        <p:spPr/>
        <p:txBody>
          <a:bodyPr/>
          <a:lstStyle/>
          <a:p>
            <a:fld id="{ADE361C3-C043-4A6E-BDCE-8DA1E7D90A3B}" type="slidenum">
              <a:rPr lang="zh-CN" altLang="en-US" smtClean="0"/>
              <a:t>25</a:t>
            </a:fld>
            <a:endParaRPr lang="zh-CN" altLang="en-US"/>
          </a:p>
        </p:txBody>
      </p:sp>
      <p:pic>
        <p:nvPicPr>
          <p:cNvPr id="6" name="图片 5" descr="图表, 条形图, 直方图&#10;&#10;描述已自动生成">
            <a:extLst>
              <a:ext uri="{FF2B5EF4-FFF2-40B4-BE49-F238E27FC236}">
                <a16:creationId xmlns:a16="http://schemas.microsoft.com/office/drawing/2014/main" id="{247EA2FA-05F1-9A4A-A5C1-C06BDE32A218}"/>
              </a:ext>
            </a:extLst>
          </p:cNvPr>
          <p:cNvPicPr>
            <a:picLocks noChangeAspect="1"/>
          </p:cNvPicPr>
          <p:nvPr/>
        </p:nvPicPr>
        <p:blipFill rotWithShape="1">
          <a:blip r:embed="rId2">
            <a:extLst>
              <a:ext uri="{28A0092B-C50C-407E-A947-70E740481C1C}">
                <a14:useLocalDpi xmlns:a14="http://schemas.microsoft.com/office/drawing/2010/main" val="0"/>
              </a:ext>
            </a:extLst>
          </a:blip>
          <a:srcRect l="4908" r="-4908"/>
          <a:stretch/>
        </p:blipFill>
        <p:spPr>
          <a:xfrm>
            <a:off x="3261294" y="2453545"/>
            <a:ext cx="3770877" cy="3032589"/>
          </a:xfrm>
          <a:prstGeom prst="rect">
            <a:avLst/>
          </a:prstGeom>
        </p:spPr>
      </p:pic>
    </p:spTree>
    <p:extLst>
      <p:ext uri="{BB962C8B-B14F-4D97-AF65-F5344CB8AC3E}">
        <p14:creationId xmlns:p14="http://schemas.microsoft.com/office/powerpoint/2010/main" val="3837688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80574-AB2A-C64A-A071-5CCF49664706}"/>
              </a:ext>
            </a:extLst>
          </p:cNvPr>
          <p:cNvSpPr>
            <a:spLocks noGrp="1"/>
          </p:cNvSpPr>
          <p:nvPr>
            <p:ph type="title"/>
          </p:nvPr>
        </p:nvSpPr>
        <p:spPr/>
        <p:txBody>
          <a:bodyPr/>
          <a:lstStyle/>
          <a:p>
            <a:r>
              <a:rPr lang="en-US" altLang="zh-CN" dirty="0"/>
              <a:t>Results: Flexibility vs. Efficiency Tradeoffs</a:t>
            </a:r>
            <a:endParaRPr kumimoji="1" lang="zh-CN" altLang="en-US" dirty="0"/>
          </a:p>
        </p:txBody>
      </p:sp>
      <p:sp>
        <p:nvSpPr>
          <p:cNvPr id="4" name="灯片编号占位符 3">
            <a:extLst>
              <a:ext uri="{FF2B5EF4-FFF2-40B4-BE49-F238E27FC236}">
                <a16:creationId xmlns:a16="http://schemas.microsoft.com/office/drawing/2014/main" id="{5418DD74-16BE-0C4F-96FF-F92BB6E9FA5F}"/>
              </a:ext>
            </a:extLst>
          </p:cNvPr>
          <p:cNvSpPr>
            <a:spLocks noGrp="1"/>
          </p:cNvSpPr>
          <p:nvPr>
            <p:ph type="sldNum" sz="quarter" idx="12"/>
          </p:nvPr>
        </p:nvSpPr>
        <p:spPr/>
        <p:txBody>
          <a:bodyPr/>
          <a:lstStyle/>
          <a:p>
            <a:fld id="{ADE361C3-C043-4A6E-BDCE-8DA1E7D90A3B}" type="slidenum">
              <a:rPr lang="zh-CN" altLang="en-US" smtClean="0"/>
              <a:t>26</a:t>
            </a:fld>
            <a:endParaRPr lang="zh-CN" altLang="en-US"/>
          </a:p>
        </p:txBody>
      </p:sp>
      <p:pic>
        <p:nvPicPr>
          <p:cNvPr id="6" name="图片 5" descr="日程表&#10;&#10;低可信度描述已自动生成">
            <a:extLst>
              <a:ext uri="{FF2B5EF4-FFF2-40B4-BE49-F238E27FC236}">
                <a16:creationId xmlns:a16="http://schemas.microsoft.com/office/drawing/2014/main" id="{0FCFFBC0-4E97-F548-8D87-678D61549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2" y="1316061"/>
            <a:ext cx="6977742" cy="3794147"/>
          </a:xfrm>
          <a:prstGeom prst="rect">
            <a:avLst/>
          </a:prstGeom>
        </p:spPr>
      </p:pic>
    </p:spTree>
    <p:extLst>
      <p:ext uri="{BB962C8B-B14F-4D97-AF65-F5344CB8AC3E}">
        <p14:creationId xmlns:p14="http://schemas.microsoft.com/office/powerpoint/2010/main" val="2984842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743B2-557C-798B-5C8E-9B45CF5C6A6B}"/>
              </a:ext>
            </a:extLst>
          </p:cNvPr>
          <p:cNvSpPr>
            <a:spLocks noGrp="1"/>
          </p:cNvSpPr>
          <p:nvPr>
            <p:ph type="title"/>
          </p:nvPr>
        </p:nvSpPr>
        <p:spPr/>
        <p:txBody>
          <a:bodyPr/>
          <a:lstStyle/>
          <a:p>
            <a:r>
              <a:rPr kumimoji="1" lang="en-US" altLang="zh-CN" dirty="0"/>
              <a:t>Remaining question: is a single device sufficient? </a:t>
            </a:r>
            <a:endParaRPr kumimoji="1" lang="zh-CN" altLang="en-US" dirty="0"/>
          </a:p>
        </p:txBody>
      </p:sp>
      <p:sp>
        <p:nvSpPr>
          <p:cNvPr id="3" name="内容占位符 2">
            <a:extLst>
              <a:ext uri="{FF2B5EF4-FFF2-40B4-BE49-F238E27FC236}">
                <a16:creationId xmlns:a16="http://schemas.microsoft.com/office/drawing/2014/main" id="{EF3EE81B-0548-1C38-A751-3C69C437A4AC}"/>
              </a:ext>
            </a:extLst>
          </p:cNvPr>
          <p:cNvSpPr>
            <a:spLocks noGrp="1"/>
          </p:cNvSpPr>
          <p:nvPr>
            <p:ph idx="1"/>
          </p:nvPr>
        </p:nvSpPr>
        <p:spPr>
          <a:xfrm>
            <a:off x="302840" y="1129308"/>
            <a:ext cx="8661648" cy="3771636"/>
          </a:xfrm>
        </p:spPr>
        <p:txBody>
          <a:bodyPr/>
          <a:lstStyle/>
          <a:p>
            <a:r>
              <a:rPr kumimoji="1" lang="en-US" altLang="zh-CN" dirty="0"/>
              <a:t>A device has limited physical capacity to store “cores” (chip size)</a:t>
            </a:r>
          </a:p>
          <a:p>
            <a:pPr lvl="1"/>
            <a:r>
              <a:rPr kumimoji="1" lang="en-US" altLang="zh-CN" dirty="0"/>
              <a:t>Our cores are generalized, e.g., can either be CPU cores, GPU cores (cores w/o cache coherence + many SIMD ALUs, etc.), domain-specific cores </a:t>
            </a:r>
          </a:p>
          <a:p>
            <a:r>
              <a:rPr kumimoji="1" lang="en-US" altLang="zh-CN" dirty="0"/>
              <a:t>How to make a single device faster? </a:t>
            </a:r>
          </a:p>
          <a:p>
            <a:pPr lvl="1"/>
            <a:r>
              <a:rPr kumimoji="1" lang="en-US" altLang="zh-CN" dirty="0"/>
              <a:t>Increasing clock rate (has a limit) </a:t>
            </a:r>
          </a:p>
          <a:p>
            <a:pPr lvl="1"/>
            <a:r>
              <a:rPr kumimoji="1" lang="en-US" altLang="zh-CN" dirty="0"/>
              <a:t>Put more cores on a single chip, but has physical limits, e.g., chip size </a:t>
            </a:r>
          </a:p>
        </p:txBody>
      </p:sp>
      <p:sp>
        <p:nvSpPr>
          <p:cNvPr id="4" name="灯片编号占位符 3">
            <a:extLst>
              <a:ext uri="{FF2B5EF4-FFF2-40B4-BE49-F238E27FC236}">
                <a16:creationId xmlns:a16="http://schemas.microsoft.com/office/drawing/2014/main" id="{B60479EF-F19C-AC7C-38F7-60BAB2A0D027}"/>
              </a:ext>
            </a:extLst>
          </p:cNvPr>
          <p:cNvSpPr>
            <a:spLocks noGrp="1"/>
          </p:cNvSpPr>
          <p:nvPr>
            <p:ph type="sldNum" sz="quarter" idx="12"/>
          </p:nvPr>
        </p:nvSpPr>
        <p:spPr/>
        <p:txBody>
          <a:bodyPr/>
          <a:lstStyle/>
          <a:p>
            <a:fld id="{ADE361C3-C043-4A6E-BDCE-8DA1E7D90A3B}" type="slidenum">
              <a:rPr lang="zh-CN" altLang="en-US" smtClean="0"/>
              <a:pPr/>
              <a:t>27</a:t>
            </a:fld>
            <a:endParaRPr lang="zh-CN" altLang="en-US" dirty="0"/>
          </a:p>
        </p:txBody>
      </p:sp>
    </p:spTree>
    <p:extLst>
      <p:ext uri="{BB962C8B-B14F-4D97-AF65-F5344CB8AC3E}">
        <p14:creationId xmlns:p14="http://schemas.microsoft.com/office/powerpoint/2010/main" val="815515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743B2-557C-798B-5C8E-9B45CF5C6A6B}"/>
              </a:ext>
            </a:extLst>
          </p:cNvPr>
          <p:cNvSpPr>
            <a:spLocks noGrp="1"/>
          </p:cNvSpPr>
          <p:nvPr>
            <p:ph type="title"/>
          </p:nvPr>
        </p:nvSpPr>
        <p:spPr/>
        <p:txBody>
          <a:bodyPr/>
          <a:lstStyle/>
          <a:p>
            <a:r>
              <a:rPr kumimoji="1" lang="en-US" altLang="zh-CN" dirty="0"/>
              <a:t>Question: is a single device sufficient? </a:t>
            </a:r>
            <a:endParaRPr kumimoji="1" lang="zh-CN" altLang="en-US" dirty="0"/>
          </a:p>
        </p:txBody>
      </p:sp>
      <p:sp>
        <p:nvSpPr>
          <p:cNvPr id="3" name="内容占位符 2">
            <a:extLst>
              <a:ext uri="{FF2B5EF4-FFF2-40B4-BE49-F238E27FC236}">
                <a16:creationId xmlns:a16="http://schemas.microsoft.com/office/drawing/2014/main" id="{EF3EE81B-0548-1C38-A751-3C69C437A4AC}"/>
              </a:ext>
            </a:extLst>
          </p:cNvPr>
          <p:cNvSpPr>
            <a:spLocks noGrp="1"/>
          </p:cNvSpPr>
          <p:nvPr>
            <p:ph idx="1"/>
          </p:nvPr>
        </p:nvSpPr>
        <p:spPr>
          <a:xfrm>
            <a:off x="302840" y="1129307"/>
            <a:ext cx="8661648" cy="4471925"/>
          </a:xfrm>
        </p:spPr>
        <p:txBody>
          <a:bodyPr>
            <a:normAutofit/>
          </a:bodyPr>
          <a:lstStyle/>
          <a:p>
            <a:r>
              <a:rPr kumimoji="1" lang="en-US" altLang="zh-CN" dirty="0"/>
              <a:t>A device has limited physical capacity to store “cores” (chip size)</a:t>
            </a:r>
          </a:p>
          <a:p>
            <a:pPr lvl="1"/>
            <a:r>
              <a:rPr kumimoji="1" lang="en-US" altLang="zh-CN" dirty="0"/>
              <a:t>Our cores are generalized, e.g., can either be CPU cores, GPU cores (cores w/o cache coherence + many SIMD ALUs, etc.), domain-specific cores </a:t>
            </a:r>
          </a:p>
          <a:p>
            <a:r>
              <a:rPr kumimoji="1" lang="en-US" altLang="zh-CN" dirty="0"/>
              <a:t>So a single device is far from sufficient in many scenarios </a:t>
            </a:r>
          </a:p>
          <a:p>
            <a:pPr lvl="1"/>
            <a:r>
              <a:rPr kumimoji="1" lang="en-US" altLang="zh-CN" dirty="0"/>
              <a:t>Basically, a A100 needs 30 seconds for an A100 GPU to finish an iteration on a single input (</a:t>
            </a:r>
            <a:r>
              <a:rPr kumimoji="1" lang="en-US" altLang="zh-CN" dirty="0" err="1"/>
              <a:t>a.k.a</a:t>
            </a:r>
            <a:r>
              <a:rPr kumimoji="1" lang="en-US" altLang="zh-CN" dirty="0"/>
              <a:t>, token) in the optimal case </a:t>
            </a:r>
          </a:p>
          <a:p>
            <a:pPr lvl="1"/>
            <a:r>
              <a:rPr kumimoji="1" lang="en-US" altLang="zh-CN" dirty="0"/>
              <a:t>How many tokens are trained? 13T tokens! [1] </a:t>
            </a:r>
          </a:p>
          <a:p>
            <a:pPr lvl="1"/>
            <a:r>
              <a:rPr kumimoji="1" lang="en-US" altLang="zh-CN" dirty="0"/>
              <a:t>To use one A100 to train GPT-4, we need about 412 years to finish the training</a:t>
            </a:r>
            <a:endParaRPr kumimoji="1" lang="zh-CN" altLang="en-US" dirty="0"/>
          </a:p>
          <a:p>
            <a:endParaRPr kumimoji="1" lang="en-US" altLang="zh-CN" dirty="0"/>
          </a:p>
        </p:txBody>
      </p:sp>
      <p:sp>
        <p:nvSpPr>
          <p:cNvPr id="4" name="灯片编号占位符 3">
            <a:extLst>
              <a:ext uri="{FF2B5EF4-FFF2-40B4-BE49-F238E27FC236}">
                <a16:creationId xmlns:a16="http://schemas.microsoft.com/office/drawing/2014/main" id="{B60479EF-F19C-AC7C-38F7-60BAB2A0D027}"/>
              </a:ext>
            </a:extLst>
          </p:cNvPr>
          <p:cNvSpPr>
            <a:spLocks noGrp="1"/>
          </p:cNvSpPr>
          <p:nvPr>
            <p:ph type="sldNum" sz="quarter" idx="12"/>
          </p:nvPr>
        </p:nvSpPr>
        <p:spPr/>
        <p:txBody>
          <a:bodyPr/>
          <a:lstStyle/>
          <a:p>
            <a:fld id="{ADE361C3-C043-4A6E-BDCE-8DA1E7D90A3B}" type="slidenum">
              <a:rPr lang="zh-CN" altLang="en-US" smtClean="0"/>
              <a:pPr/>
              <a:t>28</a:t>
            </a:fld>
            <a:endParaRPr lang="zh-CN" altLang="en-US" dirty="0"/>
          </a:p>
        </p:txBody>
      </p:sp>
      <p:sp>
        <p:nvSpPr>
          <p:cNvPr id="5" name="文本框 4">
            <a:extLst>
              <a:ext uri="{FF2B5EF4-FFF2-40B4-BE49-F238E27FC236}">
                <a16:creationId xmlns:a16="http://schemas.microsoft.com/office/drawing/2014/main" id="{5A8A25ED-6588-E406-566C-DF5110EC9152}"/>
              </a:ext>
            </a:extLst>
          </p:cNvPr>
          <p:cNvSpPr txBox="1"/>
          <p:nvPr/>
        </p:nvSpPr>
        <p:spPr>
          <a:xfrm>
            <a:off x="-36512" y="5377780"/>
            <a:ext cx="6549391" cy="307777"/>
          </a:xfrm>
          <a:prstGeom prst="rect">
            <a:avLst/>
          </a:prstGeom>
          <a:noFill/>
        </p:spPr>
        <p:txBody>
          <a:bodyPr wrap="square">
            <a:spAutoFit/>
          </a:bodyPr>
          <a:lstStyle/>
          <a:p>
            <a:r>
              <a:rPr kumimoji="1" lang="en" altLang="zh-CN" sz="1400" dirty="0"/>
              <a:t>[1] https://the-</a:t>
            </a:r>
            <a:r>
              <a:rPr kumimoji="1" lang="en" altLang="zh-CN" sz="1400" dirty="0" err="1"/>
              <a:t>decoder.com</a:t>
            </a:r>
            <a:r>
              <a:rPr kumimoji="1" lang="en" altLang="zh-CN" sz="1400" dirty="0"/>
              <a:t>/gpt-4-has-a-trillion-parameters/ </a:t>
            </a:r>
            <a:endParaRPr lang="zh-CN" altLang="en-US" sz="1400" dirty="0"/>
          </a:p>
        </p:txBody>
      </p:sp>
    </p:spTree>
    <p:extLst>
      <p:ext uri="{BB962C8B-B14F-4D97-AF65-F5344CB8AC3E}">
        <p14:creationId xmlns:p14="http://schemas.microsoft.com/office/powerpoint/2010/main" val="1816267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95DA8-E594-4FC2-6CD3-C3E42E2DE77A}"/>
              </a:ext>
            </a:extLst>
          </p:cNvPr>
          <p:cNvSpPr>
            <a:spLocks noGrp="1"/>
          </p:cNvSpPr>
          <p:nvPr>
            <p:ph type="title"/>
          </p:nvPr>
        </p:nvSpPr>
        <p:spPr/>
        <p:txBody>
          <a:bodyPr/>
          <a:lstStyle/>
          <a:p>
            <a:r>
              <a:rPr kumimoji="1" lang="en-US" altLang="zh-CN" dirty="0"/>
              <a:t>The case for distributed computing </a:t>
            </a:r>
            <a:endParaRPr kumimoji="1" lang="zh-CN" altLang="en-US" dirty="0"/>
          </a:p>
        </p:txBody>
      </p:sp>
      <p:sp>
        <p:nvSpPr>
          <p:cNvPr id="3" name="内容占位符 2">
            <a:extLst>
              <a:ext uri="{FF2B5EF4-FFF2-40B4-BE49-F238E27FC236}">
                <a16:creationId xmlns:a16="http://schemas.microsoft.com/office/drawing/2014/main" id="{850FF230-8F77-B699-49BF-BD2BA4228BB9}"/>
              </a:ext>
            </a:extLst>
          </p:cNvPr>
          <p:cNvSpPr>
            <a:spLocks noGrp="1"/>
          </p:cNvSpPr>
          <p:nvPr>
            <p:ph idx="1"/>
          </p:nvPr>
        </p:nvSpPr>
        <p:spPr>
          <a:xfrm>
            <a:off x="489308" y="4960346"/>
            <a:ext cx="8229600" cy="432048"/>
          </a:xfrm>
        </p:spPr>
        <p:txBody>
          <a:bodyPr/>
          <a:lstStyle/>
          <a:p>
            <a:pPr algn="ctr"/>
            <a:r>
              <a:rPr kumimoji="1" lang="en-US" altLang="zh-CN" dirty="0"/>
              <a:t>Example: Google’s TPU v4 cluster</a:t>
            </a:r>
            <a:endParaRPr kumimoji="1" lang="zh-CN" altLang="en-US" dirty="0"/>
          </a:p>
        </p:txBody>
      </p:sp>
      <p:sp>
        <p:nvSpPr>
          <p:cNvPr id="4" name="灯片编号占位符 3">
            <a:extLst>
              <a:ext uri="{FF2B5EF4-FFF2-40B4-BE49-F238E27FC236}">
                <a16:creationId xmlns:a16="http://schemas.microsoft.com/office/drawing/2014/main" id="{C3659F0E-9ADE-4E27-B550-AA9D9A873B46}"/>
              </a:ext>
            </a:extLst>
          </p:cNvPr>
          <p:cNvSpPr>
            <a:spLocks noGrp="1"/>
          </p:cNvSpPr>
          <p:nvPr>
            <p:ph type="sldNum" sz="quarter" idx="12"/>
          </p:nvPr>
        </p:nvSpPr>
        <p:spPr/>
        <p:txBody>
          <a:bodyPr/>
          <a:lstStyle/>
          <a:p>
            <a:fld id="{ADE361C3-C043-4A6E-BDCE-8DA1E7D90A3B}" type="slidenum">
              <a:rPr lang="zh-CN" altLang="en-US" smtClean="0"/>
              <a:pPr/>
              <a:t>29</a:t>
            </a:fld>
            <a:endParaRPr lang="zh-CN" altLang="en-US" dirty="0"/>
          </a:p>
        </p:txBody>
      </p:sp>
      <p:pic>
        <p:nvPicPr>
          <p:cNvPr id="3074" name="Picture 2" descr="AI Chips: Google TPU. Google's chip designers argue that the… | by Jonathan  Hui | Medium">
            <a:extLst>
              <a:ext uri="{FF2B5EF4-FFF2-40B4-BE49-F238E27FC236}">
                <a16:creationId xmlns:a16="http://schemas.microsoft.com/office/drawing/2014/main" id="{CF643936-C833-41CD-CFB0-58F59DEB57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1319"/>
            <a:ext cx="9144000" cy="386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97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06C6F-3E90-C143-3AB0-9B6FD7CA8B01}"/>
              </a:ext>
            </a:extLst>
          </p:cNvPr>
          <p:cNvSpPr>
            <a:spLocks noGrp="1"/>
          </p:cNvSpPr>
          <p:nvPr>
            <p:ph type="title"/>
          </p:nvPr>
        </p:nvSpPr>
        <p:spPr/>
        <p:txBody>
          <a:bodyPr/>
          <a:lstStyle/>
          <a:p>
            <a:r>
              <a:rPr kumimoji="1" lang="en" altLang="zh-CN" dirty="0"/>
              <a:t>Review: Spectrum of computation device available </a:t>
            </a:r>
            <a:endParaRPr kumimoji="1" lang="zh-CN" altLang="en-US" dirty="0"/>
          </a:p>
        </p:txBody>
      </p:sp>
      <p:sp>
        <p:nvSpPr>
          <p:cNvPr id="4" name="灯片编号占位符 3">
            <a:extLst>
              <a:ext uri="{FF2B5EF4-FFF2-40B4-BE49-F238E27FC236}">
                <a16:creationId xmlns:a16="http://schemas.microsoft.com/office/drawing/2014/main" id="{639B7F3D-33A4-1ADB-3EB4-82AE69874E6C}"/>
              </a:ext>
            </a:extLst>
          </p:cNvPr>
          <p:cNvSpPr>
            <a:spLocks noGrp="1"/>
          </p:cNvSpPr>
          <p:nvPr>
            <p:ph type="sldNum" sz="quarter" idx="12"/>
          </p:nvPr>
        </p:nvSpPr>
        <p:spPr/>
        <p:txBody>
          <a:bodyPr/>
          <a:lstStyle/>
          <a:p>
            <a:fld id="{ADE361C3-C043-4A6E-BDCE-8DA1E7D90A3B}" type="slidenum">
              <a:rPr lang="zh-CN" altLang="en-US" smtClean="0"/>
              <a:pPr/>
              <a:t>3</a:t>
            </a:fld>
            <a:endParaRPr lang="zh-CN" altLang="en-US" dirty="0"/>
          </a:p>
        </p:txBody>
      </p:sp>
      <p:cxnSp>
        <p:nvCxnSpPr>
          <p:cNvPr id="5" name="直线连接符 4">
            <a:extLst>
              <a:ext uri="{FF2B5EF4-FFF2-40B4-BE49-F238E27FC236}">
                <a16:creationId xmlns:a16="http://schemas.microsoft.com/office/drawing/2014/main" id="{E545E965-18F0-956F-3457-65CF0DAC0056}"/>
              </a:ext>
            </a:extLst>
          </p:cNvPr>
          <p:cNvCxnSpPr/>
          <p:nvPr/>
        </p:nvCxnSpPr>
        <p:spPr>
          <a:xfrm>
            <a:off x="-289048" y="3001516"/>
            <a:ext cx="9433048"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E959E1AD-02CC-00DB-1DBF-5A6C30C79F60}"/>
              </a:ext>
            </a:extLst>
          </p:cNvPr>
          <p:cNvCxnSpPr>
            <a:cxnSpLocks/>
          </p:cNvCxnSpPr>
          <p:nvPr/>
        </p:nvCxnSpPr>
        <p:spPr>
          <a:xfrm>
            <a:off x="1942755" y="4585692"/>
            <a:ext cx="4448444" cy="0"/>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B12A8FE-EDC3-614A-5BB0-9B509A7B2AC7}"/>
              </a:ext>
            </a:extLst>
          </p:cNvPr>
          <p:cNvSpPr/>
          <p:nvPr/>
        </p:nvSpPr>
        <p:spPr>
          <a:xfrm>
            <a:off x="6628051" y="4400282"/>
            <a:ext cx="1659429" cy="369332"/>
          </a:xfrm>
          <a:prstGeom prst="rect">
            <a:avLst/>
          </a:prstGeom>
        </p:spPr>
        <p:txBody>
          <a:bodyPr wrap="none">
            <a:spAutoFit/>
          </a:bodyPr>
          <a:lstStyle/>
          <a:p>
            <a:r>
              <a:rPr kumimoji="1" lang="en-US" altLang="zh-CN" b="1" dirty="0"/>
              <a:t>Performance </a:t>
            </a:r>
          </a:p>
        </p:txBody>
      </p:sp>
      <p:sp>
        <p:nvSpPr>
          <p:cNvPr id="10" name="文本框 9">
            <a:extLst>
              <a:ext uri="{FF2B5EF4-FFF2-40B4-BE49-F238E27FC236}">
                <a16:creationId xmlns:a16="http://schemas.microsoft.com/office/drawing/2014/main" id="{8FED9ABB-348A-4F88-C1BF-70B643B3856D}"/>
              </a:ext>
            </a:extLst>
          </p:cNvPr>
          <p:cNvSpPr txBox="1"/>
          <p:nvPr/>
        </p:nvSpPr>
        <p:spPr>
          <a:xfrm>
            <a:off x="3212746" y="3268436"/>
            <a:ext cx="2151342" cy="646331"/>
          </a:xfrm>
          <a:prstGeom prst="rect">
            <a:avLst/>
          </a:prstGeom>
          <a:noFill/>
        </p:spPr>
        <p:txBody>
          <a:bodyPr wrap="square">
            <a:spAutoFit/>
          </a:bodyPr>
          <a:lstStyle/>
          <a:p>
            <a:r>
              <a:rPr lang="en" altLang="zh-CN" dirty="0">
                <a:solidFill>
                  <a:srgbClr val="202124"/>
                </a:solidFill>
                <a:effectLst/>
                <a:ea typeface="Google Sans"/>
              </a:rPr>
              <a:t>Apple M2</a:t>
            </a:r>
          </a:p>
          <a:p>
            <a:r>
              <a:rPr lang="en" altLang="zh-CN" dirty="0">
                <a:solidFill>
                  <a:srgbClr val="202124"/>
                </a:solidFill>
                <a:effectLst/>
                <a:ea typeface="Google Sans"/>
              </a:rPr>
              <a:t> GPU 3.6 TFLOPs</a:t>
            </a:r>
            <a:endParaRPr lang="zh-CN" altLang="en-US" dirty="0"/>
          </a:p>
        </p:txBody>
      </p:sp>
      <p:sp>
        <p:nvSpPr>
          <p:cNvPr id="11" name="椭圆 10">
            <a:extLst>
              <a:ext uri="{FF2B5EF4-FFF2-40B4-BE49-F238E27FC236}">
                <a16:creationId xmlns:a16="http://schemas.microsoft.com/office/drawing/2014/main" id="{FB9DD14C-9B1B-7994-9446-5E3D95E75E96}"/>
              </a:ext>
            </a:extLst>
          </p:cNvPr>
          <p:cNvSpPr/>
          <p:nvPr/>
        </p:nvSpPr>
        <p:spPr>
          <a:xfrm>
            <a:off x="3635026" y="2849555"/>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050" name="Picture 2" descr="Apple MacBook Air 13,6&quot; 2022 M2/8/256GB SSD 8C GPU Mitternacht MLY33D/A">
            <a:extLst>
              <a:ext uri="{FF2B5EF4-FFF2-40B4-BE49-F238E27FC236}">
                <a16:creationId xmlns:a16="http://schemas.microsoft.com/office/drawing/2014/main" id="{3C138975-881C-1879-AB62-4C6373716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192" y="1688455"/>
            <a:ext cx="9017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uawei Mate 60 Pro 5G 12 GB + 256 GB Grün">
            <a:extLst>
              <a:ext uri="{FF2B5EF4-FFF2-40B4-BE49-F238E27FC236}">
                <a16:creationId xmlns:a16="http://schemas.microsoft.com/office/drawing/2014/main" id="{6FF0B0C7-9F62-547C-AA99-2488E7BCA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554" y="1570483"/>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19EE7753-2621-BF04-2E3B-81EBB7D4AEB3}"/>
              </a:ext>
            </a:extLst>
          </p:cNvPr>
          <p:cNvSpPr/>
          <p:nvPr/>
        </p:nvSpPr>
        <p:spPr>
          <a:xfrm>
            <a:off x="1928103" y="2864822"/>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D71D61D7-DA58-0C15-77DD-E1C050B3A6A1}"/>
              </a:ext>
            </a:extLst>
          </p:cNvPr>
          <p:cNvSpPr txBox="1"/>
          <p:nvPr/>
        </p:nvSpPr>
        <p:spPr>
          <a:xfrm>
            <a:off x="1484554" y="3268435"/>
            <a:ext cx="1575278" cy="646331"/>
          </a:xfrm>
          <a:prstGeom prst="rect">
            <a:avLst/>
          </a:prstGeom>
          <a:noFill/>
        </p:spPr>
        <p:txBody>
          <a:bodyPr wrap="square">
            <a:spAutoFit/>
          </a:bodyPr>
          <a:lstStyle/>
          <a:p>
            <a:r>
              <a:rPr lang="en" altLang="zh-CN" dirty="0">
                <a:solidFill>
                  <a:srgbClr val="202124"/>
                </a:solidFill>
                <a:effectLst/>
                <a:ea typeface="Google Sans"/>
              </a:rPr>
              <a:t>Mate60 GPU</a:t>
            </a:r>
          </a:p>
          <a:p>
            <a:r>
              <a:rPr lang="en" altLang="zh-CN" dirty="0">
                <a:solidFill>
                  <a:srgbClr val="202124"/>
                </a:solidFill>
                <a:effectLst/>
                <a:ea typeface="Google Sans"/>
              </a:rPr>
              <a:t>2.3 TFLOPs</a:t>
            </a:r>
            <a:endParaRPr lang="zh-CN" altLang="en-US" dirty="0"/>
          </a:p>
        </p:txBody>
      </p:sp>
      <p:pic>
        <p:nvPicPr>
          <p:cNvPr id="14" name="Picture 2" descr="NVIDIA A100 | NVIDIA">
            <a:extLst>
              <a:ext uri="{FF2B5EF4-FFF2-40B4-BE49-F238E27FC236}">
                <a16:creationId xmlns:a16="http://schemas.microsoft.com/office/drawing/2014/main" id="{0C7B907A-FF27-3D94-EE88-35F28F688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681" y="1602751"/>
            <a:ext cx="2097568" cy="1181630"/>
          </a:xfrm>
          <a:prstGeom prst="rect">
            <a:avLst/>
          </a:prstGeom>
          <a:noFill/>
          <a:extLst>
            <a:ext uri="{909E8E84-426E-40DD-AFC4-6F175D3DCCD1}">
              <a14:hiddenFill xmlns:a14="http://schemas.microsoft.com/office/drawing/2010/main">
                <a:solidFill>
                  <a:srgbClr val="FFFFFF"/>
                </a:solidFill>
              </a14:hiddenFill>
            </a:ext>
          </a:extLst>
        </p:spPr>
      </p:pic>
      <p:sp>
        <p:nvSpPr>
          <p:cNvPr id="16" name="椭圆 15">
            <a:extLst>
              <a:ext uri="{FF2B5EF4-FFF2-40B4-BE49-F238E27FC236}">
                <a16:creationId xmlns:a16="http://schemas.microsoft.com/office/drawing/2014/main" id="{E830F29D-C20E-77A3-7E66-D369CB147FE4}"/>
              </a:ext>
            </a:extLst>
          </p:cNvPr>
          <p:cNvSpPr/>
          <p:nvPr/>
        </p:nvSpPr>
        <p:spPr>
          <a:xfrm>
            <a:off x="5957465" y="2864199"/>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5C4BE84-360D-61FE-07F0-CF2E170EF05D}"/>
              </a:ext>
            </a:extLst>
          </p:cNvPr>
          <p:cNvSpPr txBox="1"/>
          <p:nvPr/>
        </p:nvSpPr>
        <p:spPr>
          <a:xfrm>
            <a:off x="5148064" y="3265792"/>
            <a:ext cx="2354502" cy="646331"/>
          </a:xfrm>
          <a:prstGeom prst="rect">
            <a:avLst/>
          </a:prstGeom>
          <a:noFill/>
        </p:spPr>
        <p:txBody>
          <a:bodyPr wrap="square">
            <a:spAutoFit/>
          </a:bodyPr>
          <a:lstStyle/>
          <a:p>
            <a:r>
              <a:rPr lang="en" altLang="zh-CN" dirty="0">
                <a:solidFill>
                  <a:srgbClr val="202124"/>
                </a:solidFill>
                <a:effectLst/>
                <a:ea typeface="Google Sans"/>
              </a:rPr>
              <a:t>NVIDIA A100</a:t>
            </a:r>
          </a:p>
          <a:p>
            <a:r>
              <a:rPr lang="en" altLang="zh-CN" dirty="0">
                <a:solidFill>
                  <a:srgbClr val="202124"/>
                </a:solidFill>
                <a:effectLst/>
                <a:ea typeface="Google Sans"/>
              </a:rPr>
              <a:t> GPU 19.5 TFLOPs</a:t>
            </a:r>
            <a:endParaRPr lang="zh-CN" altLang="en-US" dirty="0"/>
          </a:p>
        </p:txBody>
      </p:sp>
      <p:sp>
        <p:nvSpPr>
          <p:cNvPr id="18" name="椭圆 17">
            <a:extLst>
              <a:ext uri="{FF2B5EF4-FFF2-40B4-BE49-F238E27FC236}">
                <a16:creationId xmlns:a16="http://schemas.microsoft.com/office/drawing/2014/main" id="{DE5C6356-D7D2-0031-BAD4-0BA0450F1AD0}"/>
              </a:ext>
            </a:extLst>
          </p:cNvPr>
          <p:cNvSpPr/>
          <p:nvPr/>
        </p:nvSpPr>
        <p:spPr>
          <a:xfrm>
            <a:off x="8072593" y="2864198"/>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0" name="图片 19" descr="银色的电脑&#10;&#10;描述已自动生成">
            <a:extLst>
              <a:ext uri="{FF2B5EF4-FFF2-40B4-BE49-F238E27FC236}">
                <a16:creationId xmlns:a16="http://schemas.microsoft.com/office/drawing/2014/main" id="{8C180BB9-BEFD-9FFE-962F-A318FBDBFD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54" y="1705372"/>
            <a:ext cx="1230524" cy="917679"/>
          </a:xfrm>
          <a:prstGeom prst="rect">
            <a:avLst/>
          </a:prstGeom>
        </p:spPr>
      </p:pic>
      <p:sp>
        <p:nvSpPr>
          <p:cNvPr id="21" name="椭圆 20">
            <a:extLst>
              <a:ext uri="{FF2B5EF4-FFF2-40B4-BE49-F238E27FC236}">
                <a16:creationId xmlns:a16="http://schemas.microsoft.com/office/drawing/2014/main" id="{4960ECD0-6145-96A6-6BBB-4843D9BCB09A}"/>
              </a:ext>
            </a:extLst>
          </p:cNvPr>
          <p:cNvSpPr/>
          <p:nvPr/>
        </p:nvSpPr>
        <p:spPr>
          <a:xfrm>
            <a:off x="531496" y="2863575"/>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81E11D9-4C28-EE6F-54E8-D2786BFF82E2}"/>
              </a:ext>
            </a:extLst>
          </p:cNvPr>
          <p:cNvSpPr txBox="1"/>
          <p:nvPr/>
        </p:nvSpPr>
        <p:spPr>
          <a:xfrm>
            <a:off x="-3723" y="3265792"/>
            <a:ext cx="1575278" cy="2031325"/>
          </a:xfrm>
          <a:prstGeom prst="rect">
            <a:avLst/>
          </a:prstGeom>
          <a:noFill/>
        </p:spPr>
        <p:txBody>
          <a:bodyPr wrap="square">
            <a:spAutoFit/>
          </a:bodyPr>
          <a:lstStyle/>
          <a:p>
            <a:r>
              <a:rPr lang="en" altLang="zh-CN" dirty="0">
                <a:solidFill>
                  <a:srgbClr val="202124"/>
                </a:solidFill>
                <a:effectLst/>
                <a:ea typeface="Google Sans"/>
              </a:rPr>
              <a:t>Intel i5-9600K, </a:t>
            </a:r>
          </a:p>
          <a:p>
            <a:r>
              <a:rPr lang="en" altLang="zh-CN" dirty="0">
                <a:solidFill>
                  <a:srgbClr val="202124"/>
                </a:solidFill>
                <a:effectLst/>
                <a:ea typeface="Google Sans"/>
              </a:rPr>
              <a:t>single core: 6.3GFLOPS</a:t>
            </a:r>
          </a:p>
          <a:p>
            <a:r>
              <a:rPr lang="en" altLang="zh-CN" dirty="0">
                <a:solidFill>
                  <a:srgbClr val="202124"/>
                </a:solidFill>
                <a:ea typeface="Google Sans"/>
              </a:rPr>
              <a:t>Multiple cores: 37.7GFLOPS</a:t>
            </a:r>
            <a:r>
              <a:rPr lang="en" altLang="zh-CN" dirty="0">
                <a:solidFill>
                  <a:srgbClr val="202124"/>
                </a:solidFill>
                <a:effectLst/>
                <a:ea typeface="Google Sans"/>
              </a:rPr>
              <a:t> </a:t>
            </a:r>
            <a:endParaRPr lang="zh-CN" altLang="en-US" dirty="0"/>
          </a:p>
        </p:txBody>
      </p:sp>
      <p:pic>
        <p:nvPicPr>
          <p:cNvPr id="24" name="图片 23" descr="图片包含 游戏机, 电子, 电路&#10;&#10;描述已自动生成">
            <a:extLst>
              <a:ext uri="{FF2B5EF4-FFF2-40B4-BE49-F238E27FC236}">
                <a16:creationId xmlns:a16="http://schemas.microsoft.com/office/drawing/2014/main" id="{D96C1C85-FEC3-5882-E6C4-6E4D6E31DB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446" y="1309701"/>
            <a:ext cx="1198485" cy="1278384"/>
          </a:xfrm>
          <a:prstGeom prst="rect">
            <a:avLst/>
          </a:prstGeom>
        </p:spPr>
      </p:pic>
      <p:sp>
        <p:nvSpPr>
          <p:cNvPr id="25" name="文本框 24">
            <a:extLst>
              <a:ext uri="{FF2B5EF4-FFF2-40B4-BE49-F238E27FC236}">
                <a16:creationId xmlns:a16="http://schemas.microsoft.com/office/drawing/2014/main" id="{D9B08133-DE47-0855-45D1-633FDC2A9D57}"/>
              </a:ext>
            </a:extLst>
          </p:cNvPr>
          <p:cNvSpPr txBox="1"/>
          <p:nvPr/>
        </p:nvSpPr>
        <p:spPr>
          <a:xfrm>
            <a:off x="7380312" y="3274039"/>
            <a:ext cx="2354502" cy="646331"/>
          </a:xfrm>
          <a:prstGeom prst="rect">
            <a:avLst/>
          </a:prstGeom>
          <a:noFill/>
        </p:spPr>
        <p:txBody>
          <a:bodyPr wrap="square">
            <a:spAutoFit/>
          </a:bodyPr>
          <a:lstStyle/>
          <a:p>
            <a:r>
              <a:rPr lang="en" altLang="zh-CN" dirty="0">
                <a:solidFill>
                  <a:srgbClr val="202124"/>
                </a:solidFill>
                <a:effectLst/>
                <a:ea typeface="Google Sans"/>
              </a:rPr>
              <a:t>Google TPUv4</a:t>
            </a:r>
          </a:p>
          <a:p>
            <a:r>
              <a:rPr lang="en-US" altLang="zh-CN" dirty="0"/>
              <a:t>275 TFLOPS</a:t>
            </a:r>
            <a:endParaRPr lang="zh-CN" altLang="en-US" dirty="0"/>
          </a:p>
        </p:txBody>
      </p:sp>
      <p:cxnSp>
        <p:nvCxnSpPr>
          <p:cNvPr id="3" name="直线箭头连接符 2">
            <a:extLst>
              <a:ext uri="{FF2B5EF4-FFF2-40B4-BE49-F238E27FC236}">
                <a16:creationId xmlns:a16="http://schemas.microsoft.com/office/drawing/2014/main" id="{4EB75D4B-587E-B7E6-F4C9-616189510BF1}"/>
              </a:ext>
            </a:extLst>
          </p:cNvPr>
          <p:cNvCxnSpPr>
            <a:cxnSpLocks/>
          </p:cNvCxnSpPr>
          <p:nvPr/>
        </p:nvCxnSpPr>
        <p:spPr>
          <a:xfrm>
            <a:off x="2923842" y="1417340"/>
            <a:ext cx="4448444" cy="0"/>
          </a:xfrm>
          <a:prstGeom prst="straightConnector1">
            <a:avLst/>
          </a:prstGeom>
          <a:ln w="22225">
            <a:solidFill>
              <a:schemeClr val="tx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DA5BC62-74DC-B787-CB14-9B2CD105C4F9}"/>
              </a:ext>
            </a:extLst>
          </p:cNvPr>
          <p:cNvSpPr/>
          <p:nvPr/>
        </p:nvSpPr>
        <p:spPr>
          <a:xfrm>
            <a:off x="783916" y="1232674"/>
            <a:ext cx="2005677" cy="369332"/>
          </a:xfrm>
          <a:prstGeom prst="rect">
            <a:avLst/>
          </a:prstGeom>
        </p:spPr>
        <p:txBody>
          <a:bodyPr wrap="none">
            <a:spAutoFit/>
          </a:bodyPr>
          <a:lstStyle/>
          <a:p>
            <a:r>
              <a:rPr kumimoji="1" lang="en-US" altLang="zh-CN" b="1" dirty="0"/>
              <a:t>Programmability</a:t>
            </a:r>
          </a:p>
        </p:txBody>
      </p:sp>
    </p:spTree>
    <p:extLst>
      <p:ext uri="{BB962C8B-B14F-4D97-AF65-F5344CB8AC3E}">
        <p14:creationId xmlns:p14="http://schemas.microsoft.com/office/powerpoint/2010/main" val="394908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06C6F-3E90-C143-3AB0-9B6FD7CA8B01}"/>
              </a:ext>
            </a:extLst>
          </p:cNvPr>
          <p:cNvSpPr>
            <a:spLocks noGrp="1"/>
          </p:cNvSpPr>
          <p:nvPr>
            <p:ph type="title"/>
          </p:nvPr>
        </p:nvSpPr>
        <p:spPr/>
        <p:txBody>
          <a:bodyPr/>
          <a:lstStyle/>
          <a:p>
            <a:r>
              <a:rPr kumimoji="1" lang="en" altLang="zh-CN" dirty="0"/>
              <a:t>Spectrum of computation device available</a:t>
            </a:r>
            <a:endParaRPr kumimoji="1" lang="zh-CN" altLang="en-US" dirty="0"/>
          </a:p>
        </p:txBody>
      </p:sp>
      <p:sp>
        <p:nvSpPr>
          <p:cNvPr id="4" name="灯片编号占位符 3">
            <a:extLst>
              <a:ext uri="{FF2B5EF4-FFF2-40B4-BE49-F238E27FC236}">
                <a16:creationId xmlns:a16="http://schemas.microsoft.com/office/drawing/2014/main" id="{639B7F3D-33A4-1ADB-3EB4-82AE69874E6C}"/>
              </a:ext>
            </a:extLst>
          </p:cNvPr>
          <p:cNvSpPr>
            <a:spLocks noGrp="1"/>
          </p:cNvSpPr>
          <p:nvPr>
            <p:ph type="sldNum" sz="quarter" idx="12"/>
          </p:nvPr>
        </p:nvSpPr>
        <p:spPr/>
        <p:txBody>
          <a:bodyPr/>
          <a:lstStyle/>
          <a:p>
            <a:fld id="{ADE361C3-C043-4A6E-BDCE-8DA1E7D90A3B}" type="slidenum">
              <a:rPr lang="zh-CN" altLang="en-US" smtClean="0"/>
              <a:pPr/>
              <a:t>30</a:t>
            </a:fld>
            <a:endParaRPr lang="zh-CN" altLang="en-US" dirty="0"/>
          </a:p>
        </p:txBody>
      </p:sp>
      <p:cxnSp>
        <p:nvCxnSpPr>
          <p:cNvPr id="5" name="直线连接符 4">
            <a:extLst>
              <a:ext uri="{FF2B5EF4-FFF2-40B4-BE49-F238E27FC236}">
                <a16:creationId xmlns:a16="http://schemas.microsoft.com/office/drawing/2014/main" id="{E545E965-18F0-956F-3457-65CF0DAC0056}"/>
              </a:ext>
            </a:extLst>
          </p:cNvPr>
          <p:cNvCxnSpPr/>
          <p:nvPr/>
        </p:nvCxnSpPr>
        <p:spPr>
          <a:xfrm>
            <a:off x="-289048" y="3730251"/>
            <a:ext cx="9433048"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E959E1AD-02CC-00DB-1DBF-5A6C30C79F60}"/>
              </a:ext>
            </a:extLst>
          </p:cNvPr>
          <p:cNvCxnSpPr>
            <a:cxnSpLocks/>
          </p:cNvCxnSpPr>
          <p:nvPr/>
        </p:nvCxnSpPr>
        <p:spPr>
          <a:xfrm>
            <a:off x="1942755" y="5314427"/>
            <a:ext cx="4448444" cy="0"/>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B12A8FE-EDC3-614A-5BB0-9B509A7B2AC7}"/>
              </a:ext>
            </a:extLst>
          </p:cNvPr>
          <p:cNvSpPr/>
          <p:nvPr/>
        </p:nvSpPr>
        <p:spPr>
          <a:xfrm>
            <a:off x="6628051" y="5129017"/>
            <a:ext cx="1659429" cy="369332"/>
          </a:xfrm>
          <a:prstGeom prst="rect">
            <a:avLst/>
          </a:prstGeom>
        </p:spPr>
        <p:txBody>
          <a:bodyPr wrap="none">
            <a:spAutoFit/>
          </a:bodyPr>
          <a:lstStyle/>
          <a:p>
            <a:r>
              <a:rPr kumimoji="1" lang="en-US" altLang="zh-CN" b="1" dirty="0"/>
              <a:t>Performance </a:t>
            </a:r>
          </a:p>
        </p:txBody>
      </p:sp>
      <p:grpSp>
        <p:nvGrpSpPr>
          <p:cNvPr id="9" name="组合 8">
            <a:extLst>
              <a:ext uri="{FF2B5EF4-FFF2-40B4-BE49-F238E27FC236}">
                <a16:creationId xmlns:a16="http://schemas.microsoft.com/office/drawing/2014/main" id="{BBE860CC-4571-16F4-67BA-6F3826BACF00}"/>
              </a:ext>
            </a:extLst>
          </p:cNvPr>
          <p:cNvGrpSpPr/>
          <p:nvPr/>
        </p:nvGrpSpPr>
        <p:grpSpPr>
          <a:xfrm>
            <a:off x="-941956" y="2038436"/>
            <a:ext cx="8250260" cy="2610669"/>
            <a:chOff x="1484554" y="2038436"/>
            <a:chExt cx="8250260" cy="2610669"/>
          </a:xfrm>
        </p:grpSpPr>
        <p:sp>
          <p:nvSpPr>
            <p:cNvPr id="10" name="文本框 9">
              <a:extLst>
                <a:ext uri="{FF2B5EF4-FFF2-40B4-BE49-F238E27FC236}">
                  <a16:creationId xmlns:a16="http://schemas.microsoft.com/office/drawing/2014/main" id="{8FED9ABB-348A-4F88-C1BF-70B643B3856D}"/>
                </a:ext>
              </a:extLst>
            </p:cNvPr>
            <p:cNvSpPr txBox="1"/>
            <p:nvPr/>
          </p:nvSpPr>
          <p:spPr>
            <a:xfrm>
              <a:off x="3212746" y="3997171"/>
              <a:ext cx="2151342" cy="646331"/>
            </a:xfrm>
            <a:prstGeom prst="rect">
              <a:avLst/>
            </a:prstGeom>
            <a:noFill/>
          </p:spPr>
          <p:txBody>
            <a:bodyPr wrap="square">
              <a:spAutoFit/>
            </a:bodyPr>
            <a:lstStyle/>
            <a:p>
              <a:r>
                <a:rPr lang="en" altLang="zh-CN" dirty="0">
                  <a:solidFill>
                    <a:srgbClr val="202124"/>
                  </a:solidFill>
                  <a:effectLst/>
                  <a:ea typeface="Google Sans"/>
                </a:rPr>
                <a:t>Apple M2</a:t>
              </a:r>
            </a:p>
            <a:p>
              <a:r>
                <a:rPr lang="en" altLang="zh-CN" dirty="0">
                  <a:solidFill>
                    <a:srgbClr val="202124"/>
                  </a:solidFill>
                  <a:effectLst/>
                  <a:ea typeface="Google Sans"/>
                </a:rPr>
                <a:t> GPU 3.6 TFLOPs</a:t>
              </a:r>
              <a:endParaRPr lang="zh-CN" altLang="en-US" dirty="0"/>
            </a:p>
          </p:txBody>
        </p:sp>
        <p:sp>
          <p:nvSpPr>
            <p:cNvPr id="11" name="椭圆 10">
              <a:extLst>
                <a:ext uri="{FF2B5EF4-FFF2-40B4-BE49-F238E27FC236}">
                  <a16:creationId xmlns:a16="http://schemas.microsoft.com/office/drawing/2014/main" id="{FB9DD14C-9B1B-7994-9446-5E3D95E75E96}"/>
                </a:ext>
              </a:extLst>
            </p:cNvPr>
            <p:cNvSpPr/>
            <p:nvPr/>
          </p:nvSpPr>
          <p:spPr>
            <a:xfrm>
              <a:off x="3635026" y="3578290"/>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050" name="Picture 2" descr="Apple MacBook Air 13,6&quot; 2022 M2/8/256GB SSD 8C GPU Mitternacht MLY33D/A">
              <a:extLst>
                <a:ext uri="{FF2B5EF4-FFF2-40B4-BE49-F238E27FC236}">
                  <a16:creationId xmlns:a16="http://schemas.microsoft.com/office/drawing/2014/main" id="{3C138975-881C-1879-AB62-4C6373716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192" y="2417190"/>
              <a:ext cx="9017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uawei Mate 60 Pro 5G 12 GB + 256 GB Grün">
              <a:extLst>
                <a:ext uri="{FF2B5EF4-FFF2-40B4-BE49-F238E27FC236}">
                  <a16:creationId xmlns:a16="http://schemas.microsoft.com/office/drawing/2014/main" id="{6FF0B0C7-9F62-547C-AA99-2488E7BCA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554" y="2299218"/>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19EE7753-2621-BF04-2E3B-81EBB7D4AEB3}"/>
                </a:ext>
              </a:extLst>
            </p:cNvPr>
            <p:cNvSpPr/>
            <p:nvPr/>
          </p:nvSpPr>
          <p:spPr>
            <a:xfrm>
              <a:off x="1928103" y="3593557"/>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D71D61D7-DA58-0C15-77DD-E1C050B3A6A1}"/>
                </a:ext>
              </a:extLst>
            </p:cNvPr>
            <p:cNvSpPr txBox="1"/>
            <p:nvPr/>
          </p:nvSpPr>
          <p:spPr>
            <a:xfrm>
              <a:off x="1484554" y="3997170"/>
              <a:ext cx="1575278" cy="646331"/>
            </a:xfrm>
            <a:prstGeom prst="rect">
              <a:avLst/>
            </a:prstGeom>
            <a:noFill/>
          </p:spPr>
          <p:txBody>
            <a:bodyPr wrap="square">
              <a:spAutoFit/>
            </a:bodyPr>
            <a:lstStyle/>
            <a:p>
              <a:r>
                <a:rPr lang="en" altLang="zh-CN" dirty="0">
                  <a:solidFill>
                    <a:srgbClr val="202124"/>
                  </a:solidFill>
                  <a:effectLst/>
                  <a:ea typeface="Google Sans"/>
                </a:rPr>
                <a:t>Mate60 GPU</a:t>
              </a:r>
            </a:p>
            <a:p>
              <a:r>
                <a:rPr lang="en" altLang="zh-CN" dirty="0">
                  <a:solidFill>
                    <a:srgbClr val="202124"/>
                  </a:solidFill>
                  <a:effectLst/>
                  <a:ea typeface="Google Sans"/>
                </a:rPr>
                <a:t>2.3 TFLOPs</a:t>
              </a:r>
              <a:endParaRPr lang="zh-CN" altLang="en-US" dirty="0"/>
            </a:p>
          </p:txBody>
        </p:sp>
        <p:pic>
          <p:nvPicPr>
            <p:cNvPr id="14" name="Picture 2" descr="NVIDIA A100 | NVIDIA">
              <a:extLst>
                <a:ext uri="{FF2B5EF4-FFF2-40B4-BE49-F238E27FC236}">
                  <a16:creationId xmlns:a16="http://schemas.microsoft.com/office/drawing/2014/main" id="{0C7B907A-FF27-3D94-EE88-35F28F688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681" y="2331486"/>
              <a:ext cx="2097568" cy="1181630"/>
            </a:xfrm>
            <a:prstGeom prst="rect">
              <a:avLst/>
            </a:prstGeom>
            <a:noFill/>
            <a:extLst>
              <a:ext uri="{909E8E84-426E-40DD-AFC4-6F175D3DCCD1}">
                <a14:hiddenFill xmlns:a14="http://schemas.microsoft.com/office/drawing/2010/main">
                  <a:solidFill>
                    <a:srgbClr val="FFFFFF"/>
                  </a:solidFill>
                </a14:hiddenFill>
              </a:ext>
            </a:extLst>
          </p:spPr>
        </p:pic>
        <p:sp>
          <p:nvSpPr>
            <p:cNvPr id="16" name="椭圆 15">
              <a:extLst>
                <a:ext uri="{FF2B5EF4-FFF2-40B4-BE49-F238E27FC236}">
                  <a16:creationId xmlns:a16="http://schemas.microsoft.com/office/drawing/2014/main" id="{E830F29D-C20E-77A3-7E66-D369CB147FE4}"/>
                </a:ext>
              </a:extLst>
            </p:cNvPr>
            <p:cNvSpPr/>
            <p:nvPr/>
          </p:nvSpPr>
          <p:spPr>
            <a:xfrm>
              <a:off x="5957465" y="3592934"/>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5C4BE84-360D-61FE-07F0-CF2E170EF05D}"/>
                </a:ext>
              </a:extLst>
            </p:cNvPr>
            <p:cNvSpPr txBox="1"/>
            <p:nvPr/>
          </p:nvSpPr>
          <p:spPr>
            <a:xfrm>
              <a:off x="5148064" y="3994527"/>
              <a:ext cx="2354502" cy="646331"/>
            </a:xfrm>
            <a:prstGeom prst="rect">
              <a:avLst/>
            </a:prstGeom>
            <a:noFill/>
          </p:spPr>
          <p:txBody>
            <a:bodyPr wrap="square">
              <a:spAutoFit/>
            </a:bodyPr>
            <a:lstStyle/>
            <a:p>
              <a:r>
                <a:rPr lang="en" altLang="zh-CN" dirty="0">
                  <a:solidFill>
                    <a:srgbClr val="202124"/>
                  </a:solidFill>
                  <a:effectLst/>
                  <a:ea typeface="Google Sans"/>
                </a:rPr>
                <a:t>NVIDIA A100</a:t>
              </a:r>
            </a:p>
            <a:p>
              <a:r>
                <a:rPr lang="en" altLang="zh-CN" dirty="0">
                  <a:solidFill>
                    <a:srgbClr val="202124"/>
                  </a:solidFill>
                  <a:effectLst/>
                  <a:ea typeface="Google Sans"/>
                </a:rPr>
                <a:t> GPU 19.5 TFLOPs</a:t>
              </a:r>
              <a:endParaRPr lang="zh-CN" altLang="en-US" dirty="0"/>
            </a:p>
          </p:txBody>
        </p:sp>
        <p:sp>
          <p:nvSpPr>
            <p:cNvPr id="18" name="椭圆 17">
              <a:extLst>
                <a:ext uri="{FF2B5EF4-FFF2-40B4-BE49-F238E27FC236}">
                  <a16:creationId xmlns:a16="http://schemas.microsoft.com/office/drawing/2014/main" id="{DE5C6356-D7D2-0031-BAD4-0BA0450F1AD0}"/>
                </a:ext>
              </a:extLst>
            </p:cNvPr>
            <p:cNvSpPr/>
            <p:nvPr/>
          </p:nvSpPr>
          <p:spPr>
            <a:xfrm>
              <a:off x="8072593" y="3592933"/>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4" name="图片 23" descr="图片包含 游戏机, 电子, 电路&#10;&#10;描述已自动生成">
              <a:extLst>
                <a:ext uri="{FF2B5EF4-FFF2-40B4-BE49-F238E27FC236}">
                  <a16:creationId xmlns:a16="http://schemas.microsoft.com/office/drawing/2014/main" id="{D96C1C85-FEC3-5882-E6C4-6E4D6E31DB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9446" y="2038436"/>
              <a:ext cx="1198485" cy="1278384"/>
            </a:xfrm>
            <a:prstGeom prst="rect">
              <a:avLst/>
            </a:prstGeom>
          </p:spPr>
        </p:pic>
        <p:sp>
          <p:nvSpPr>
            <p:cNvPr id="25" name="文本框 24">
              <a:extLst>
                <a:ext uri="{FF2B5EF4-FFF2-40B4-BE49-F238E27FC236}">
                  <a16:creationId xmlns:a16="http://schemas.microsoft.com/office/drawing/2014/main" id="{D9B08133-DE47-0855-45D1-633FDC2A9D57}"/>
                </a:ext>
              </a:extLst>
            </p:cNvPr>
            <p:cNvSpPr txBox="1"/>
            <p:nvPr/>
          </p:nvSpPr>
          <p:spPr>
            <a:xfrm>
              <a:off x="7380312" y="4002774"/>
              <a:ext cx="2354502" cy="646331"/>
            </a:xfrm>
            <a:prstGeom prst="rect">
              <a:avLst/>
            </a:prstGeom>
            <a:noFill/>
          </p:spPr>
          <p:txBody>
            <a:bodyPr wrap="square">
              <a:spAutoFit/>
            </a:bodyPr>
            <a:lstStyle/>
            <a:p>
              <a:r>
                <a:rPr lang="en" altLang="zh-CN" dirty="0">
                  <a:solidFill>
                    <a:srgbClr val="202124"/>
                  </a:solidFill>
                  <a:effectLst/>
                  <a:ea typeface="Google Sans"/>
                </a:rPr>
                <a:t>Google TPUv4</a:t>
              </a:r>
            </a:p>
            <a:p>
              <a:r>
                <a:rPr lang="en-US" altLang="zh-CN" dirty="0"/>
                <a:t>275 TFLOPS</a:t>
              </a:r>
              <a:endParaRPr lang="zh-CN" altLang="en-US" dirty="0"/>
            </a:p>
          </p:txBody>
        </p:sp>
      </p:grpSp>
      <p:sp>
        <p:nvSpPr>
          <p:cNvPr id="15" name="椭圆 14">
            <a:extLst>
              <a:ext uri="{FF2B5EF4-FFF2-40B4-BE49-F238E27FC236}">
                <a16:creationId xmlns:a16="http://schemas.microsoft.com/office/drawing/2014/main" id="{02A4949A-9795-9252-5B5E-6DBACA01F617}"/>
              </a:ext>
            </a:extLst>
          </p:cNvPr>
          <p:cNvSpPr/>
          <p:nvPr/>
        </p:nvSpPr>
        <p:spPr>
          <a:xfrm>
            <a:off x="7710172" y="3592933"/>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19" name="Picture 2" descr="AI Chips: Google TPU. Google's chip designers argue that the… | by Jonathan  Hui | Medium">
            <a:extLst>
              <a:ext uri="{FF2B5EF4-FFF2-40B4-BE49-F238E27FC236}">
                <a16:creationId xmlns:a16="http://schemas.microsoft.com/office/drawing/2014/main" id="{5D10DAFE-786C-6F86-3D7D-C45828215E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9168" y="2060156"/>
            <a:ext cx="2354502" cy="994941"/>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0441B847-6E9D-539D-37D3-32A347DA3FE2}"/>
              </a:ext>
            </a:extLst>
          </p:cNvPr>
          <p:cNvSpPr txBox="1"/>
          <p:nvPr/>
        </p:nvSpPr>
        <p:spPr>
          <a:xfrm>
            <a:off x="7164288" y="3895052"/>
            <a:ext cx="2354502" cy="861774"/>
          </a:xfrm>
          <a:prstGeom prst="rect">
            <a:avLst/>
          </a:prstGeom>
          <a:noFill/>
        </p:spPr>
        <p:txBody>
          <a:bodyPr wrap="square">
            <a:spAutoFit/>
          </a:bodyPr>
          <a:lstStyle/>
          <a:p>
            <a:r>
              <a:rPr lang="en" altLang="zh-CN" dirty="0">
                <a:solidFill>
                  <a:srgbClr val="202124"/>
                </a:solidFill>
                <a:effectLst/>
                <a:ea typeface="Google Sans"/>
              </a:rPr>
              <a:t>A cluster </a:t>
            </a:r>
          </a:p>
          <a:p>
            <a:r>
              <a:rPr lang="en-US" altLang="zh-CN" sz="3200" b="1" dirty="0">
                <a:solidFill>
                  <a:srgbClr val="FF0000"/>
                </a:solidFill>
              </a:rPr>
              <a:t>?</a:t>
            </a:r>
            <a:r>
              <a:rPr lang="en-US" altLang="zh-CN" dirty="0"/>
              <a:t> TFLOPS</a:t>
            </a:r>
            <a:endParaRPr lang="zh-CN" altLang="en-US" dirty="0"/>
          </a:p>
        </p:txBody>
      </p:sp>
    </p:spTree>
    <p:extLst>
      <p:ext uri="{BB962C8B-B14F-4D97-AF65-F5344CB8AC3E}">
        <p14:creationId xmlns:p14="http://schemas.microsoft.com/office/powerpoint/2010/main" val="2774207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6D958-FA27-86A5-863C-00AB69BBB32E}"/>
              </a:ext>
            </a:extLst>
          </p:cNvPr>
          <p:cNvSpPr>
            <a:spLocks noGrp="1"/>
          </p:cNvSpPr>
          <p:nvPr>
            <p:ph type="title"/>
          </p:nvPr>
        </p:nvSpPr>
        <p:spPr/>
        <p:txBody>
          <a:bodyPr/>
          <a:lstStyle/>
          <a:p>
            <a:r>
              <a:rPr kumimoji="1" lang="en-US" altLang="zh-CN" dirty="0"/>
              <a:t>Not so easy: many tedious things to cope with </a:t>
            </a:r>
            <a:endParaRPr kumimoji="1" lang="zh-CN" altLang="en-US" dirty="0"/>
          </a:p>
        </p:txBody>
      </p:sp>
      <p:sp>
        <p:nvSpPr>
          <p:cNvPr id="3" name="内容占位符 2">
            <a:extLst>
              <a:ext uri="{FF2B5EF4-FFF2-40B4-BE49-F238E27FC236}">
                <a16:creationId xmlns:a16="http://schemas.microsoft.com/office/drawing/2014/main" id="{586139AC-AFBD-5AC3-B0CF-CEC1B72BD9FF}"/>
              </a:ext>
            </a:extLst>
          </p:cNvPr>
          <p:cNvSpPr>
            <a:spLocks noGrp="1"/>
          </p:cNvSpPr>
          <p:nvPr>
            <p:ph idx="1"/>
          </p:nvPr>
        </p:nvSpPr>
        <p:spPr/>
        <p:txBody>
          <a:bodyPr/>
          <a:lstStyle/>
          <a:p>
            <a:r>
              <a:rPr kumimoji="1" lang="en-US" altLang="zh-CN" dirty="0"/>
              <a:t>e.g., programmers need to manually do the following: </a:t>
            </a:r>
          </a:p>
          <a:p>
            <a:pPr lvl="1"/>
            <a:r>
              <a:rPr kumimoji="1" lang="en-US" altLang="zh-CN" dirty="0"/>
              <a:t>Partition the data </a:t>
            </a:r>
          </a:p>
          <a:p>
            <a:pPr lvl="1"/>
            <a:r>
              <a:rPr kumimoji="1" lang="en-US" altLang="zh-CN" dirty="0"/>
              <a:t>Deploy programs on multiple machines </a:t>
            </a:r>
          </a:p>
          <a:p>
            <a:pPr lvl="1"/>
            <a:r>
              <a:rPr kumimoji="1" lang="en-US" altLang="zh-CN" dirty="0"/>
              <a:t>Schedule the works, e.g., what if the jobs have dependencies? </a:t>
            </a:r>
          </a:p>
          <a:p>
            <a:pPr lvl="1"/>
            <a:r>
              <a:rPr kumimoji="1" lang="en-US" altLang="zh-CN" dirty="0"/>
              <a:t>Fault tolerance</a:t>
            </a:r>
          </a:p>
          <a:p>
            <a:pPr lvl="1"/>
            <a:r>
              <a:rPr kumimoji="1" lang="en-US" altLang="zh-CN" dirty="0"/>
              <a:t>Network communication is much slower than local memory accesses </a:t>
            </a:r>
          </a:p>
        </p:txBody>
      </p:sp>
      <p:sp>
        <p:nvSpPr>
          <p:cNvPr id="4" name="灯片编号占位符 3">
            <a:extLst>
              <a:ext uri="{FF2B5EF4-FFF2-40B4-BE49-F238E27FC236}">
                <a16:creationId xmlns:a16="http://schemas.microsoft.com/office/drawing/2014/main" id="{01422A99-8CD1-3F24-FBA7-288E42E34EDF}"/>
              </a:ext>
            </a:extLst>
          </p:cNvPr>
          <p:cNvSpPr>
            <a:spLocks noGrp="1"/>
          </p:cNvSpPr>
          <p:nvPr>
            <p:ph type="sldNum" sz="quarter" idx="12"/>
          </p:nvPr>
        </p:nvSpPr>
        <p:spPr/>
        <p:txBody>
          <a:bodyPr/>
          <a:lstStyle/>
          <a:p>
            <a:fld id="{ADE361C3-C043-4A6E-BDCE-8DA1E7D90A3B}" type="slidenum">
              <a:rPr lang="zh-CN" altLang="en-US" smtClean="0"/>
              <a:pPr/>
              <a:t>31</a:t>
            </a:fld>
            <a:endParaRPr lang="zh-CN" altLang="en-US" dirty="0"/>
          </a:p>
        </p:txBody>
      </p:sp>
      <p:pic>
        <p:nvPicPr>
          <p:cNvPr id="5" name="Picture 5">
            <a:extLst>
              <a:ext uri="{FF2B5EF4-FFF2-40B4-BE49-F238E27FC236}">
                <a16:creationId xmlns:a16="http://schemas.microsoft.com/office/drawing/2014/main" id="{E5B952C9-E50B-F847-9A2A-7882D80B6978}"/>
              </a:ext>
            </a:extLst>
          </p:cNvPr>
          <p:cNvPicPr>
            <a:picLocks noChangeAspect="1"/>
          </p:cNvPicPr>
          <p:nvPr/>
        </p:nvPicPr>
        <p:blipFill>
          <a:blip r:embed="rId2"/>
          <a:stretch>
            <a:fillRect/>
          </a:stretch>
        </p:blipFill>
        <p:spPr>
          <a:xfrm>
            <a:off x="7020272" y="3657017"/>
            <a:ext cx="1944216" cy="1944216"/>
          </a:xfrm>
          <a:prstGeom prst="rect">
            <a:avLst/>
          </a:prstGeom>
        </p:spPr>
      </p:pic>
    </p:spTree>
    <p:extLst>
      <p:ext uri="{BB962C8B-B14F-4D97-AF65-F5344CB8AC3E}">
        <p14:creationId xmlns:p14="http://schemas.microsoft.com/office/powerpoint/2010/main" val="135278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38D7FF-D939-FACE-3B39-7E6C07234890}"/>
              </a:ext>
            </a:extLst>
          </p:cNvPr>
          <p:cNvSpPr>
            <a:spLocks noGrp="1"/>
          </p:cNvSpPr>
          <p:nvPr>
            <p:ph type="title"/>
          </p:nvPr>
        </p:nvSpPr>
        <p:spPr>
          <a:xfrm>
            <a:off x="457200" y="228866"/>
            <a:ext cx="8939336" cy="900442"/>
          </a:xfrm>
        </p:spPr>
        <p:txBody>
          <a:bodyPr/>
          <a:lstStyle/>
          <a:p>
            <a:r>
              <a:rPr kumimoji="1" lang="en-US" altLang="zh-CN" dirty="0"/>
              <a:t>Use distributed computing frameworks </a:t>
            </a:r>
            <a:r>
              <a:rPr kumimoji="1" lang="en-US" altLang="zh-CN" b="0" dirty="0"/>
              <a:t>for complex queries</a:t>
            </a:r>
            <a:endParaRPr kumimoji="1" lang="zh-CN" altLang="en-US" dirty="0"/>
          </a:p>
        </p:txBody>
      </p:sp>
      <p:sp>
        <p:nvSpPr>
          <p:cNvPr id="3" name="内容占位符 2">
            <a:extLst>
              <a:ext uri="{FF2B5EF4-FFF2-40B4-BE49-F238E27FC236}">
                <a16:creationId xmlns:a16="http://schemas.microsoft.com/office/drawing/2014/main" id="{E4289E03-03A3-2811-1B72-54F9C143659B}"/>
              </a:ext>
            </a:extLst>
          </p:cNvPr>
          <p:cNvSpPr>
            <a:spLocks noGrp="1"/>
          </p:cNvSpPr>
          <p:nvPr>
            <p:ph idx="1"/>
          </p:nvPr>
        </p:nvSpPr>
        <p:spPr>
          <a:xfrm>
            <a:off x="457200" y="1129308"/>
            <a:ext cx="8229600" cy="4356826"/>
          </a:xfrm>
        </p:spPr>
        <p:txBody>
          <a:bodyPr/>
          <a:lstStyle/>
          <a:p>
            <a:r>
              <a:rPr kumimoji="1" lang="en-US" altLang="zh-CN" dirty="0"/>
              <a:t>Each fits a common application scenario </a:t>
            </a:r>
          </a:p>
          <a:p>
            <a:pPr lvl="1"/>
            <a:r>
              <a:rPr kumimoji="1" lang="en-US" altLang="zh-CN" dirty="0"/>
              <a:t>One sit (typically) does not fit all! </a:t>
            </a:r>
          </a:p>
          <a:p>
            <a:r>
              <a:rPr kumimoji="1" lang="en-US" altLang="zh-CN" dirty="0"/>
              <a:t>Batch processing system </a:t>
            </a:r>
          </a:p>
          <a:p>
            <a:pPr lvl="1"/>
            <a:r>
              <a:rPr kumimoji="1" lang="en-US" altLang="zh-CN" dirty="0"/>
              <a:t>Spark, Hadoop, etc.</a:t>
            </a:r>
          </a:p>
          <a:p>
            <a:r>
              <a:rPr kumimoji="1" lang="en-US" altLang="zh-CN" dirty="0"/>
              <a:t>Graph processing system</a:t>
            </a:r>
          </a:p>
          <a:p>
            <a:pPr lvl="1"/>
            <a:r>
              <a:rPr kumimoji="1" lang="en-US" altLang="zh-CN" dirty="0" err="1"/>
              <a:t>GraphLab</a:t>
            </a:r>
            <a:r>
              <a:rPr kumimoji="1" lang="en-US" altLang="zh-CN" dirty="0"/>
              <a:t>, etc. </a:t>
            </a:r>
          </a:p>
          <a:p>
            <a:r>
              <a:rPr kumimoji="1" lang="en-US" altLang="zh-CN" dirty="0"/>
              <a:t>Machine learning system</a:t>
            </a:r>
          </a:p>
          <a:p>
            <a:pPr lvl="1"/>
            <a:r>
              <a:rPr kumimoji="1" lang="en-US" altLang="zh-CN" dirty="0"/>
              <a:t>TensorFlow, </a:t>
            </a:r>
            <a:r>
              <a:rPr kumimoji="1" lang="en-US" altLang="zh-CN" dirty="0" err="1"/>
              <a:t>Pytorch</a:t>
            </a:r>
            <a:r>
              <a:rPr kumimoji="1" lang="en-US" altLang="zh-CN" dirty="0"/>
              <a:t>, etc. </a:t>
            </a:r>
          </a:p>
          <a:p>
            <a:r>
              <a:rPr kumimoji="1" lang="en-US" altLang="zh-CN" dirty="0"/>
              <a:t>Note that we can also use one for another </a:t>
            </a:r>
          </a:p>
          <a:p>
            <a:pPr lvl="1"/>
            <a:r>
              <a:rPr kumimoji="1" lang="en-US" altLang="zh-CN" dirty="0"/>
              <a:t>At the cost of programming effort and performance </a:t>
            </a:r>
          </a:p>
          <a:p>
            <a:endParaRPr kumimoji="1" lang="zh-CN" altLang="en-US" dirty="0"/>
          </a:p>
        </p:txBody>
      </p:sp>
      <p:sp>
        <p:nvSpPr>
          <p:cNvPr id="4" name="灯片编号占位符 3">
            <a:extLst>
              <a:ext uri="{FF2B5EF4-FFF2-40B4-BE49-F238E27FC236}">
                <a16:creationId xmlns:a16="http://schemas.microsoft.com/office/drawing/2014/main" id="{83E85309-C8E0-2FCA-A8B5-1E0C3AA145CC}"/>
              </a:ext>
            </a:extLst>
          </p:cNvPr>
          <p:cNvSpPr>
            <a:spLocks noGrp="1"/>
          </p:cNvSpPr>
          <p:nvPr>
            <p:ph type="sldNum" sz="quarter" idx="12"/>
          </p:nvPr>
        </p:nvSpPr>
        <p:spPr/>
        <p:txBody>
          <a:bodyPr/>
          <a:lstStyle/>
          <a:p>
            <a:fld id="{ADE361C3-C043-4A6E-BDCE-8DA1E7D90A3B}" type="slidenum">
              <a:rPr lang="zh-CN" altLang="en-US" smtClean="0"/>
              <a:t>32</a:t>
            </a:fld>
            <a:endParaRPr lang="zh-CN" altLang="en-US"/>
          </a:p>
        </p:txBody>
      </p:sp>
      <p:pic>
        <p:nvPicPr>
          <p:cNvPr id="5" name="Picture 2" descr="Apache Spark - Wikipedia">
            <a:extLst>
              <a:ext uri="{FF2B5EF4-FFF2-40B4-BE49-F238E27FC236}">
                <a16:creationId xmlns:a16="http://schemas.microsoft.com/office/drawing/2014/main" id="{208A2FBA-DD48-7925-EA9B-199B3EAB02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0459" y="3014964"/>
            <a:ext cx="2125216" cy="11034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pache Hadoop Consulting &amp; Fully Managed Services | Digitalis">
            <a:extLst>
              <a:ext uri="{FF2B5EF4-FFF2-40B4-BE49-F238E27FC236}">
                <a16:creationId xmlns:a16="http://schemas.microsoft.com/office/drawing/2014/main" id="{966D5042-67FE-73E1-EEC5-DB7382C71E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2125" y="1985325"/>
            <a:ext cx="2398544" cy="13602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Lab: Big Data Analytics Scaled From Inspiration to Production | AWS  Startups Blog">
            <a:extLst>
              <a:ext uri="{FF2B5EF4-FFF2-40B4-BE49-F238E27FC236}">
                <a16:creationId xmlns:a16="http://schemas.microsoft.com/office/drawing/2014/main" id="{79BFD608-09D3-2DFD-68B3-C13CF8A7A7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4971" y="1161385"/>
            <a:ext cx="1539908" cy="1084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ensorFlow">
            <a:extLst>
              <a:ext uri="{FF2B5EF4-FFF2-40B4-BE49-F238E27FC236}">
                <a16:creationId xmlns:a16="http://schemas.microsoft.com/office/drawing/2014/main" id="{1F0A6F80-C3A4-A5EF-78DC-672DE766E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4175" y="4120196"/>
            <a:ext cx="2661500" cy="1490439"/>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D5E986D5-16AD-C6C6-F9AB-90AA71993EF4}"/>
              </a:ext>
            </a:extLst>
          </p:cNvPr>
          <p:cNvSpPr/>
          <p:nvPr/>
        </p:nvSpPr>
        <p:spPr>
          <a:xfrm>
            <a:off x="323528" y="1929856"/>
            <a:ext cx="4248472" cy="900442"/>
          </a:xfrm>
          <a:prstGeom prst="rect">
            <a:avLst/>
          </a:prstGeom>
          <a:no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8E43B394-BEA4-898D-A71F-2FD4912A7A81}"/>
              </a:ext>
            </a:extLst>
          </p:cNvPr>
          <p:cNvSpPr txBox="1"/>
          <p:nvPr/>
        </p:nvSpPr>
        <p:spPr>
          <a:xfrm>
            <a:off x="3680447" y="2645632"/>
            <a:ext cx="2021981" cy="369332"/>
          </a:xfrm>
          <a:prstGeom prst="rect">
            <a:avLst/>
          </a:prstGeom>
          <a:solidFill>
            <a:schemeClr val="bg1"/>
          </a:solidFill>
        </p:spPr>
        <p:txBody>
          <a:bodyPr wrap="square">
            <a:spAutoFit/>
          </a:bodyPr>
          <a:lstStyle/>
          <a:p>
            <a:r>
              <a:rPr kumimoji="1" lang="en-US" altLang="zh-CN" dirty="0">
                <a:solidFill>
                  <a:srgbClr val="C00000"/>
                </a:solidFill>
              </a:rPr>
              <a:t>Today’s focus</a:t>
            </a:r>
            <a:endParaRPr lang="zh-CN" altLang="en-US" dirty="0">
              <a:solidFill>
                <a:srgbClr val="C00000"/>
              </a:solidFill>
            </a:endParaRPr>
          </a:p>
        </p:txBody>
      </p:sp>
    </p:spTree>
    <p:extLst>
      <p:ext uri="{BB962C8B-B14F-4D97-AF65-F5344CB8AC3E}">
        <p14:creationId xmlns:p14="http://schemas.microsoft.com/office/powerpoint/2010/main" val="2476617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F2047-1AC4-3647-BE0A-24124357F629}"/>
              </a:ext>
            </a:extLst>
          </p:cNvPr>
          <p:cNvSpPr>
            <a:spLocks noGrp="1"/>
          </p:cNvSpPr>
          <p:nvPr>
            <p:ph type="title"/>
          </p:nvPr>
        </p:nvSpPr>
        <p:spPr/>
        <p:txBody>
          <a:bodyPr/>
          <a:lstStyle/>
          <a:p>
            <a:r>
              <a:rPr kumimoji="1" lang="en-US" altLang="zh-CN" dirty="0"/>
              <a:t>Example: batching processing</a:t>
            </a:r>
            <a:endParaRPr kumimoji="1" lang="zh-CN" altLang="en-US" dirty="0"/>
          </a:p>
        </p:txBody>
      </p:sp>
      <p:sp>
        <p:nvSpPr>
          <p:cNvPr id="3" name="内容占位符 2">
            <a:extLst>
              <a:ext uri="{FF2B5EF4-FFF2-40B4-BE49-F238E27FC236}">
                <a16:creationId xmlns:a16="http://schemas.microsoft.com/office/drawing/2014/main" id="{0AB1BB02-DEA5-B34E-9F12-F8B80F3087E0}"/>
              </a:ext>
            </a:extLst>
          </p:cNvPr>
          <p:cNvSpPr>
            <a:spLocks noGrp="1"/>
          </p:cNvSpPr>
          <p:nvPr>
            <p:ph idx="1"/>
          </p:nvPr>
        </p:nvSpPr>
        <p:spPr>
          <a:xfrm>
            <a:off x="457200" y="1129308"/>
            <a:ext cx="8229600" cy="1080120"/>
          </a:xfrm>
        </p:spPr>
        <p:txBody>
          <a:bodyPr/>
          <a:lstStyle/>
          <a:p>
            <a:r>
              <a:rPr kumimoji="1" lang="en-US" altLang="zh-CN" dirty="0"/>
              <a:t>Suppose our web server records every requests in a log file</a:t>
            </a:r>
          </a:p>
          <a:p>
            <a:pPr lvl="1"/>
            <a:r>
              <a:rPr kumimoji="1" lang="en-US" altLang="zh-CN" dirty="0"/>
              <a:t>E.g., using </a:t>
            </a:r>
            <a:r>
              <a:rPr kumimoji="1" lang="en-US" altLang="zh-CN" dirty="0" err="1"/>
              <a:t>nginx</a:t>
            </a:r>
            <a:r>
              <a:rPr kumimoji="1" lang="en-US" altLang="zh-CN" dirty="0"/>
              <a:t> log format, a log record looks</a:t>
            </a:r>
            <a:r>
              <a:rPr kumimoji="1" lang="zh-CN" altLang="en-US" dirty="0"/>
              <a:t> </a:t>
            </a:r>
            <a:r>
              <a:rPr kumimoji="1" lang="en-US" altLang="zh-CN" dirty="0"/>
              <a:t>like</a:t>
            </a:r>
            <a:r>
              <a:rPr kumimoji="1" lang="zh-CN" altLang="en-US" dirty="0"/>
              <a:t> </a:t>
            </a:r>
            <a:r>
              <a:rPr kumimoji="1" lang="en-US" altLang="zh-CN" dirty="0"/>
              <a:t>this: </a:t>
            </a:r>
            <a:endParaRPr kumimoji="1" lang="zh-CN" altLang="en-US" dirty="0"/>
          </a:p>
        </p:txBody>
      </p:sp>
      <p:sp>
        <p:nvSpPr>
          <p:cNvPr id="4" name="灯片编号占位符 3">
            <a:extLst>
              <a:ext uri="{FF2B5EF4-FFF2-40B4-BE49-F238E27FC236}">
                <a16:creationId xmlns:a16="http://schemas.microsoft.com/office/drawing/2014/main" id="{8D967E31-70A8-0143-9A17-204724E6A70F}"/>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sp>
        <p:nvSpPr>
          <p:cNvPr id="5" name="矩形 4">
            <a:extLst>
              <a:ext uri="{FF2B5EF4-FFF2-40B4-BE49-F238E27FC236}">
                <a16:creationId xmlns:a16="http://schemas.microsoft.com/office/drawing/2014/main" id="{04F49532-5CA9-4B46-B898-1E11B5C6CF25}"/>
              </a:ext>
            </a:extLst>
          </p:cNvPr>
          <p:cNvSpPr/>
          <p:nvPr/>
        </p:nvSpPr>
        <p:spPr>
          <a:xfrm>
            <a:off x="389509" y="2029750"/>
            <a:ext cx="8507858" cy="1477328"/>
          </a:xfrm>
          <a:prstGeom prst="rect">
            <a:avLst/>
          </a:prstGeom>
          <a:ln>
            <a:solidFill>
              <a:schemeClr val="tx1"/>
            </a:solidFill>
          </a:ln>
        </p:spPr>
        <p:txBody>
          <a:bodyPr wrap="square">
            <a:spAutoFit/>
          </a:bodyPr>
          <a:lstStyle/>
          <a:p>
            <a:r>
              <a:rPr lang="en" altLang="zh-CN" dirty="0">
                <a:latin typeface="Consolas" panose="020B0609020204030204" pitchFamily="49" charset="0"/>
                <a:cs typeface="Consolas" panose="020B0609020204030204" pitchFamily="49" charset="0"/>
              </a:rPr>
              <a:t>216.58.210.78 - - [27/Feb/2015:17:55:11 +0000] </a:t>
            </a:r>
            <a:br>
              <a:rPr lang="en" altLang="zh-CN" dirty="0">
                <a:latin typeface="Consolas" panose="020B0609020204030204" pitchFamily="49" charset="0"/>
                <a:cs typeface="Consolas" panose="020B0609020204030204" pitchFamily="49" charset="0"/>
              </a:rPr>
            </a:br>
            <a:r>
              <a:rPr lang="en" altLang="zh-CN" dirty="0">
                <a:latin typeface="Consolas" panose="020B0609020204030204" pitchFamily="49" charset="0"/>
                <a:cs typeface="Consolas" panose="020B0609020204030204" pitchFamily="49" charset="0"/>
              </a:rPr>
              <a:t>"GET /</a:t>
            </a:r>
            <a:r>
              <a:rPr lang="en" altLang="zh-CN" dirty="0" err="1">
                <a:latin typeface="Consolas" panose="020B0609020204030204" pitchFamily="49" charset="0"/>
                <a:cs typeface="Consolas" panose="020B0609020204030204" pitchFamily="49" charset="0"/>
              </a:rPr>
              <a:t>css</a:t>
            </a:r>
            <a:r>
              <a:rPr lang="en" altLang="zh-CN" dirty="0">
                <a:latin typeface="Consolas" panose="020B0609020204030204" pitchFamily="49" charset="0"/>
                <a:cs typeface="Consolas" panose="020B0609020204030204" pitchFamily="49" charset="0"/>
              </a:rPr>
              <a:t>/</a:t>
            </a:r>
            <a:r>
              <a:rPr lang="en" altLang="zh-CN" dirty="0" err="1">
                <a:latin typeface="Consolas" panose="020B0609020204030204" pitchFamily="49" charset="0"/>
                <a:cs typeface="Consolas" panose="020B0609020204030204" pitchFamily="49" charset="0"/>
              </a:rPr>
              <a:t>typography.css</a:t>
            </a:r>
            <a:r>
              <a:rPr lang="en" altLang="zh-CN" dirty="0">
                <a:latin typeface="Consolas" panose="020B0609020204030204" pitchFamily="49" charset="0"/>
                <a:cs typeface="Consolas" panose="020B0609020204030204" pitchFamily="49" charset="0"/>
              </a:rPr>
              <a:t> HTTP/1.1" 200 3377 "http://</a:t>
            </a:r>
            <a:r>
              <a:rPr lang="en" altLang="zh-CN" dirty="0" err="1">
                <a:latin typeface="Consolas" panose="020B0609020204030204" pitchFamily="49" charset="0"/>
                <a:cs typeface="Consolas" panose="020B0609020204030204" pitchFamily="49" charset="0"/>
              </a:rPr>
              <a:t>martin.kleppmann.com</a:t>
            </a:r>
            <a:r>
              <a:rPr lang="en" altLang="zh-CN" dirty="0">
                <a:latin typeface="Consolas" panose="020B0609020204030204" pitchFamily="49" charset="0"/>
                <a:cs typeface="Consolas" panose="020B0609020204030204" pitchFamily="49" charset="0"/>
              </a:rPr>
              <a:t>/" </a:t>
            </a:r>
            <a:br>
              <a:rPr lang="en" altLang="zh-CN" dirty="0">
                <a:latin typeface="Consolas" panose="020B0609020204030204" pitchFamily="49" charset="0"/>
                <a:cs typeface="Consolas" panose="020B0609020204030204" pitchFamily="49" charset="0"/>
              </a:rPr>
            </a:br>
            <a:r>
              <a:rPr lang="en" altLang="zh-CN" dirty="0">
                <a:latin typeface="Consolas" panose="020B0609020204030204" pitchFamily="49" charset="0"/>
                <a:cs typeface="Consolas" panose="020B0609020204030204" pitchFamily="49" charset="0"/>
              </a:rPr>
              <a:t>"Mozilla/5.0 (Macintosh; Intel Mac OS X 10_9_5) </a:t>
            </a:r>
            <a:r>
              <a:rPr lang="en" altLang="zh-CN" dirty="0" err="1">
                <a:latin typeface="Consolas" panose="020B0609020204030204" pitchFamily="49" charset="0"/>
                <a:cs typeface="Consolas" panose="020B0609020204030204" pitchFamily="49" charset="0"/>
              </a:rPr>
              <a:t>AppleWebKit</a:t>
            </a:r>
            <a:r>
              <a:rPr lang="en" altLang="zh-CN" dirty="0">
                <a:latin typeface="Consolas" panose="020B0609020204030204" pitchFamily="49" charset="0"/>
                <a:cs typeface="Consolas" panose="020B0609020204030204" pitchFamily="49" charset="0"/>
              </a:rPr>
              <a:t>/537.36 (KHTML, like Gecko) Chrome/40.0.2214.115 Safari/537.36" </a:t>
            </a:r>
          </a:p>
        </p:txBody>
      </p:sp>
      <p:sp>
        <p:nvSpPr>
          <p:cNvPr id="6" name="内容占位符 2">
            <a:extLst>
              <a:ext uri="{FF2B5EF4-FFF2-40B4-BE49-F238E27FC236}">
                <a16:creationId xmlns:a16="http://schemas.microsoft.com/office/drawing/2014/main" id="{7DDCA8AD-6184-5849-824E-DD739E7FA5CA}"/>
              </a:ext>
            </a:extLst>
          </p:cNvPr>
          <p:cNvSpPr txBox="1">
            <a:spLocks/>
          </p:cNvSpPr>
          <p:nvPr/>
        </p:nvSpPr>
        <p:spPr>
          <a:xfrm>
            <a:off x="457200" y="3712785"/>
            <a:ext cx="8229600" cy="1888447"/>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ea"/>
                <a:ea typeface="+mn-ea"/>
                <a:cs typeface="PingFang SC Bold" panose="020B0400000000000000"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ea"/>
                <a:ea typeface="+mn-ea"/>
                <a:cs typeface="PingFang SC" panose="020B0400000000000000"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ea"/>
                <a:ea typeface="+mn-ea"/>
                <a:cs typeface="PingFang SC" panose="020B0400000000000000"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ea"/>
                <a:ea typeface="+mn-ea"/>
                <a:cs typeface="PingFang SC" panose="020B0400000000000000"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ea"/>
                <a:ea typeface="+mn-ea"/>
                <a:cs typeface="PingFang SC" panose="020B0400000000000000"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Abstract format: </a:t>
            </a:r>
            <a:r>
              <a:rPr lang="en" altLang="zh-CN" b="0" dirty="0">
                <a:latin typeface="Consolas" panose="020B0609020204030204" pitchFamily="49" charset="0"/>
                <a:cs typeface="Consolas" panose="020B0609020204030204" pitchFamily="49" charset="0"/>
              </a:rPr>
              <a:t>$</a:t>
            </a:r>
            <a:r>
              <a:rPr lang="en" altLang="zh-CN" b="0" dirty="0" err="1">
                <a:latin typeface="Consolas" panose="020B0609020204030204" pitchFamily="49" charset="0"/>
                <a:cs typeface="Consolas" panose="020B0609020204030204" pitchFamily="49" charset="0"/>
              </a:rPr>
              <a:t>remote_addr</a:t>
            </a:r>
            <a:r>
              <a:rPr lang="en" altLang="zh-CN" b="0" dirty="0">
                <a:latin typeface="Consolas" panose="020B0609020204030204" pitchFamily="49" charset="0"/>
                <a:cs typeface="Consolas" panose="020B0609020204030204" pitchFamily="49" charset="0"/>
              </a:rPr>
              <a:t> - $</a:t>
            </a:r>
            <a:r>
              <a:rPr lang="en" altLang="zh-CN" b="0" dirty="0" err="1">
                <a:latin typeface="Consolas" panose="020B0609020204030204" pitchFamily="49" charset="0"/>
                <a:cs typeface="Consolas" panose="020B0609020204030204" pitchFamily="49" charset="0"/>
              </a:rPr>
              <a:t>remote_user</a:t>
            </a:r>
            <a:r>
              <a:rPr lang="en" altLang="zh-CN" b="0" dirty="0">
                <a:latin typeface="Consolas" panose="020B0609020204030204" pitchFamily="49" charset="0"/>
                <a:cs typeface="Consolas" panose="020B0609020204030204" pitchFamily="49" charset="0"/>
              </a:rPr>
              <a:t> [$</a:t>
            </a:r>
            <a:r>
              <a:rPr lang="en" altLang="zh-CN" b="0" dirty="0" err="1">
                <a:latin typeface="Consolas" panose="020B0609020204030204" pitchFamily="49" charset="0"/>
                <a:cs typeface="Consolas" panose="020B0609020204030204" pitchFamily="49" charset="0"/>
              </a:rPr>
              <a:t>time_local</a:t>
            </a:r>
            <a:r>
              <a:rPr lang="en" altLang="zh-CN" b="0" dirty="0">
                <a:latin typeface="Consolas" panose="020B0609020204030204" pitchFamily="49" charset="0"/>
                <a:cs typeface="Consolas" panose="020B0609020204030204" pitchFamily="49" charset="0"/>
              </a:rPr>
              <a:t>] "$request" $status $</a:t>
            </a:r>
            <a:r>
              <a:rPr lang="en" altLang="zh-CN" b="0" dirty="0" err="1">
                <a:latin typeface="Consolas" panose="020B0609020204030204" pitchFamily="49" charset="0"/>
                <a:cs typeface="Consolas" panose="020B0609020204030204" pitchFamily="49" charset="0"/>
              </a:rPr>
              <a:t>body_bytes_sent</a:t>
            </a:r>
            <a:r>
              <a:rPr lang="en" altLang="zh-CN" b="0" dirty="0">
                <a:latin typeface="Consolas" panose="020B0609020204030204" pitchFamily="49" charset="0"/>
                <a:cs typeface="Consolas" panose="020B0609020204030204" pitchFamily="49" charset="0"/>
              </a:rPr>
              <a:t> </a:t>
            </a:r>
            <a:br>
              <a:rPr lang="en" altLang="zh-CN" b="0" dirty="0">
                <a:latin typeface="Consolas" panose="020B0609020204030204" pitchFamily="49" charset="0"/>
                <a:cs typeface="Consolas" panose="020B0609020204030204" pitchFamily="49" charset="0"/>
              </a:rPr>
            </a:br>
            <a:r>
              <a:rPr lang="en" altLang="zh-CN" b="0" dirty="0">
                <a:latin typeface="Consolas" panose="020B0609020204030204" pitchFamily="49" charset="0"/>
                <a:cs typeface="Consolas" panose="020B0609020204030204" pitchFamily="49" charset="0"/>
              </a:rPr>
              <a:t>"$</a:t>
            </a:r>
            <a:r>
              <a:rPr lang="en" altLang="zh-CN" b="0" dirty="0" err="1">
                <a:latin typeface="Consolas" panose="020B0609020204030204" pitchFamily="49" charset="0"/>
                <a:cs typeface="Consolas" panose="020B0609020204030204" pitchFamily="49" charset="0"/>
              </a:rPr>
              <a:t>http_referer</a:t>
            </a:r>
            <a:r>
              <a:rPr lang="en" altLang="zh-CN" b="0" dirty="0">
                <a:latin typeface="Consolas" panose="020B0609020204030204" pitchFamily="49" charset="0"/>
                <a:cs typeface="Consolas" panose="020B0609020204030204" pitchFamily="49" charset="0"/>
              </a:rPr>
              <a:t>" "$</a:t>
            </a:r>
            <a:r>
              <a:rPr lang="en" altLang="zh-CN" b="0" dirty="0" err="1">
                <a:latin typeface="Consolas" panose="020B0609020204030204" pitchFamily="49" charset="0"/>
                <a:cs typeface="Consolas" panose="020B0609020204030204" pitchFamily="49" charset="0"/>
              </a:rPr>
              <a:t>http_user_agent</a:t>
            </a:r>
            <a:r>
              <a:rPr lang="en" altLang="zh-CN" b="0" dirty="0">
                <a:latin typeface="Consolas" panose="020B0609020204030204" pitchFamily="49" charset="0"/>
                <a:cs typeface="Consolas" panose="020B0609020204030204" pitchFamily="49" charset="0"/>
              </a:rPr>
              <a:t>" </a:t>
            </a:r>
          </a:p>
          <a:p>
            <a:pPr lvl="1"/>
            <a:r>
              <a:rPr lang="en-US" altLang="zh-CN" b="1" dirty="0">
                <a:solidFill>
                  <a:srgbClr val="C00000"/>
                </a:solidFill>
                <a:latin typeface="+mn-lt"/>
              </a:rPr>
              <a:t>Task (simple log analysis)</a:t>
            </a:r>
            <a:r>
              <a:rPr lang="en-US" altLang="zh-CN" b="0" dirty="0">
                <a:latin typeface="+mn-lt"/>
              </a:rPr>
              <a:t>: how to</a:t>
            </a:r>
            <a:r>
              <a:rPr lang="zh-CN" altLang="en-US" b="0" dirty="0">
                <a:latin typeface="+mn-lt"/>
              </a:rPr>
              <a:t> </a:t>
            </a:r>
            <a:r>
              <a:rPr lang="en-US" altLang="zh-CN" dirty="0"/>
              <a:t>find top</a:t>
            </a:r>
            <a:r>
              <a:rPr lang="zh-CN" altLang="en-US" dirty="0"/>
              <a:t> </a:t>
            </a:r>
            <a:r>
              <a:rPr lang="en-US" altLang="zh-CN" dirty="0"/>
              <a:t>five popular pages?</a:t>
            </a:r>
          </a:p>
          <a:p>
            <a:pPr lvl="1"/>
            <a:endParaRPr lang="en" altLang="zh-CN" b="0" dirty="0">
              <a:latin typeface="+mn-lt"/>
            </a:endParaRPr>
          </a:p>
          <a:p>
            <a:endParaRPr kumimoji="1" lang="zh-CN" altLang="en-US" dirty="0"/>
          </a:p>
        </p:txBody>
      </p:sp>
      <p:pic>
        <p:nvPicPr>
          <p:cNvPr id="7" name="图片 6">
            <a:extLst>
              <a:ext uri="{FF2B5EF4-FFF2-40B4-BE49-F238E27FC236}">
                <a16:creationId xmlns:a16="http://schemas.microsoft.com/office/drawing/2014/main" id="{87C18DD5-0927-9C4F-A4C5-E0672F37C27B}"/>
              </a:ext>
            </a:extLst>
          </p:cNvPr>
          <p:cNvPicPr>
            <a:picLocks noChangeAspect="1"/>
          </p:cNvPicPr>
          <p:nvPr/>
        </p:nvPicPr>
        <p:blipFill>
          <a:blip r:embed="rId3"/>
          <a:stretch>
            <a:fillRect/>
          </a:stretch>
        </p:blipFill>
        <p:spPr>
          <a:xfrm>
            <a:off x="8425271" y="3107619"/>
            <a:ext cx="658440" cy="658440"/>
          </a:xfrm>
          <a:prstGeom prst="rect">
            <a:avLst/>
          </a:prstGeom>
          <a:solidFill>
            <a:schemeClr val="bg1"/>
          </a:solidFill>
        </p:spPr>
      </p:pic>
    </p:spTree>
    <p:extLst>
      <p:ext uri="{BB962C8B-B14F-4D97-AF65-F5344CB8AC3E}">
        <p14:creationId xmlns:p14="http://schemas.microsoft.com/office/powerpoint/2010/main" val="274438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CC331-5D17-1049-A413-A111EA8120D8}"/>
              </a:ext>
            </a:extLst>
          </p:cNvPr>
          <p:cNvSpPr>
            <a:spLocks noGrp="1"/>
          </p:cNvSpPr>
          <p:nvPr>
            <p:ph type="title"/>
          </p:nvPr>
        </p:nvSpPr>
        <p:spPr/>
        <p:txBody>
          <a:bodyPr/>
          <a:lstStyle/>
          <a:p>
            <a:r>
              <a:rPr kumimoji="1" lang="en-US" altLang="zh-CN" dirty="0"/>
              <a:t>Old days:</a:t>
            </a:r>
            <a:r>
              <a:rPr kumimoji="1" lang="zh-CN" altLang="en-US" dirty="0"/>
              <a:t> </a:t>
            </a:r>
            <a:r>
              <a:rPr kumimoji="1" lang="en-US" altLang="zh-CN" dirty="0"/>
              <a:t>using command line to process the log </a:t>
            </a:r>
            <a:endParaRPr kumimoji="1" lang="zh-CN" altLang="en-US" dirty="0"/>
          </a:p>
        </p:txBody>
      </p:sp>
      <p:sp>
        <p:nvSpPr>
          <p:cNvPr id="3" name="内容占位符 2">
            <a:extLst>
              <a:ext uri="{FF2B5EF4-FFF2-40B4-BE49-F238E27FC236}">
                <a16:creationId xmlns:a16="http://schemas.microsoft.com/office/drawing/2014/main" id="{4692DB24-F9E0-044B-834C-3DA344270275}"/>
              </a:ext>
            </a:extLst>
          </p:cNvPr>
          <p:cNvSpPr>
            <a:spLocks noGrp="1"/>
          </p:cNvSpPr>
          <p:nvPr>
            <p:ph idx="1"/>
          </p:nvPr>
        </p:nvSpPr>
        <p:spPr>
          <a:xfrm>
            <a:off x="457200" y="2929508"/>
            <a:ext cx="8229600" cy="2227262"/>
          </a:xfrm>
        </p:spPr>
        <p:txBody>
          <a:bodyPr/>
          <a:lstStyle/>
          <a:p>
            <a:r>
              <a:rPr lang="en-US" altLang="zh-CN" b="0" dirty="0"/>
              <a:t>Find top</a:t>
            </a:r>
            <a:r>
              <a:rPr lang="zh-CN" altLang="en-US" b="0" dirty="0"/>
              <a:t> </a:t>
            </a:r>
            <a:r>
              <a:rPr lang="en-US" altLang="zh-CN" b="0" dirty="0"/>
              <a:t>five most</a:t>
            </a:r>
            <a:r>
              <a:rPr lang="zh-CN" altLang="en-US" b="0" dirty="0"/>
              <a:t> </a:t>
            </a:r>
            <a:r>
              <a:rPr lang="en-US" altLang="zh-CN" b="0" dirty="0"/>
              <a:t>popular pages w/ command line tools</a:t>
            </a:r>
            <a:endParaRPr kumimoji="1" lang="zh-CN" altLang="en-US" dirty="0"/>
          </a:p>
        </p:txBody>
      </p:sp>
      <p:sp>
        <p:nvSpPr>
          <p:cNvPr id="4" name="灯片编号占位符 3">
            <a:extLst>
              <a:ext uri="{FF2B5EF4-FFF2-40B4-BE49-F238E27FC236}">
                <a16:creationId xmlns:a16="http://schemas.microsoft.com/office/drawing/2014/main" id="{716A5BD2-23E9-CE48-8EE6-7F0FBB9B886E}"/>
              </a:ext>
            </a:extLst>
          </p:cNvPr>
          <p:cNvSpPr>
            <a:spLocks noGrp="1"/>
          </p:cNvSpPr>
          <p:nvPr>
            <p:ph type="sldNum" sz="quarter" idx="12"/>
          </p:nvPr>
        </p:nvSpPr>
        <p:spPr/>
        <p:txBody>
          <a:bodyPr/>
          <a:lstStyle/>
          <a:p>
            <a:fld id="{ADE361C3-C043-4A6E-BDCE-8DA1E7D90A3B}" type="slidenum">
              <a:rPr lang="zh-CN" altLang="en-US" smtClean="0"/>
              <a:t>34</a:t>
            </a:fld>
            <a:endParaRPr lang="zh-CN" altLang="en-US"/>
          </a:p>
        </p:txBody>
      </p:sp>
      <p:sp>
        <p:nvSpPr>
          <p:cNvPr id="5" name="矩形 4">
            <a:extLst>
              <a:ext uri="{FF2B5EF4-FFF2-40B4-BE49-F238E27FC236}">
                <a16:creationId xmlns:a16="http://schemas.microsoft.com/office/drawing/2014/main" id="{0C55A8DD-20CF-A24A-8D05-DA387B922216}"/>
              </a:ext>
            </a:extLst>
          </p:cNvPr>
          <p:cNvSpPr/>
          <p:nvPr/>
        </p:nvSpPr>
        <p:spPr>
          <a:xfrm>
            <a:off x="528638" y="1129308"/>
            <a:ext cx="8229600" cy="1754326"/>
          </a:xfrm>
          <a:prstGeom prst="rect">
            <a:avLst/>
          </a:prstGeom>
          <a:ln>
            <a:solidFill>
              <a:schemeClr val="tx1"/>
            </a:solidFill>
          </a:ln>
        </p:spPr>
        <p:txBody>
          <a:bodyPr wrap="square">
            <a:spAutoFit/>
          </a:bodyPr>
          <a:lstStyle/>
          <a:p>
            <a:r>
              <a:rPr lang="en" altLang="zh-CN" dirty="0">
                <a:latin typeface="Consolas" panose="020B0609020204030204" pitchFamily="49" charset="0"/>
                <a:cs typeface="Consolas" panose="020B0609020204030204" pitchFamily="49" charset="0"/>
              </a:rPr>
              <a:t>216.58.210.78 - - [27/Feb/2015:17:55:11 +0000] </a:t>
            </a:r>
            <a:br>
              <a:rPr lang="en" altLang="zh-CN" dirty="0">
                <a:latin typeface="Consolas" panose="020B0609020204030204" pitchFamily="49" charset="0"/>
                <a:cs typeface="Consolas" panose="020B0609020204030204" pitchFamily="49" charset="0"/>
              </a:rPr>
            </a:br>
            <a:r>
              <a:rPr lang="en" altLang="zh-CN" dirty="0">
                <a:latin typeface="Consolas" panose="020B0609020204030204" pitchFamily="49" charset="0"/>
                <a:cs typeface="Consolas" panose="020B0609020204030204" pitchFamily="49" charset="0"/>
              </a:rPr>
              <a:t>"GET </a:t>
            </a:r>
            <a:r>
              <a:rPr lang="en" altLang="zh-CN" dirty="0">
                <a:highlight>
                  <a:srgbClr val="FFFF00"/>
                </a:highlight>
                <a:latin typeface="Consolas" panose="020B0609020204030204" pitchFamily="49" charset="0"/>
                <a:cs typeface="Consolas" panose="020B0609020204030204" pitchFamily="49" charset="0"/>
              </a:rPr>
              <a:t>/</a:t>
            </a:r>
            <a:r>
              <a:rPr lang="en" altLang="zh-CN" dirty="0" err="1">
                <a:highlight>
                  <a:srgbClr val="FFFF00"/>
                </a:highlight>
                <a:latin typeface="Consolas" panose="020B0609020204030204" pitchFamily="49" charset="0"/>
                <a:cs typeface="Consolas" panose="020B0609020204030204" pitchFamily="49" charset="0"/>
              </a:rPr>
              <a:t>css</a:t>
            </a:r>
            <a:r>
              <a:rPr lang="en" altLang="zh-CN" dirty="0">
                <a:highlight>
                  <a:srgbClr val="FFFF00"/>
                </a:highlight>
                <a:latin typeface="Consolas" panose="020B0609020204030204" pitchFamily="49" charset="0"/>
                <a:cs typeface="Consolas" panose="020B0609020204030204" pitchFamily="49" charset="0"/>
              </a:rPr>
              <a:t>/</a:t>
            </a:r>
            <a:r>
              <a:rPr lang="en" altLang="zh-CN" dirty="0" err="1">
                <a:highlight>
                  <a:srgbClr val="FFFF00"/>
                </a:highlight>
                <a:latin typeface="Consolas" panose="020B0609020204030204" pitchFamily="49" charset="0"/>
                <a:cs typeface="Consolas" panose="020B0609020204030204" pitchFamily="49" charset="0"/>
              </a:rPr>
              <a:t>typography.css</a:t>
            </a:r>
            <a:r>
              <a:rPr lang="en" altLang="zh-CN" dirty="0">
                <a:latin typeface="Consolas" panose="020B0609020204030204" pitchFamily="49" charset="0"/>
                <a:cs typeface="Consolas" panose="020B0609020204030204" pitchFamily="49" charset="0"/>
              </a:rPr>
              <a:t> HTTP/1.1" 200 3377 "http://</a:t>
            </a:r>
            <a:r>
              <a:rPr lang="en" altLang="zh-CN" dirty="0" err="1">
                <a:latin typeface="Consolas" panose="020B0609020204030204" pitchFamily="49" charset="0"/>
                <a:cs typeface="Consolas" panose="020B0609020204030204" pitchFamily="49" charset="0"/>
              </a:rPr>
              <a:t>martin.kleppmann.com</a:t>
            </a:r>
            <a:r>
              <a:rPr lang="en" altLang="zh-CN" dirty="0">
                <a:latin typeface="Consolas" panose="020B0609020204030204" pitchFamily="49" charset="0"/>
                <a:cs typeface="Consolas" panose="020B0609020204030204" pitchFamily="49" charset="0"/>
              </a:rPr>
              <a:t>/" </a:t>
            </a:r>
            <a:br>
              <a:rPr lang="en" altLang="zh-CN" dirty="0">
                <a:latin typeface="Consolas" panose="020B0609020204030204" pitchFamily="49" charset="0"/>
                <a:cs typeface="Consolas" panose="020B0609020204030204" pitchFamily="49" charset="0"/>
              </a:rPr>
            </a:br>
            <a:r>
              <a:rPr lang="en" altLang="zh-CN" dirty="0">
                <a:latin typeface="Consolas" panose="020B0609020204030204" pitchFamily="49" charset="0"/>
                <a:cs typeface="Consolas" panose="020B0609020204030204" pitchFamily="49" charset="0"/>
              </a:rPr>
              <a:t>"Mozilla/5.0 (Macintosh; Intel Mac OS X 10_9_5) </a:t>
            </a:r>
            <a:r>
              <a:rPr lang="en" altLang="zh-CN" dirty="0" err="1">
                <a:latin typeface="Consolas" panose="020B0609020204030204" pitchFamily="49" charset="0"/>
                <a:cs typeface="Consolas" panose="020B0609020204030204" pitchFamily="49" charset="0"/>
              </a:rPr>
              <a:t>AppleWebKit</a:t>
            </a:r>
            <a:r>
              <a:rPr lang="en" altLang="zh-CN" dirty="0">
                <a:latin typeface="Consolas" panose="020B0609020204030204" pitchFamily="49" charset="0"/>
                <a:cs typeface="Consolas" panose="020B0609020204030204" pitchFamily="49" charset="0"/>
              </a:rPr>
              <a:t>/537.36 (KHTML, like Gecko) Chrome/40.0.2214.115 Safari/537.36" </a:t>
            </a:r>
          </a:p>
        </p:txBody>
      </p:sp>
      <p:pic>
        <p:nvPicPr>
          <p:cNvPr id="6" name="图片 5">
            <a:extLst>
              <a:ext uri="{FF2B5EF4-FFF2-40B4-BE49-F238E27FC236}">
                <a16:creationId xmlns:a16="http://schemas.microsoft.com/office/drawing/2014/main" id="{C7453B3D-7590-4B42-B8D1-112093E13CF9}"/>
              </a:ext>
            </a:extLst>
          </p:cNvPr>
          <p:cNvPicPr>
            <a:picLocks noChangeAspect="1"/>
          </p:cNvPicPr>
          <p:nvPr/>
        </p:nvPicPr>
        <p:blipFill>
          <a:blip r:embed="rId2"/>
          <a:stretch>
            <a:fillRect/>
          </a:stretch>
        </p:blipFill>
        <p:spPr>
          <a:xfrm>
            <a:off x="1911350" y="3297144"/>
            <a:ext cx="5321300" cy="2235200"/>
          </a:xfrm>
          <a:prstGeom prst="rect">
            <a:avLst/>
          </a:prstGeom>
        </p:spPr>
      </p:pic>
      <p:pic>
        <p:nvPicPr>
          <p:cNvPr id="7" name="图片 6">
            <a:extLst>
              <a:ext uri="{FF2B5EF4-FFF2-40B4-BE49-F238E27FC236}">
                <a16:creationId xmlns:a16="http://schemas.microsoft.com/office/drawing/2014/main" id="{D7B14635-2819-7F4B-901A-6F5BEEF70240}"/>
              </a:ext>
            </a:extLst>
          </p:cNvPr>
          <p:cNvPicPr>
            <a:picLocks noChangeAspect="1"/>
          </p:cNvPicPr>
          <p:nvPr/>
        </p:nvPicPr>
        <p:blipFill>
          <a:blip r:embed="rId3"/>
          <a:stretch>
            <a:fillRect/>
          </a:stretch>
        </p:blipFill>
        <p:spPr>
          <a:xfrm>
            <a:off x="8357580" y="2199060"/>
            <a:ext cx="658440" cy="658440"/>
          </a:xfrm>
          <a:prstGeom prst="rect">
            <a:avLst/>
          </a:prstGeom>
          <a:solidFill>
            <a:schemeClr val="bg1"/>
          </a:solidFill>
        </p:spPr>
      </p:pic>
    </p:spTree>
    <p:extLst>
      <p:ext uri="{BB962C8B-B14F-4D97-AF65-F5344CB8AC3E}">
        <p14:creationId xmlns:p14="http://schemas.microsoft.com/office/powerpoint/2010/main" val="164824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5CC331-5D17-1049-A413-A111EA8120D8}"/>
              </a:ext>
            </a:extLst>
          </p:cNvPr>
          <p:cNvSpPr>
            <a:spLocks noGrp="1"/>
          </p:cNvSpPr>
          <p:nvPr>
            <p:ph type="title"/>
          </p:nvPr>
        </p:nvSpPr>
        <p:spPr/>
        <p:txBody>
          <a:bodyPr/>
          <a:lstStyle/>
          <a:p>
            <a:r>
              <a:rPr lang="en-US" altLang="zh-CN" dirty="0"/>
              <a:t>Use command line tools for batch processing</a:t>
            </a:r>
            <a:endParaRPr kumimoji="1" lang="zh-CN" altLang="en-US" dirty="0"/>
          </a:p>
        </p:txBody>
      </p:sp>
      <p:sp>
        <p:nvSpPr>
          <p:cNvPr id="3" name="内容占位符 2">
            <a:extLst>
              <a:ext uri="{FF2B5EF4-FFF2-40B4-BE49-F238E27FC236}">
                <a16:creationId xmlns:a16="http://schemas.microsoft.com/office/drawing/2014/main" id="{4692DB24-F9E0-044B-834C-3DA344270275}"/>
              </a:ext>
            </a:extLst>
          </p:cNvPr>
          <p:cNvSpPr>
            <a:spLocks noGrp="1"/>
          </p:cNvSpPr>
          <p:nvPr>
            <p:ph idx="1"/>
          </p:nvPr>
        </p:nvSpPr>
        <p:spPr>
          <a:xfrm>
            <a:off x="457200" y="1089506"/>
            <a:ext cx="8229600" cy="2403484"/>
          </a:xfrm>
        </p:spPr>
        <p:txBody>
          <a:bodyPr/>
          <a:lstStyle/>
          <a:p>
            <a:r>
              <a:rPr lang="en-US" altLang="zh-CN" b="0" dirty="0"/>
              <a:t>Find top five most popular pages</a:t>
            </a:r>
            <a:endParaRPr kumimoji="1" lang="zh-CN" altLang="en-US" dirty="0"/>
          </a:p>
        </p:txBody>
      </p:sp>
      <p:sp>
        <p:nvSpPr>
          <p:cNvPr id="4" name="灯片编号占位符 3">
            <a:extLst>
              <a:ext uri="{FF2B5EF4-FFF2-40B4-BE49-F238E27FC236}">
                <a16:creationId xmlns:a16="http://schemas.microsoft.com/office/drawing/2014/main" id="{716A5BD2-23E9-CE48-8EE6-7F0FBB9B886E}"/>
              </a:ext>
            </a:extLst>
          </p:cNvPr>
          <p:cNvSpPr>
            <a:spLocks noGrp="1"/>
          </p:cNvSpPr>
          <p:nvPr>
            <p:ph type="sldNum" sz="quarter" idx="12"/>
          </p:nvPr>
        </p:nvSpPr>
        <p:spPr/>
        <p:txBody>
          <a:bodyPr/>
          <a:lstStyle/>
          <a:p>
            <a:fld id="{ADE361C3-C043-4A6E-BDCE-8DA1E7D90A3B}" type="slidenum">
              <a:rPr lang="zh-CN" altLang="en-US" smtClean="0"/>
              <a:t>35</a:t>
            </a:fld>
            <a:endParaRPr lang="zh-CN" altLang="en-US"/>
          </a:p>
        </p:txBody>
      </p:sp>
      <p:pic>
        <p:nvPicPr>
          <p:cNvPr id="6" name="图片 5">
            <a:extLst>
              <a:ext uri="{FF2B5EF4-FFF2-40B4-BE49-F238E27FC236}">
                <a16:creationId xmlns:a16="http://schemas.microsoft.com/office/drawing/2014/main" id="{C7453B3D-7590-4B42-B8D1-112093E13CF9}"/>
              </a:ext>
            </a:extLst>
          </p:cNvPr>
          <p:cNvPicPr>
            <a:picLocks noChangeAspect="1"/>
          </p:cNvPicPr>
          <p:nvPr/>
        </p:nvPicPr>
        <p:blipFill>
          <a:blip r:embed="rId3"/>
          <a:stretch>
            <a:fillRect/>
          </a:stretch>
        </p:blipFill>
        <p:spPr>
          <a:xfrm>
            <a:off x="1911350" y="1496044"/>
            <a:ext cx="5321300" cy="2235200"/>
          </a:xfrm>
          <a:prstGeom prst="rect">
            <a:avLst/>
          </a:prstGeom>
        </p:spPr>
      </p:pic>
      <p:sp>
        <p:nvSpPr>
          <p:cNvPr id="7" name="椭圆 6">
            <a:extLst>
              <a:ext uri="{FF2B5EF4-FFF2-40B4-BE49-F238E27FC236}">
                <a16:creationId xmlns:a16="http://schemas.microsoft.com/office/drawing/2014/main" id="{7E654C24-548B-4F4B-B524-0BF6B901DD37}"/>
              </a:ext>
            </a:extLst>
          </p:cNvPr>
          <p:cNvSpPr/>
          <p:nvPr/>
        </p:nvSpPr>
        <p:spPr>
          <a:xfrm>
            <a:off x="525600" y="3949200"/>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8" name="椭圆 7">
            <a:extLst>
              <a:ext uri="{FF2B5EF4-FFF2-40B4-BE49-F238E27FC236}">
                <a16:creationId xmlns:a16="http://schemas.microsoft.com/office/drawing/2014/main" id="{2F86E6BB-CCFF-D145-A4EB-04B210FBFCE5}"/>
              </a:ext>
            </a:extLst>
          </p:cNvPr>
          <p:cNvSpPr/>
          <p:nvPr/>
        </p:nvSpPr>
        <p:spPr>
          <a:xfrm>
            <a:off x="525600" y="4510800"/>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9" name="矩形 8">
            <a:extLst>
              <a:ext uri="{FF2B5EF4-FFF2-40B4-BE49-F238E27FC236}">
                <a16:creationId xmlns:a16="http://schemas.microsoft.com/office/drawing/2014/main" id="{FE05736F-E307-5A42-8604-D2251BA59AA1}"/>
              </a:ext>
            </a:extLst>
          </p:cNvPr>
          <p:cNvSpPr/>
          <p:nvPr/>
        </p:nvSpPr>
        <p:spPr>
          <a:xfrm>
            <a:off x="864000" y="3906000"/>
            <a:ext cx="1531188" cy="369332"/>
          </a:xfrm>
          <a:prstGeom prst="rect">
            <a:avLst/>
          </a:prstGeom>
        </p:spPr>
        <p:txBody>
          <a:bodyPr wrap="none">
            <a:spAutoFit/>
          </a:bodyPr>
          <a:lstStyle/>
          <a:p>
            <a:r>
              <a:rPr kumimoji="1" lang="en-US" altLang="zh-CN" dirty="0"/>
              <a:t>Read log file </a:t>
            </a:r>
            <a:endParaRPr lang="zh-CN" altLang="en-US" dirty="0"/>
          </a:p>
        </p:txBody>
      </p:sp>
      <p:sp>
        <p:nvSpPr>
          <p:cNvPr id="10" name="矩形 9">
            <a:extLst>
              <a:ext uri="{FF2B5EF4-FFF2-40B4-BE49-F238E27FC236}">
                <a16:creationId xmlns:a16="http://schemas.microsoft.com/office/drawing/2014/main" id="{3BC4755B-6B20-584A-B9DD-61116DB26211}"/>
              </a:ext>
            </a:extLst>
          </p:cNvPr>
          <p:cNvSpPr/>
          <p:nvPr/>
        </p:nvSpPr>
        <p:spPr>
          <a:xfrm>
            <a:off x="864000" y="4380670"/>
            <a:ext cx="3506088" cy="646331"/>
          </a:xfrm>
          <a:prstGeom prst="rect">
            <a:avLst/>
          </a:prstGeom>
        </p:spPr>
        <p:txBody>
          <a:bodyPr wrap="none">
            <a:spAutoFit/>
          </a:bodyPr>
          <a:lstStyle/>
          <a:p>
            <a:r>
              <a:rPr kumimoji="1" lang="en-US" altLang="zh-CN" dirty="0"/>
              <a:t>Filter the line,</a:t>
            </a:r>
            <a:r>
              <a:rPr kumimoji="1" lang="zh-CN" altLang="en-US" dirty="0"/>
              <a:t> </a:t>
            </a:r>
            <a:r>
              <a:rPr kumimoji="1" lang="en-US" altLang="zh-CN" dirty="0"/>
              <a:t>pick the 7</a:t>
            </a:r>
            <a:r>
              <a:rPr kumimoji="1" lang="en-US" altLang="zh-CN" baseline="30000" dirty="0"/>
              <a:t>th</a:t>
            </a:r>
            <a:r>
              <a:rPr kumimoji="1" lang="en-US" altLang="zh-CN" dirty="0"/>
              <a:t> token, </a:t>
            </a:r>
          </a:p>
          <a:p>
            <a:r>
              <a:rPr kumimoji="1" lang="en-US" altLang="zh-CN" dirty="0">
                <a:latin typeface="UbuntuMono"/>
              </a:rPr>
              <a:t>i.e., </a:t>
            </a:r>
            <a:r>
              <a:rPr lang="en" altLang="zh-CN" dirty="0">
                <a:latin typeface="Consolas" panose="020B0609020204030204" pitchFamily="49" charset="0"/>
                <a:cs typeface="Consolas" panose="020B0609020204030204" pitchFamily="49" charset="0"/>
              </a:rPr>
              <a:t>/</a:t>
            </a:r>
            <a:r>
              <a:rPr lang="en" altLang="zh-CN" dirty="0" err="1">
                <a:latin typeface="Consolas" panose="020B0609020204030204" pitchFamily="49" charset="0"/>
                <a:cs typeface="Consolas" panose="020B0609020204030204" pitchFamily="49" charset="0"/>
              </a:rPr>
              <a:t>css</a:t>
            </a:r>
            <a:r>
              <a:rPr lang="en" altLang="zh-CN" dirty="0">
                <a:latin typeface="Consolas" panose="020B0609020204030204" pitchFamily="49" charset="0"/>
                <a:cs typeface="Consolas" panose="020B0609020204030204" pitchFamily="49" charset="0"/>
              </a:rPr>
              <a:t>/</a:t>
            </a:r>
            <a:r>
              <a:rPr lang="en" altLang="zh-CN" dirty="0" err="1">
                <a:latin typeface="Consolas" panose="020B0609020204030204" pitchFamily="49" charset="0"/>
                <a:cs typeface="Consolas" panose="020B0609020204030204" pitchFamily="49" charset="0"/>
              </a:rPr>
              <a:t>typography.css</a:t>
            </a:r>
            <a:r>
              <a:rPr lang="en" altLang="zh-CN" dirty="0">
                <a:latin typeface="Consolas" panose="020B0609020204030204" pitchFamily="49" charset="0"/>
                <a:cs typeface="Consolas" panose="020B0609020204030204" pitchFamily="49" charset="0"/>
              </a:rPr>
              <a:t> </a:t>
            </a:r>
            <a:endParaRPr lang="zh-CN" altLang="en-US" dirty="0">
              <a:latin typeface="Consolas" panose="020B0609020204030204" pitchFamily="49" charset="0"/>
              <a:cs typeface="Consolas" panose="020B0609020204030204" pitchFamily="49" charset="0"/>
            </a:endParaRPr>
          </a:p>
        </p:txBody>
      </p:sp>
      <p:sp>
        <p:nvSpPr>
          <p:cNvPr id="11" name="椭圆 10">
            <a:extLst>
              <a:ext uri="{FF2B5EF4-FFF2-40B4-BE49-F238E27FC236}">
                <a16:creationId xmlns:a16="http://schemas.microsoft.com/office/drawing/2014/main" id="{A3F00E60-AA42-D64D-AE83-7056329F8881}"/>
              </a:ext>
            </a:extLst>
          </p:cNvPr>
          <p:cNvSpPr/>
          <p:nvPr/>
        </p:nvSpPr>
        <p:spPr>
          <a:xfrm>
            <a:off x="525600" y="5032800"/>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2" name="矩形 11">
            <a:extLst>
              <a:ext uri="{FF2B5EF4-FFF2-40B4-BE49-F238E27FC236}">
                <a16:creationId xmlns:a16="http://schemas.microsoft.com/office/drawing/2014/main" id="{84E9CBFF-AB71-A243-8604-CB5B2A9BC993}"/>
              </a:ext>
            </a:extLst>
          </p:cNvPr>
          <p:cNvSpPr/>
          <p:nvPr/>
        </p:nvSpPr>
        <p:spPr>
          <a:xfrm>
            <a:off x="864000" y="4989600"/>
            <a:ext cx="3347959" cy="646331"/>
          </a:xfrm>
          <a:prstGeom prst="rect">
            <a:avLst/>
          </a:prstGeom>
        </p:spPr>
        <p:txBody>
          <a:bodyPr wrap="square">
            <a:spAutoFit/>
          </a:bodyPr>
          <a:lstStyle/>
          <a:p>
            <a:r>
              <a:rPr kumimoji="1" lang="en-US" altLang="zh-CN" dirty="0"/>
              <a:t>Sort so that the same requests come together </a:t>
            </a:r>
            <a:endParaRPr lang="zh-CN" altLang="en-US" dirty="0"/>
          </a:p>
        </p:txBody>
      </p:sp>
      <p:sp>
        <p:nvSpPr>
          <p:cNvPr id="13" name="椭圆 12">
            <a:extLst>
              <a:ext uri="{FF2B5EF4-FFF2-40B4-BE49-F238E27FC236}">
                <a16:creationId xmlns:a16="http://schemas.microsoft.com/office/drawing/2014/main" id="{553D7386-DBB0-D84D-9757-59F70AE89C4F}"/>
              </a:ext>
            </a:extLst>
          </p:cNvPr>
          <p:cNvSpPr/>
          <p:nvPr/>
        </p:nvSpPr>
        <p:spPr>
          <a:xfrm>
            <a:off x="4722047" y="3949200"/>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4" name="矩形 13">
            <a:extLst>
              <a:ext uri="{FF2B5EF4-FFF2-40B4-BE49-F238E27FC236}">
                <a16:creationId xmlns:a16="http://schemas.microsoft.com/office/drawing/2014/main" id="{FA7C4530-500C-8D4B-AA02-687658F1873E}"/>
              </a:ext>
            </a:extLst>
          </p:cNvPr>
          <p:cNvSpPr/>
          <p:nvPr/>
        </p:nvSpPr>
        <p:spPr>
          <a:xfrm>
            <a:off x="5046047" y="3906000"/>
            <a:ext cx="4134465" cy="369332"/>
          </a:xfrm>
          <a:prstGeom prst="rect">
            <a:avLst/>
          </a:prstGeom>
        </p:spPr>
        <p:txBody>
          <a:bodyPr wrap="none">
            <a:spAutoFit/>
          </a:bodyPr>
          <a:lstStyle/>
          <a:p>
            <a:r>
              <a:rPr lang="en-US" altLang="zh-CN" dirty="0"/>
              <a:t>Aggregate,</a:t>
            </a:r>
            <a:r>
              <a:rPr lang="zh-CN" altLang="en-US" dirty="0"/>
              <a:t> </a:t>
            </a:r>
            <a:r>
              <a:rPr lang="en-US" altLang="zh-CN" dirty="0"/>
              <a:t>with</a:t>
            </a:r>
            <a:r>
              <a:rPr lang="zh-CN" altLang="en-US" dirty="0"/>
              <a:t> </a:t>
            </a:r>
            <a:r>
              <a:rPr lang="en-US" altLang="zh-CN" dirty="0"/>
              <a:t>a</a:t>
            </a:r>
            <a:r>
              <a:rPr lang="zh-CN" altLang="en-US" dirty="0"/>
              <a:t> </a:t>
            </a:r>
            <a:r>
              <a:rPr lang="en-US" altLang="zh-CN" dirty="0"/>
              <a:t>counter for</a:t>
            </a:r>
            <a:r>
              <a:rPr lang="zh-CN" altLang="en-US" dirty="0"/>
              <a:t> </a:t>
            </a:r>
            <a:r>
              <a:rPr lang="en-US" altLang="zh-CN" dirty="0"/>
              <a:t>each</a:t>
            </a:r>
            <a:r>
              <a:rPr lang="zh-CN" altLang="en-US" dirty="0"/>
              <a:t> </a:t>
            </a:r>
            <a:r>
              <a:rPr lang="en-US" altLang="zh-CN" dirty="0"/>
              <a:t>line</a:t>
            </a:r>
            <a:endParaRPr lang="zh-CN" altLang="en-US" dirty="0"/>
          </a:p>
        </p:txBody>
      </p:sp>
      <p:sp>
        <p:nvSpPr>
          <p:cNvPr id="15" name="椭圆 14">
            <a:extLst>
              <a:ext uri="{FF2B5EF4-FFF2-40B4-BE49-F238E27FC236}">
                <a16:creationId xmlns:a16="http://schemas.microsoft.com/office/drawing/2014/main" id="{8EC04ACF-43D3-8440-A00D-700E1651ADC4}"/>
              </a:ext>
            </a:extLst>
          </p:cNvPr>
          <p:cNvSpPr/>
          <p:nvPr/>
        </p:nvSpPr>
        <p:spPr>
          <a:xfrm>
            <a:off x="4722047" y="4510800"/>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6" name="矩形 15">
            <a:extLst>
              <a:ext uri="{FF2B5EF4-FFF2-40B4-BE49-F238E27FC236}">
                <a16:creationId xmlns:a16="http://schemas.microsoft.com/office/drawing/2014/main" id="{FC8C94EF-9A60-7948-BDAF-5226BBD7417C}"/>
              </a:ext>
            </a:extLst>
          </p:cNvPr>
          <p:cNvSpPr/>
          <p:nvPr/>
        </p:nvSpPr>
        <p:spPr>
          <a:xfrm>
            <a:off x="5046047" y="4469179"/>
            <a:ext cx="3223959" cy="369332"/>
          </a:xfrm>
          <a:prstGeom prst="rect">
            <a:avLst/>
          </a:prstGeom>
        </p:spPr>
        <p:txBody>
          <a:bodyPr wrap="none">
            <a:spAutoFit/>
          </a:bodyPr>
          <a:lstStyle/>
          <a:p>
            <a:r>
              <a:rPr lang="en-US" altLang="zh-CN" dirty="0"/>
              <a:t>Sort again</a:t>
            </a:r>
            <a:r>
              <a:rPr lang="zh-CN" altLang="en-US" dirty="0"/>
              <a:t> </a:t>
            </a:r>
            <a:r>
              <a:rPr lang="en-US" altLang="zh-CN" dirty="0"/>
              <a:t>(using</a:t>
            </a:r>
            <a:r>
              <a:rPr lang="zh-CN" altLang="en-US" dirty="0"/>
              <a:t> </a:t>
            </a:r>
            <a:r>
              <a:rPr lang="en-US" altLang="zh-CN" dirty="0"/>
              <a:t>the</a:t>
            </a:r>
            <a:r>
              <a:rPr lang="zh-CN" altLang="en-US" dirty="0"/>
              <a:t> </a:t>
            </a:r>
            <a:r>
              <a:rPr lang="en-US" altLang="zh-CN" dirty="0"/>
              <a:t>counter)</a:t>
            </a:r>
            <a:endParaRPr lang="zh-CN" altLang="en-US" dirty="0"/>
          </a:p>
        </p:txBody>
      </p:sp>
      <p:sp>
        <p:nvSpPr>
          <p:cNvPr id="17" name="椭圆 16">
            <a:extLst>
              <a:ext uri="{FF2B5EF4-FFF2-40B4-BE49-F238E27FC236}">
                <a16:creationId xmlns:a16="http://schemas.microsoft.com/office/drawing/2014/main" id="{080FE1E1-E84D-124F-9731-21A0E0BB9B94}"/>
              </a:ext>
            </a:extLst>
          </p:cNvPr>
          <p:cNvSpPr/>
          <p:nvPr/>
        </p:nvSpPr>
        <p:spPr>
          <a:xfrm>
            <a:off x="4722047" y="5032800"/>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sp>
        <p:nvSpPr>
          <p:cNvPr id="18" name="矩形 17">
            <a:extLst>
              <a:ext uri="{FF2B5EF4-FFF2-40B4-BE49-F238E27FC236}">
                <a16:creationId xmlns:a16="http://schemas.microsoft.com/office/drawing/2014/main" id="{C7C439DB-6DAC-B348-B842-EE5078076A8C}"/>
              </a:ext>
            </a:extLst>
          </p:cNvPr>
          <p:cNvSpPr/>
          <p:nvPr/>
        </p:nvSpPr>
        <p:spPr>
          <a:xfrm>
            <a:off x="5046047" y="4989600"/>
            <a:ext cx="1736373" cy="369332"/>
          </a:xfrm>
          <a:prstGeom prst="rect">
            <a:avLst/>
          </a:prstGeom>
        </p:spPr>
        <p:txBody>
          <a:bodyPr wrap="none">
            <a:spAutoFit/>
          </a:bodyPr>
          <a:lstStyle/>
          <a:p>
            <a:r>
              <a:rPr lang="en-US" altLang="zh-CN" dirty="0"/>
              <a:t>Print 1-5 items </a:t>
            </a:r>
            <a:endParaRPr lang="zh-CN" altLang="en-US" dirty="0"/>
          </a:p>
        </p:txBody>
      </p:sp>
    </p:spTree>
    <p:extLst>
      <p:ext uri="{BB962C8B-B14F-4D97-AF65-F5344CB8AC3E}">
        <p14:creationId xmlns:p14="http://schemas.microsoft.com/office/powerpoint/2010/main" val="2095565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8B278-1570-4B48-87E9-BFB61A5E5874}"/>
              </a:ext>
            </a:extLst>
          </p:cNvPr>
          <p:cNvSpPr>
            <a:spLocks noGrp="1"/>
          </p:cNvSpPr>
          <p:nvPr>
            <p:ph type="title"/>
          </p:nvPr>
        </p:nvSpPr>
        <p:spPr/>
        <p:txBody>
          <a:bodyPr/>
          <a:lstStyle/>
          <a:p>
            <a:r>
              <a:rPr kumimoji="1" lang="en-US" altLang="zh-CN" dirty="0"/>
              <a:t>Does batch processing with command line tools </a:t>
            </a:r>
            <a:r>
              <a:rPr kumimoji="1" lang="en-US" altLang="zh-CN" b="1" dirty="0"/>
              <a:t>scale</a:t>
            </a:r>
            <a:r>
              <a:rPr kumimoji="1" lang="en-US" altLang="zh-CN" dirty="0"/>
              <a:t>? </a:t>
            </a:r>
            <a:endParaRPr kumimoji="1" lang="zh-CN" altLang="en-US" b="1" dirty="0"/>
          </a:p>
        </p:txBody>
      </p:sp>
      <p:sp>
        <p:nvSpPr>
          <p:cNvPr id="3" name="内容占位符 2">
            <a:extLst>
              <a:ext uri="{FF2B5EF4-FFF2-40B4-BE49-F238E27FC236}">
                <a16:creationId xmlns:a16="http://schemas.microsoft.com/office/drawing/2014/main" id="{544B8BDD-48BF-6B40-A63F-DBEC4BF2026A}"/>
              </a:ext>
            </a:extLst>
          </p:cNvPr>
          <p:cNvSpPr>
            <a:spLocks noGrp="1"/>
          </p:cNvSpPr>
          <p:nvPr>
            <p:ph idx="1"/>
          </p:nvPr>
        </p:nvSpPr>
        <p:spPr>
          <a:xfrm>
            <a:off x="457200" y="3649588"/>
            <a:ext cx="8229600" cy="1647374"/>
          </a:xfrm>
        </p:spPr>
        <p:txBody>
          <a:bodyPr/>
          <a:lstStyle/>
          <a:p>
            <a:r>
              <a:rPr kumimoji="1" lang="en-US" altLang="zh-CN" b="0" dirty="0"/>
              <a:t>Command line tools are mostly </a:t>
            </a:r>
            <a:r>
              <a:rPr kumimoji="1" lang="en-US" altLang="zh-CN" dirty="0">
                <a:solidFill>
                  <a:srgbClr val="C00000"/>
                </a:solidFill>
              </a:rPr>
              <a:t>single-threaded</a:t>
            </a:r>
            <a:r>
              <a:rPr kumimoji="1" lang="en-US" altLang="zh-CN" b="0" dirty="0"/>
              <a:t>, and </a:t>
            </a:r>
            <a:r>
              <a:rPr kumimoji="1" lang="en-US" altLang="zh-CN" dirty="0">
                <a:solidFill>
                  <a:srgbClr val="C00000"/>
                </a:solidFill>
              </a:rPr>
              <a:t>single-machine</a:t>
            </a:r>
          </a:p>
          <a:p>
            <a:pPr lvl="1"/>
            <a:r>
              <a:rPr kumimoji="1" lang="zh-CN" altLang="en-US" dirty="0"/>
              <a:t>     </a:t>
            </a:r>
            <a:r>
              <a:rPr kumimoji="1" lang="en-US" altLang="zh-CN" dirty="0"/>
              <a:t>:</a:t>
            </a:r>
            <a:r>
              <a:rPr kumimoji="1" lang="zh-CN" altLang="en-US" dirty="0"/>
              <a:t> </a:t>
            </a:r>
            <a:r>
              <a:rPr kumimoji="1" lang="en-US" altLang="zh-CN" dirty="0"/>
              <a:t>scalability is restricted by the disk capacity</a:t>
            </a:r>
          </a:p>
          <a:p>
            <a:pPr lvl="1"/>
            <a:r>
              <a:rPr kumimoji="1" lang="zh-CN" altLang="en-US" b="0" dirty="0"/>
              <a:t>     ～      </a:t>
            </a:r>
            <a:r>
              <a:rPr kumimoji="1" lang="en-US" altLang="zh-CN" b="0" dirty="0"/>
              <a:t> :</a:t>
            </a:r>
            <a:r>
              <a:rPr kumimoji="1" lang="zh-CN" altLang="en-US" b="0" dirty="0"/>
              <a:t> </a:t>
            </a:r>
            <a:r>
              <a:rPr kumimoji="1" lang="en-US" altLang="zh-CN" b="0" dirty="0"/>
              <a:t>restricted by single-thread computing power</a:t>
            </a:r>
          </a:p>
          <a:p>
            <a:pPr lvl="1"/>
            <a:r>
              <a:rPr kumimoji="1" lang="zh-CN" altLang="en-US" b="0" dirty="0"/>
              <a:t>     </a:t>
            </a:r>
            <a:r>
              <a:rPr kumimoji="1" lang="zh-CN" altLang="en-US" dirty="0"/>
              <a:t>～</a:t>
            </a:r>
            <a:r>
              <a:rPr kumimoji="1" lang="en-US" altLang="zh-CN" dirty="0"/>
              <a:t>   </a:t>
            </a:r>
            <a:r>
              <a:rPr kumimoji="1" lang="zh-CN" altLang="en-US" dirty="0"/>
              <a:t>   </a:t>
            </a:r>
            <a:r>
              <a:rPr kumimoji="1" lang="en-US" altLang="zh-CN" dirty="0"/>
              <a:t> :</a:t>
            </a:r>
            <a:r>
              <a:rPr kumimoji="1" lang="zh-CN" altLang="en-US" dirty="0"/>
              <a:t> </a:t>
            </a:r>
            <a:r>
              <a:rPr kumimoji="1" lang="en-US" altLang="zh-CN" dirty="0"/>
              <a:t>also</a:t>
            </a:r>
            <a:r>
              <a:rPr kumimoji="1" lang="zh-CN" altLang="en-US" dirty="0"/>
              <a:t> </a:t>
            </a:r>
            <a:r>
              <a:rPr kumimoji="1" lang="en-US" altLang="zh-CN" dirty="0"/>
              <a:t>restricted by the machine’s DRAM capacity</a:t>
            </a:r>
          </a:p>
        </p:txBody>
      </p:sp>
      <p:sp>
        <p:nvSpPr>
          <p:cNvPr id="4" name="灯片编号占位符 3">
            <a:extLst>
              <a:ext uri="{FF2B5EF4-FFF2-40B4-BE49-F238E27FC236}">
                <a16:creationId xmlns:a16="http://schemas.microsoft.com/office/drawing/2014/main" id="{9AFFAB20-CA2B-AD42-9581-6BC2EFC3F8F2}"/>
              </a:ext>
            </a:extLst>
          </p:cNvPr>
          <p:cNvSpPr>
            <a:spLocks noGrp="1"/>
          </p:cNvSpPr>
          <p:nvPr>
            <p:ph type="sldNum" sz="quarter" idx="12"/>
          </p:nvPr>
        </p:nvSpPr>
        <p:spPr/>
        <p:txBody>
          <a:bodyPr/>
          <a:lstStyle/>
          <a:p>
            <a:fld id="{ADE361C3-C043-4A6E-BDCE-8DA1E7D90A3B}" type="slidenum">
              <a:rPr lang="zh-CN" altLang="en-US" smtClean="0"/>
              <a:t>36</a:t>
            </a:fld>
            <a:endParaRPr lang="zh-CN" altLang="en-US"/>
          </a:p>
        </p:txBody>
      </p:sp>
      <p:pic>
        <p:nvPicPr>
          <p:cNvPr id="5" name="图片 4">
            <a:extLst>
              <a:ext uri="{FF2B5EF4-FFF2-40B4-BE49-F238E27FC236}">
                <a16:creationId xmlns:a16="http://schemas.microsoft.com/office/drawing/2014/main" id="{BD2540BB-4CF3-234A-B7CE-5A452BF5CD14}"/>
              </a:ext>
            </a:extLst>
          </p:cNvPr>
          <p:cNvPicPr>
            <a:picLocks noChangeAspect="1"/>
          </p:cNvPicPr>
          <p:nvPr/>
        </p:nvPicPr>
        <p:blipFill>
          <a:blip r:embed="rId2"/>
          <a:stretch>
            <a:fillRect/>
          </a:stretch>
        </p:blipFill>
        <p:spPr>
          <a:xfrm>
            <a:off x="1911350" y="1129308"/>
            <a:ext cx="5321300" cy="2235200"/>
          </a:xfrm>
          <a:prstGeom prst="rect">
            <a:avLst/>
          </a:prstGeom>
          <a:ln w="19050">
            <a:solidFill>
              <a:schemeClr val="tx1"/>
            </a:solidFill>
          </a:ln>
        </p:spPr>
      </p:pic>
      <p:sp>
        <p:nvSpPr>
          <p:cNvPr id="6" name="椭圆 5">
            <a:extLst>
              <a:ext uri="{FF2B5EF4-FFF2-40B4-BE49-F238E27FC236}">
                <a16:creationId xmlns:a16="http://schemas.microsoft.com/office/drawing/2014/main" id="{7250AF7F-5BF6-B44C-B28F-ADB5B5D89B17}"/>
              </a:ext>
            </a:extLst>
          </p:cNvPr>
          <p:cNvSpPr/>
          <p:nvPr/>
        </p:nvSpPr>
        <p:spPr>
          <a:xfrm>
            <a:off x="899592" y="4081636"/>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7" name="椭圆 6">
            <a:extLst>
              <a:ext uri="{FF2B5EF4-FFF2-40B4-BE49-F238E27FC236}">
                <a16:creationId xmlns:a16="http://schemas.microsoft.com/office/drawing/2014/main" id="{BA93B1E4-6E70-2E49-81EC-27345446F352}"/>
              </a:ext>
            </a:extLst>
          </p:cNvPr>
          <p:cNvSpPr/>
          <p:nvPr/>
        </p:nvSpPr>
        <p:spPr>
          <a:xfrm>
            <a:off x="903875" y="4473275"/>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8" name="椭圆 7">
            <a:extLst>
              <a:ext uri="{FF2B5EF4-FFF2-40B4-BE49-F238E27FC236}">
                <a16:creationId xmlns:a16="http://schemas.microsoft.com/office/drawing/2014/main" id="{90DB9CBD-0F4A-2947-9EA7-8FDCCBE1A1D5}"/>
              </a:ext>
            </a:extLst>
          </p:cNvPr>
          <p:cNvSpPr/>
          <p:nvPr/>
        </p:nvSpPr>
        <p:spPr>
          <a:xfrm>
            <a:off x="1547664" y="4473275"/>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sp>
        <p:nvSpPr>
          <p:cNvPr id="9" name="椭圆 8">
            <a:extLst>
              <a:ext uri="{FF2B5EF4-FFF2-40B4-BE49-F238E27FC236}">
                <a16:creationId xmlns:a16="http://schemas.microsoft.com/office/drawing/2014/main" id="{05BDF662-4FBF-604E-835A-4B2CB14C5C1B}"/>
              </a:ext>
            </a:extLst>
          </p:cNvPr>
          <p:cNvSpPr/>
          <p:nvPr/>
        </p:nvSpPr>
        <p:spPr>
          <a:xfrm>
            <a:off x="903875" y="4859946"/>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椭圆 9">
            <a:extLst>
              <a:ext uri="{FF2B5EF4-FFF2-40B4-BE49-F238E27FC236}">
                <a16:creationId xmlns:a16="http://schemas.microsoft.com/office/drawing/2014/main" id="{B4F182F4-12FE-434B-B8DB-57D84AB95E67}"/>
              </a:ext>
            </a:extLst>
          </p:cNvPr>
          <p:cNvSpPr/>
          <p:nvPr/>
        </p:nvSpPr>
        <p:spPr>
          <a:xfrm>
            <a:off x="1547664" y="4859946"/>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6</a:t>
            </a:r>
            <a:endParaRPr kumimoji="1" lang="zh-CN" altLang="en-US" dirty="0"/>
          </a:p>
        </p:txBody>
      </p:sp>
      <p:sp>
        <p:nvSpPr>
          <p:cNvPr id="12" name="矩形 11">
            <a:extLst>
              <a:ext uri="{FF2B5EF4-FFF2-40B4-BE49-F238E27FC236}">
                <a16:creationId xmlns:a16="http://schemas.microsoft.com/office/drawing/2014/main" id="{B0EE3FBF-7C19-44A7-3FE5-FF519A33A1A0}"/>
              </a:ext>
            </a:extLst>
          </p:cNvPr>
          <p:cNvSpPr/>
          <p:nvPr/>
        </p:nvSpPr>
        <p:spPr>
          <a:xfrm>
            <a:off x="402894" y="4068324"/>
            <a:ext cx="5400600" cy="360040"/>
          </a:xfrm>
          <a:prstGeom prst="rect">
            <a:avLst/>
          </a:prstGeom>
          <a:noFill/>
          <a:ln w="254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标注 12">
            <a:extLst>
              <a:ext uri="{FF2B5EF4-FFF2-40B4-BE49-F238E27FC236}">
                <a16:creationId xmlns:a16="http://schemas.microsoft.com/office/drawing/2014/main" id="{DB505955-C866-C33F-9D49-7B0D5055A555}"/>
              </a:ext>
            </a:extLst>
          </p:cNvPr>
          <p:cNvSpPr/>
          <p:nvPr/>
        </p:nvSpPr>
        <p:spPr>
          <a:xfrm>
            <a:off x="6444208" y="4022075"/>
            <a:ext cx="2304256" cy="510297"/>
          </a:xfrm>
          <a:prstGeom prst="wedgeRectCallout">
            <a:avLst>
              <a:gd name="adj1" fmla="val -67824"/>
              <a:gd name="adj2" fmla="val 17801"/>
            </a:avLst>
          </a:prstGeom>
          <a:solidFill>
            <a:schemeClr val="bg1"/>
          </a:solid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5E7153B2-CD69-48B9-FBED-51A491B787F3}"/>
              </a:ext>
            </a:extLst>
          </p:cNvPr>
          <p:cNvSpPr txBox="1"/>
          <p:nvPr/>
        </p:nvSpPr>
        <p:spPr>
          <a:xfrm>
            <a:off x="6610795" y="4079094"/>
            <a:ext cx="2070410" cy="369332"/>
          </a:xfrm>
          <a:prstGeom prst="rect">
            <a:avLst/>
          </a:prstGeom>
          <a:noFill/>
        </p:spPr>
        <p:txBody>
          <a:bodyPr wrap="square">
            <a:spAutoFit/>
          </a:bodyPr>
          <a:lstStyle/>
          <a:p>
            <a:r>
              <a:rPr kumimoji="1" lang="en-US" altLang="zh-CN" b="0" dirty="0"/>
              <a:t>Scale using GFS</a:t>
            </a:r>
            <a:endParaRPr lang="zh-CN" altLang="en-US" dirty="0"/>
          </a:p>
        </p:txBody>
      </p:sp>
    </p:spTree>
    <p:extLst>
      <p:ext uri="{BB962C8B-B14F-4D97-AF65-F5344CB8AC3E}">
        <p14:creationId xmlns:p14="http://schemas.microsoft.com/office/powerpoint/2010/main" val="7285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33CCB-850A-2182-A4EE-477A03885686}"/>
              </a:ext>
            </a:extLst>
          </p:cNvPr>
          <p:cNvSpPr>
            <a:spLocks noGrp="1"/>
          </p:cNvSpPr>
          <p:nvPr>
            <p:ph type="title"/>
          </p:nvPr>
        </p:nvSpPr>
        <p:spPr/>
        <p:txBody>
          <a:bodyPr/>
          <a:lstStyle/>
          <a:p>
            <a:r>
              <a:rPr kumimoji="1" lang="en-US" altLang="zh-CN" dirty="0"/>
              <a:t>Scaling log processing using RPC: step #1 </a:t>
            </a:r>
            <a:endParaRPr kumimoji="1" lang="zh-CN" altLang="en-US" dirty="0"/>
          </a:p>
        </p:txBody>
      </p:sp>
      <p:sp>
        <p:nvSpPr>
          <p:cNvPr id="3" name="内容占位符 2">
            <a:extLst>
              <a:ext uri="{FF2B5EF4-FFF2-40B4-BE49-F238E27FC236}">
                <a16:creationId xmlns:a16="http://schemas.microsoft.com/office/drawing/2014/main" id="{9E02E862-050B-B6B0-1D28-11483C870110}"/>
              </a:ext>
            </a:extLst>
          </p:cNvPr>
          <p:cNvSpPr>
            <a:spLocks noGrp="1"/>
          </p:cNvSpPr>
          <p:nvPr>
            <p:ph idx="1"/>
          </p:nvPr>
        </p:nvSpPr>
        <p:spPr>
          <a:xfrm>
            <a:off x="3779912" y="1129308"/>
            <a:ext cx="4968552" cy="1800200"/>
          </a:xfrm>
          <a:ln>
            <a:solidFill>
              <a:schemeClr val="tx1"/>
            </a:solidFill>
          </a:ln>
        </p:spPr>
        <p:txBody>
          <a:bodyPr>
            <a:normAutofit fontScale="92500"/>
          </a:bodyPr>
          <a:lstStyle/>
          <a:p>
            <a:pPr>
              <a:spcBef>
                <a:spcPts val="0"/>
              </a:spcBef>
            </a:pPr>
            <a:r>
              <a:rPr kumimoji="1" lang="en-US" altLang="zh-CN" b="0" dirty="0">
                <a:latin typeface="Consolas" panose="020B0609020204030204" pitchFamily="49" charset="0"/>
                <a:cs typeface="Consolas" panose="020B0609020204030204" pitchFamily="49" charset="0"/>
              </a:rPr>
              <a:t>for w in workers:</a:t>
            </a:r>
          </a:p>
          <a:p>
            <a:pPr>
              <a:spcBef>
                <a:spcPts val="0"/>
              </a:spcBef>
            </a:pPr>
            <a:r>
              <a:rPr kumimoji="1" lang="en-US" altLang="zh-CN" b="0" dirty="0">
                <a:latin typeface="Consolas" panose="020B0609020204030204" pitchFamily="49" charset="0"/>
                <a:cs typeface="Consolas" panose="020B0609020204030204" pitchFamily="49" charset="0"/>
              </a:rPr>
              <a:t>    </a:t>
            </a:r>
            <a:r>
              <a:rPr kumimoji="1" lang="en-US" altLang="zh-CN" b="0" dirty="0" err="1">
                <a:latin typeface="Consolas" panose="020B0609020204030204" pitchFamily="49" charset="0"/>
                <a:cs typeface="Consolas" panose="020B0609020204030204" pitchFamily="49" charset="0"/>
              </a:rPr>
              <a:t>execute_command</a:t>
            </a:r>
            <a:r>
              <a:rPr kumimoji="1" lang="en-US" altLang="zh-CN" b="0" dirty="0">
                <a:latin typeface="Consolas" panose="020B0609020204030204" pitchFamily="49" charset="0"/>
                <a:cs typeface="Consolas" panose="020B0609020204030204" pitchFamily="49" charset="0"/>
              </a:rPr>
              <a:t>(w,...) // parallelly</a:t>
            </a:r>
          </a:p>
          <a:p>
            <a:pPr>
              <a:spcBef>
                <a:spcPts val="0"/>
              </a:spcBef>
            </a:pPr>
            <a:r>
              <a:rPr kumimoji="1" lang="en-US" altLang="zh-CN" b="0" dirty="0">
                <a:solidFill>
                  <a:schemeClr val="bg1"/>
                </a:solidFill>
                <a:latin typeface="Consolas" panose="020B0609020204030204" pitchFamily="49" charset="0"/>
                <a:cs typeface="Consolas" panose="020B0609020204030204" pitchFamily="49" charset="0"/>
              </a:rPr>
              <a:t>res = []</a:t>
            </a:r>
          </a:p>
          <a:p>
            <a:pPr>
              <a:spcBef>
                <a:spcPts val="0"/>
              </a:spcBef>
            </a:pPr>
            <a:r>
              <a:rPr kumimoji="1" lang="en-US" altLang="zh-CN" b="0" dirty="0">
                <a:solidFill>
                  <a:schemeClr val="bg1"/>
                </a:solidFill>
                <a:latin typeface="Consolas" panose="020B0609020204030204" pitchFamily="49" charset="0"/>
                <a:cs typeface="Consolas" panose="020B0609020204030204" pitchFamily="49" charset="0"/>
              </a:rPr>
              <a:t>for machines in workers:</a:t>
            </a:r>
          </a:p>
          <a:p>
            <a:pPr>
              <a:spcBef>
                <a:spcPts val="0"/>
              </a:spcBef>
            </a:pPr>
            <a:r>
              <a:rPr kumimoji="1" lang="en-US" altLang="zh-CN" b="0" dirty="0">
                <a:solidFill>
                  <a:schemeClr val="bg1"/>
                </a:solidFill>
                <a:latin typeface="Consolas" panose="020B0609020204030204" pitchFamily="49" charset="0"/>
                <a:cs typeface="Consolas" panose="020B0609020204030204" pitchFamily="49" charset="0"/>
              </a:rPr>
              <a:t>    </a:t>
            </a:r>
            <a:r>
              <a:rPr kumimoji="1" lang="en-US" altLang="zh-CN" b="0" dirty="0" err="1">
                <a:solidFill>
                  <a:schemeClr val="bg1"/>
                </a:solidFill>
                <a:latin typeface="Consolas" panose="020B0609020204030204" pitchFamily="49" charset="0"/>
                <a:cs typeface="Consolas" panose="020B0609020204030204" pitchFamily="49" charset="0"/>
              </a:rPr>
              <a:t>res.append</a:t>
            </a:r>
            <a:r>
              <a:rPr kumimoji="1" lang="en-US" altLang="zh-CN" b="0" dirty="0">
                <a:solidFill>
                  <a:schemeClr val="bg1"/>
                </a:solidFill>
                <a:latin typeface="Consolas" panose="020B0609020204030204" pitchFamily="49" charset="0"/>
                <a:cs typeface="Consolas" panose="020B0609020204030204" pitchFamily="49" charset="0"/>
              </a:rPr>
              <a:t>(</a:t>
            </a:r>
            <a:r>
              <a:rPr kumimoji="1" lang="en-US" altLang="zh-CN" b="0" dirty="0" err="1">
                <a:solidFill>
                  <a:schemeClr val="bg1"/>
                </a:solidFill>
                <a:latin typeface="Consolas" panose="020B0609020204030204" pitchFamily="49" charset="0"/>
                <a:cs typeface="Consolas" panose="020B0609020204030204" pitchFamily="49" charset="0"/>
              </a:rPr>
              <a:t>get_res</a:t>
            </a:r>
            <a:r>
              <a:rPr kumimoji="1" lang="en-US" altLang="zh-CN" b="0" dirty="0">
                <a:solidFill>
                  <a:schemeClr val="bg1"/>
                </a:solidFill>
                <a:latin typeface="Consolas" panose="020B0609020204030204" pitchFamily="49" charset="0"/>
                <a:cs typeface="Consolas" panose="020B0609020204030204" pitchFamily="49" charset="0"/>
              </a:rPr>
              <a:t>(w))</a:t>
            </a:r>
            <a:endParaRPr kumimoji="1" lang="zh-CN" altLang="en-US" b="0" dirty="0">
              <a:solidFill>
                <a:schemeClr val="bg1"/>
              </a:solidFill>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551B5F4A-2968-E3AC-9562-1D1A9C64F318}"/>
              </a:ext>
            </a:extLst>
          </p:cNvPr>
          <p:cNvSpPr>
            <a:spLocks noGrp="1"/>
          </p:cNvSpPr>
          <p:nvPr>
            <p:ph type="sldNum" sz="quarter" idx="12"/>
          </p:nvPr>
        </p:nvSpPr>
        <p:spPr/>
        <p:txBody>
          <a:bodyPr/>
          <a:lstStyle/>
          <a:p>
            <a:fld id="{ADE361C3-C043-4A6E-BDCE-8DA1E7D90A3B}" type="slidenum">
              <a:rPr lang="zh-CN" altLang="en-US" smtClean="0"/>
              <a:t>37</a:t>
            </a:fld>
            <a:endParaRPr lang="zh-CN" altLang="en-US"/>
          </a:p>
        </p:txBody>
      </p:sp>
      <p:pic>
        <p:nvPicPr>
          <p:cNvPr id="5" name="图片 4">
            <a:extLst>
              <a:ext uri="{FF2B5EF4-FFF2-40B4-BE49-F238E27FC236}">
                <a16:creationId xmlns:a16="http://schemas.microsoft.com/office/drawing/2014/main" id="{D8089DAC-55D4-F7BC-4571-B5F45487D97D}"/>
              </a:ext>
            </a:extLst>
          </p:cNvPr>
          <p:cNvPicPr>
            <a:picLocks noChangeAspect="1"/>
          </p:cNvPicPr>
          <p:nvPr/>
        </p:nvPicPr>
        <p:blipFill>
          <a:blip r:embed="rId2"/>
          <a:stretch>
            <a:fillRect/>
          </a:stretch>
        </p:blipFill>
        <p:spPr>
          <a:xfrm>
            <a:off x="827584" y="4585692"/>
            <a:ext cx="936104" cy="936104"/>
          </a:xfrm>
          <a:prstGeom prst="rect">
            <a:avLst/>
          </a:prstGeom>
        </p:spPr>
      </p:pic>
      <p:pic>
        <p:nvPicPr>
          <p:cNvPr id="6" name="图片 5">
            <a:extLst>
              <a:ext uri="{FF2B5EF4-FFF2-40B4-BE49-F238E27FC236}">
                <a16:creationId xmlns:a16="http://schemas.microsoft.com/office/drawing/2014/main" id="{FEA49E9E-CDD2-69CC-D7D6-1861D8F67F09}"/>
              </a:ext>
            </a:extLst>
          </p:cNvPr>
          <p:cNvPicPr>
            <a:picLocks noChangeAspect="1"/>
          </p:cNvPicPr>
          <p:nvPr/>
        </p:nvPicPr>
        <p:blipFill>
          <a:blip r:embed="rId2"/>
          <a:stretch>
            <a:fillRect/>
          </a:stretch>
        </p:blipFill>
        <p:spPr>
          <a:xfrm>
            <a:off x="2267744" y="4585692"/>
            <a:ext cx="936104" cy="936104"/>
          </a:xfrm>
          <a:prstGeom prst="rect">
            <a:avLst/>
          </a:prstGeom>
        </p:spPr>
      </p:pic>
      <p:pic>
        <p:nvPicPr>
          <p:cNvPr id="7" name="图片 6">
            <a:extLst>
              <a:ext uri="{FF2B5EF4-FFF2-40B4-BE49-F238E27FC236}">
                <a16:creationId xmlns:a16="http://schemas.microsoft.com/office/drawing/2014/main" id="{A41CA51F-5C06-455F-C352-6575CF555108}"/>
              </a:ext>
            </a:extLst>
          </p:cNvPr>
          <p:cNvPicPr>
            <a:picLocks noChangeAspect="1"/>
          </p:cNvPicPr>
          <p:nvPr/>
        </p:nvPicPr>
        <p:blipFill>
          <a:blip r:embed="rId2"/>
          <a:stretch>
            <a:fillRect/>
          </a:stretch>
        </p:blipFill>
        <p:spPr>
          <a:xfrm>
            <a:off x="3707904" y="4581499"/>
            <a:ext cx="936104" cy="936104"/>
          </a:xfrm>
          <a:prstGeom prst="rect">
            <a:avLst/>
          </a:prstGeom>
        </p:spPr>
      </p:pic>
      <p:pic>
        <p:nvPicPr>
          <p:cNvPr id="8" name="图片 7">
            <a:extLst>
              <a:ext uri="{FF2B5EF4-FFF2-40B4-BE49-F238E27FC236}">
                <a16:creationId xmlns:a16="http://schemas.microsoft.com/office/drawing/2014/main" id="{181FFCEA-0F34-B4C6-B862-F7DE7B596ADA}"/>
              </a:ext>
            </a:extLst>
          </p:cNvPr>
          <p:cNvPicPr>
            <a:picLocks noChangeAspect="1"/>
          </p:cNvPicPr>
          <p:nvPr/>
        </p:nvPicPr>
        <p:blipFill>
          <a:blip r:embed="rId2"/>
          <a:stretch>
            <a:fillRect/>
          </a:stretch>
        </p:blipFill>
        <p:spPr>
          <a:xfrm>
            <a:off x="6228184" y="4585692"/>
            <a:ext cx="936104" cy="936104"/>
          </a:xfrm>
          <a:prstGeom prst="rect">
            <a:avLst/>
          </a:prstGeom>
        </p:spPr>
      </p:pic>
      <p:pic>
        <p:nvPicPr>
          <p:cNvPr id="9" name="图片 8">
            <a:extLst>
              <a:ext uri="{FF2B5EF4-FFF2-40B4-BE49-F238E27FC236}">
                <a16:creationId xmlns:a16="http://schemas.microsoft.com/office/drawing/2014/main" id="{F8978F66-AA4D-D582-46B5-29C79CFC2444}"/>
              </a:ext>
            </a:extLst>
          </p:cNvPr>
          <p:cNvPicPr>
            <a:picLocks noChangeAspect="1"/>
          </p:cNvPicPr>
          <p:nvPr/>
        </p:nvPicPr>
        <p:blipFill>
          <a:blip r:embed="rId2"/>
          <a:stretch>
            <a:fillRect/>
          </a:stretch>
        </p:blipFill>
        <p:spPr>
          <a:xfrm>
            <a:off x="827584" y="1381336"/>
            <a:ext cx="936104" cy="936104"/>
          </a:xfrm>
          <a:prstGeom prst="rect">
            <a:avLst/>
          </a:prstGeom>
        </p:spPr>
      </p:pic>
      <p:pic>
        <p:nvPicPr>
          <p:cNvPr id="10" name="图片 9">
            <a:extLst>
              <a:ext uri="{FF2B5EF4-FFF2-40B4-BE49-F238E27FC236}">
                <a16:creationId xmlns:a16="http://schemas.microsoft.com/office/drawing/2014/main" id="{596FDB43-FCE5-6B22-43AF-B79F16EC68BC}"/>
              </a:ext>
            </a:extLst>
          </p:cNvPr>
          <p:cNvPicPr>
            <a:picLocks noChangeAspect="1"/>
          </p:cNvPicPr>
          <p:nvPr/>
        </p:nvPicPr>
        <p:blipFill>
          <a:blip r:embed="rId3"/>
          <a:stretch>
            <a:fillRect/>
          </a:stretch>
        </p:blipFill>
        <p:spPr>
          <a:xfrm>
            <a:off x="181352" y="3721596"/>
            <a:ext cx="2228568" cy="936105"/>
          </a:xfrm>
          <a:prstGeom prst="rect">
            <a:avLst/>
          </a:prstGeom>
          <a:ln w="19050">
            <a:solidFill>
              <a:schemeClr val="tx1"/>
            </a:solidFill>
          </a:ln>
        </p:spPr>
      </p:pic>
      <p:pic>
        <p:nvPicPr>
          <p:cNvPr id="11" name="图片 10">
            <a:extLst>
              <a:ext uri="{FF2B5EF4-FFF2-40B4-BE49-F238E27FC236}">
                <a16:creationId xmlns:a16="http://schemas.microsoft.com/office/drawing/2014/main" id="{01FD8C92-A3D2-D89C-311E-B8C91E1E5972}"/>
              </a:ext>
            </a:extLst>
          </p:cNvPr>
          <p:cNvPicPr>
            <a:picLocks noChangeAspect="1"/>
          </p:cNvPicPr>
          <p:nvPr/>
        </p:nvPicPr>
        <p:blipFill>
          <a:blip r:embed="rId3"/>
          <a:stretch>
            <a:fillRect/>
          </a:stretch>
        </p:blipFill>
        <p:spPr>
          <a:xfrm>
            <a:off x="1717783" y="3712325"/>
            <a:ext cx="2228568" cy="936105"/>
          </a:xfrm>
          <a:prstGeom prst="rect">
            <a:avLst/>
          </a:prstGeom>
          <a:ln w="19050">
            <a:solidFill>
              <a:schemeClr val="tx1"/>
            </a:solidFill>
          </a:ln>
        </p:spPr>
      </p:pic>
      <p:pic>
        <p:nvPicPr>
          <p:cNvPr id="12" name="图片 11">
            <a:extLst>
              <a:ext uri="{FF2B5EF4-FFF2-40B4-BE49-F238E27FC236}">
                <a16:creationId xmlns:a16="http://schemas.microsoft.com/office/drawing/2014/main" id="{7C1DB684-68AF-2E34-37AC-AF68AC22263B}"/>
              </a:ext>
            </a:extLst>
          </p:cNvPr>
          <p:cNvPicPr>
            <a:picLocks noChangeAspect="1"/>
          </p:cNvPicPr>
          <p:nvPr/>
        </p:nvPicPr>
        <p:blipFill>
          <a:blip r:embed="rId3"/>
          <a:stretch>
            <a:fillRect/>
          </a:stretch>
        </p:blipFill>
        <p:spPr>
          <a:xfrm>
            <a:off x="3295723" y="3711470"/>
            <a:ext cx="2228568" cy="936105"/>
          </a:xfrm>
          <a:prstGeom prst="rect">
            <a:avLst/>
          </a:prstGeom>
          <a:ln w="19050">
            <a:solidFill>
              <a:schemeClr val="tx1"/>
            </a:solidFill>
          </a:ln>
        </p:spPr>
      </p:pic>
      <p:pic>
        <p:nvPicPr>
          <p:cNvPr id="13" name="图片 12">
            <a:extLst>
              <a:ext uri="{FF2B5EF4-FFF2-40B4-BE49-F238E27FC236}">
                <a16:creationId xmlns:a16="http://schemas.microsoft.com/office/drawing/2014/main" id="{F47656A7-6F4B-8767-EA09-F87FEDE45546}"/>
              </a:ext>
            </a:extLst>
          </p:cNvPr>
          <p:cNvPicPr>
            <a:picLocks noChangeAspect="1"/>
          </p:cNvPicPr>
          <p:nvPr/>
        </p:nvPicPr>
        <p:blipFill>
          <a:blip r:embed="rId3"/>
          <a:stretch>
            <a:fillRect/>
          </a:stretch>
        </p:blipFill>
        <p:spPr>
          <a:xfrm>
            <a:off x="5868144" y="3721596"/>
            <a:ext cx="2228568" cy="936105"/>
          </a:xfrm>
          <a:prstGeom prst="rect">
            <a:avLst/>
          </a:prstGeom>
          <a:ln w="19050">
            <a:solidFill>
              <a:schemeClr val="tx1"/>
            </a:solidFill>
          </a:ln>
        </p:spPr>
      </p:pic>
      <p:sp>
        <p:nvSpPr>
          <p:cNvPr id="15" name="矩形 14">
            <a:extLst>
              <a:ext uri="{FF2B5EF4-FFF2-40B4-BE49-F238E27FC236}">
                <a16:creationId xmlns:a16="http://schemas.microsoft.com/office/drawing/2014/main" id="{00F17EDF-5CA0-8A99-C3A4-F48ACDDA5C17}"/>
              </a:ext>
            </a:extLst>
          </p:cNvPr>
          <p:cNvSpPr/>
          <p:nvPr/>
        </p:nvSpPr>
        <p:spPr>
          <a:xfrm>
            <a:off x="4933460" y="3805773"/>
            <a:ext cx="72008" cy="100932"/>
          </a:xfrm>
          <a:prstGeom prst="rect">
            <a:avLst/>
          </a:prstGeom>
          <a:solidFill>
            <a:schemeClr val="bg1"/>
          </a:solidFill>
          <a:ln w="254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C5F41FB1-3422-AD19-C6A1-99FCC52C16AD}"/>
              </a:ext>
            </a:extLst>
          </p:cNvPr>
          <p:cNvSpPr txBox="1"/>
          <p:nvPr/>
        </p:nvSpPr>
        <p:spPr>
          <a:xfrm>
            <a:off x="4791434" y="3756211"/>
            <a:ext cx="284052" cy="200055"/>
          </a:xfrm>
          <a:prstGeom prst="rect">
            <a:avLst/>
          </a:prstGeom>
          <a:noFill/>
        </p:spPr>
        <p:txBody>
          <a:bodyPr wrap="none" rtlCol="0">
            <a:spAutoFit/>
          </a:bodyPr>
          <a:lstStyle/>
          <a:p>
            <a:r>
              <a:rPr kumimoji="1" lang="en-US" altLang="zh-CN" sz="700" dirty="0">
                <a:latin typeface="Consolas" panose="020B0609020204030204" pitchFamily="49" charset="0"/>
                <a:cs typeface="Consolas" panose="020B0609020204030204" pitchFamily="49" charset="0"/>
              </a:rPr>
              <a:t>.3</a:t>
            </a:r>
            <a:endParaRPr kumimoji="1" lang="zh-CN" altLang="en-US" sz="700" dirty="0">
              <a:latin typeface="Consolas" panose="020B0609020204030204" pitchFamily="49" charset="0"/>
              <a:cs typeface="Consolas" panose="020B0609020204030204" pitchFamily="49" charset="0"/>
            </a:endParaRPr>
          </a:p>
        </p:txBody>
      </p:sp>
      <p:sp>
        <p:nvSpPr>
          <p:cNvPr id="17" name="矩形 16">
            <a:extLst>
              <a:ext uri="{FF2B5EF4-FFF2-40B4-BE49-F238E27FC236}">
                <a16:creationId xmlns:a16="http://schemas.microsoft.com/office/drawing/2014/main" id="{BC3F2221-E2F6-FCFB-A7BF-A96707DD0B7D}"/>
              </a:ext>
            </a:extLst>
          </p:cNvPr>
          <p:cNvSpPr/>
          <p:nvPr/>
        </p:nvSpPr>
        <p:spPr>
          <a:xfrm>
            <a:off x="7524328" y="3793604"/>
            <a:ext cx="72008" cy="150493"/>
          </a:xfrm>
          <a:prstGeom prst="rect">
            <a:avLst/>
          </a:prstGeom>
          <a:solidFill>
            <a:schemeClr val="bg1"/>
          </a:solidFill>
          <a:ln w="254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7B76BD1F-C80B-7AB9-BD58-57A72BD4AA1B}"/>
              </a:ext>
            </a:extLst>
          </p:cNvPr>
          <p:cNvSpPr txBox="1"/>
          <p:nvPr/>
        </p:nvSpPr>
        <p:spPr>
          <a:xfrm>
            <a:off x="7382302" y="3764273"/>
            <a:ext cx="284052" cy="200055"/>
          </a:xfrm>
          <a:prstGeom prst="rect">
            <a:avLst/>
          </a:prstGeom>
          <a:noFill/>
        </p:spPr>
        <p:txBody>
          <a:bodyPr wrap="none" rtlCol="0">
            <a:spAutoFit/>
          </a:bodyPr>
          <a:lstStyle/>
          <a:p>
            <a:r>
              <a:rPr kumimoji="1" lang="en-US" altLang="zh-CN" sz="700" dirty="0">
                <a:latin typeface="Consolas" panose="020B0609020204030204" pitchFamily="49" charset="0"/>
                <a:cs typeface="Consolas" panose="020B0609020204030204" pitchFamily="49" charset="0"/>
              </a:rPr>
              <a:t>.4</a:t>
            </a:r>
            <a:endParaRPr kumimoji="1" lang="zh-CN" altLang="en-US" sz="700" dirty="0">
              <a:latin typeface="Consolas" panose="020B0609020204030204" pitchFamily="49" charset="0"/>
              <a:cs typeface="Consolas" panose="020B0609020204030204" pitchFamily="49" charset="0"/>
            </a:endParaRPr>
          </a:p>
        </p:txBody>
      </p:sp>
      <p:cxnSp>
        <p:nvCxnSpPr>
          <p:cNvPr id="19" name="直线连接符 18">
            <a:extLst>
              <a:ext uri="{FF2B5EF4-FFF2-40B4-BE49-F238E27FC236}">
                <a16:creationId xmlns:a16="http://schemas.microsoft.com/office/drawing/2014/main" id="{74F44762-CD75-B867-EC19-334E44FE79B1}"/>
              </a:ext>
            </a:extLst>
          </p:cNvPr>
          <p:cNvCxnSpPr/>
          <p:nvPr/>
        </p:nvCxnSpPr>
        <p:spPr>
          <a:xfrm flipV="1">
            <a:off x="1907704" y="1129308"/>
            <a:ext cx="1872208"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918E8C93-2569-EE15-49C3-600836FFBF1D}"/>
              </a:ext>
            </a:extLst>
          </p:cNvPr>
          <p:cNvCxnSpPr>
            <a:cxnSpLocks/>
          </p:cNvCxnSpPr>
          <p:nvPr/>
        </p:nvCxnSpPr>
        <p:spPr>
          <a:xfrm>
            <a:off x="1763688" y="2097011"/>
            <a:ext cx="2016224" cy="815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任意形状 22">
            <a:extLst>
              <a:ext uri="{FF2B5EF4-FFF2-40B4-BE49-F238E27FC236}">
                <a16:creationId xmlns:a16="http://schemas.microsoft.com/office/drawing/2014/main" id="{D1BCF1C6-0DBD-B7E0-B06A-10963A429AA7}"/>
              </a:ext>
            </a:extLst>
          </p:cNvPr>
          <p:cNvSpPr/>
          <p:nvPr/>
        </p:nvSpPr>
        <p:spPr>
          <a:xfrm>
            <a:off x="928914" y="1596571"/>
            <a:ext cx="3338286" cy="2075543"/>
          </a:xfrm>
          <a:custGeom>
            <a:avLst/>
            <a:gdLst>
              <a:gd name="connsiteX0" fmla="*/ 3338286 w 3338286"/>
              <a:gd name="connsiteY0" fmla="*/ 0 h 2075543"/>
              <a:gd name="connsiteX1" fmla="*/ 0 w 3338286"/>
              <a:gd name="connsiteY1" fmla="*/ 2075543 h 2075543"/>
            </a:gdLst>
            <a:ahLst/>
            <a:cxnLst>
              <a:cxn ang="0">
                <a:pos x="connsiteX0" y="connsiteY0"/>
              </a:cxn>
              <a:cxn ang="0">
                <a:pos x="connsiteX1" y="connsiteY1"/>
              </a:cxn>
            </a:cxnLst>
            <a:rect l="l" t="t" r="r" b="b"/>
            <a:pathLst>
              <a:path w="3338286" h="2075543">
                <a:moveTo>
                  <a:pt x="3338286" y="0"/>
                </a:moveTo>
                <a:lnTo>
                  <a:pt x="0" y="2075543"/>
                </a:lnTo>
              </a:path>
            </a:pathLst>
          </a:custGeom>
          <a:no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任意形状 25">
            <a:extLst>
              <a:ext uri="{FF2B5EF4-FFF2-40B4-BE49-F238E27FC236}">
                <a16:creationId xmlns:a16="http://schemas.microsoft.com/office/drawing/2014/main" id="{C1D3A09C-338C-0F07-FD97-FFB05B7E8F3E}"/>
              </a:ext>
            </a:extLst>
          </p:cNvPr>
          <p:cNvSpPr/>
          <p:nvPr/>
        </p:nvSpPr>
        <p:spPr>
          <a:xfrm>
            <a:off x="2753772" y="1748972"/>
            <a:ext cx="1665827" cy="2007240"/>
          </a:xfrm>
          <a:custGeom>
            <a:avLst/>
            <a:gdLst>
              <a:gd name="connsiteX0" fmla="*/ 3338286 w 3338286"/>
              <a:gd name="connsiteY0" fmla="*/ 0 h 2075543"/>
              <a:gd name="connsiteX1" fmla="*/ 0 w 3338286"/>
              <a:gd name="connsiteY1" fmla="*/ 2075543 h 2075543"/>
            </a:gdLst>
            <a:ahLst/>
            <a:cxnLst>
              <a:cxn ang="0">
                <a:pos x="connsiteX0" y="connsiteY0"/>
              </a:cxn>
              <a:cxn ang="0">
                <a:pos x="connsiteX1" y="connsiteY1"/>
              </a:cxn>
            </a:cxnLst>
            <a:rect l="l" t="t" r="r" b="b"/>
            <a:pathLst>
              <a:path w="3338286" h="2075543">
                <a:moveTo>
                  <a:pt x="3338286" y="0"/>
                </a:moveTo>
                <a:lnTo>
                  <a:pt x="0" y="2075543"/>
                </a:lnTo>
              </a:path>
            </a:pathLst>
          </a:custGeom>
          <a:no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任意形状 26">
            <a:extLst>
              <a:ext uri="{FF2B5EF4-FFF2-40B4-BE49-F238E27FC236}">
                <a16:creationId xmlns:a16="http://schemas.microsoft.com/office/drawing/2014/main" id="{774F8EDD-4BD8-FE70-CBE0-D5CF9AFF85FE}"/>
              </a:ext>
            </a:extLst>
          </p:cNvPr>
          <p:cNvSpPr/>
          <p:nvPr/>
        </p:nvSpPr>
        <p:spPr>
          <a:xfrm flipH="1">
            <a:off x="5257283" y="1767331"/>
            <a:ext cx="45905" cy="2007241"/>
          </a:xfrm>
          <a:custGeom>
            <a:avLst/>
            <a:gdLst>
              <a:gd name="connsiteX0" fmla="*/ 3338286 w 3338286"/>
              <a:gd name="connsiteY0" fmla="*/ 0 h 2075543"/>
              <a:gd name="connsiteX1" fmla="*/ 0 w 3338286"/>
              <a:gd name="connsiteY1" fmla="*/ 2075543 h 2075543"/>
            </a:gdLst>
            <a:ahLst/>
            <a:cxnLst>
              <a:cxn ang="0">
                <a:pos x="connsiteX0" y="connsiteY0"/>
              </a:cxn>
              <a:cxn ang="0">
                <a:pos x="connsiteX1" y="connsiteY1"/>
              </a:cxn>
            </a:cxnLst>
            <a:rect l="l" t="t" r="r" b="b"/>
            <a:pathLst>
              <a:path w="3338286" h="2075543">
                <a:moveTo>
                  <a:pt x="3338286" y="0"/>
                </a:moveTo>
                <a:lnTo>
                  <a:pt x="0" y="2075543"/>
                </a:lnTo>
              </a:path>
            </a:pathLst>
          </a:custGeom>
          <a:no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任意形状 27">
            <a:extLst>
              <a:ext uri="{FF2B5EF4-FFF2-40B4-BE49-F238E27FC236}">
                <a16:creationId xmlns:a16="http://schemas.microsoft.com/office/drawing/2014/main" id="{2F5AA7DC-03CF-CE3F-AF0B-6FE7B1AA6E7C}"/>
              </a:ext>
            </a:extLst>
          </p:cNvPr>
          <p:cNvSpPr/>
          <p:nvPr/>
        </p:nvSpPr>
        <p:spPr>
          <a:xfrm flipH="1">
            <a:off x="5409682" y="1919732"/>
            <a:ext cx="1492675" cy="1649038"/>
          </a:xfrm>
          <a:custGeom>
            <a:avLst/>
            <a:gdLst>
              <a:gd name="connsiteX0" fmla="*/ 3338286 w 3338286"/>
              <a:gd name="connsiteY0" fmla="*/ 0 h 2075543"/>
              <a:gd name="connsiteX1" fmla="*/ 0 w 3338286"/>
              <a:gd name="connsiteY1" fmla="*/ 2075543 h 2075543"/>
            </a:gdLst>
            <a:ahLst/>
            <a:cxnLst>
              <a:cxn ang="0">
                <a:pos x="connsiteX0" y="connsiteY0"/>
              </a:cxn>
              <a:cxn ang="0">
                <a:pos x="connsiteX1" y="connsiteY1"/>
              </a:cxn>
            </a:cxnLst>
            <a:rect l="l" t="t" r="r" b="b"/>
            <a:pathLst>
              <a:path w="3338286" h="2075543">
                <a:moveTo>
                  <a:pt x="3338286" y="0"/>
                </a:moveTo>
                <a:lnTo>
                  <a:pt x="0" y="2075543"/>
                </a:lnTo>
              </a:path>
            </a:pathLst>
          </a:custGeom>
          <a:no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C6FF347C-D6DA-6C47-BD4C-2141BD858492}"/>
              </a:ext>
            </a:extLst>
          </p:cNvPr>
          <p:cNvSpPr txBox="1"/>
          <p:nvPr/>
        </p:nvSpPr>
        <p:spPr>
          <a:xfrm>
            <a:off x="5076056" y="4864885"/>
            <a:ext cx="811007" cy="369332"/>
          </a:xfrm>
          <a:prstGeom prst="rect">
            <a:avLst/>
          </a:prstGeom>
          <a:noFill/>
        </p:spPr>
        <p:txBody>
          <a:bodyPr wrap="square" rtlCol="0">
            <a:spAutoFit/>
          </a:bodyPr>
          <a:lstStyle/>
          <a:p>
            <a:pPr algn="ctr"/>
            <a:r>
              <a:rPr kumimoji="1" lang="en-US" altLang="zh-CN" dirty="0"/>
              <a:t>…</a:t>
            </a:r>
            <a:endParaRPr kumimoji="1" lang="zh-CN" altLang="en-US" dirty="0"/>
          </a:p>
        </p:txBody>
      </p:sp>
    </p:spTree>
    <p:extLst>
      <p:ext uri="{BB962C8B-B14F-4D97-AF65-F5344CB8AC3E}">
        <p14:creationId xmlns:p14="http://schemas.microsoft.com/office/powerpoint/2010/main" val="346320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F716F6-BBFA-F424-C9F6-CE99E4AF64BF}"/>
              </a:ext>
            </a:extLst>
          </p:cNvPr>
          <p:cNvSpPr>
            <a:spLocks noGrp="1"/>
          </p:cNvSpPr>
          <p:nvPr>
            <p:ph type="title"/>
          </p:nvPr>
        </p:nvSpPr>
        <p:spPr/>
        <p:txBody>
          <a:bodyPr/>
          <a:lstStyle/>
          <a:p>
            <a:r>
              <a:rPr kumimoji="1" lang="en-US" altLang="zh-CN" dirty="0"/>
              <a:t>From theory to reality </a:t>
            </a:r>
            <a:endParaRPr kumimoji="1" lang="zh-CN" altLang="en-US" dirty="0"/>
          </a:p>
        </p:txBody>
      </p:sp>
      <p:sp>
        <p:nvSpPr>
          <p:cNvPr id="3" name="内容占位符 2">
            <a:extLst>
              <a:ext uri="{FF2B5EF4-FFF2-40B4-BE49-F238E27FC236}">
                <a16:creationId xmlns:a16="http://schemas.microsoft.com/office/drawing/2014/main" id="{A7CCE5C1-D739-302C-042E-B84152D04151}"/>
              </a:ext>
            </a:extLst>
          </p:cNvPr>
          <p:cNvSpPr>
            <a:spLocks noGrp="1"/>
          </p:cNvSpPr>
          <p:nvPr>
            <p:ph idx="1"/>
          </p:nvPr>
        </p:nvSpPr>
        <p:spPr/>
        <p:txBody>
          <a:bodyPr/>
          <a:lstStyle/>
          <a:p>
            <a:r>
              <a:rPr kumimoji="1" lang="en-US" altLang="zh-CN" dirty="0"/>
              <a:t>Strategy (in theory)  </a:t>
            </a:r>
          </a:p>
          <a:p>
            <a:pPr lvl="1"/>
            <a:r>
              <a:rPr kumimoji="1" lang="en-US" altLang="zh-CN" dirty="0"/>
              <a:t>Step 1: decompose the file into M pieces, count top 5 concurrently </a:t>
            </a:r>
          </a:p>
          <a:p>
            <a:pPr lvl="1"/>
            <a:r>
              <a:rPr kumimoji="1" lang="en-US" altLang="zh-CN" dirty="0"/>
              <a:t>Step 2: merge the top 5 from all the others &amp; calculate the final top 5</a:t>
            </a:r>
            <a:endParaRPr kumimoji="1" lang="zh-CN" altLang="en-US" dirty="0"/>
          </a:p>
          <a:p>
            <a:r>
              <a:rPr kumimoji="1" lang="en-US" altLang="zh-CN" dirty="0"/>
              <a:t>Step #1 </a:t>
            </a:r>
          </a:p>
          <a:p>
            <a:pPr lvl="1"/>
            <a:r>
              <a:rPr kumimoji="1" lang="en-US" altLang="zh-CN" dirty="0"/>
              <a:t>How to decompose? How to assign threads to do chunks? </a:t>
            </a:r>
          </a:p>
          <a:p>
            <a:pPr lvl="1"/>
            <a:r>
              <a:rPr kumimoji="1" lang="en-US" altLang="zh-CN" b="1" dirty="0"/>
              <a:t>Try #1:  </a:t>
            </a:r>
            <a:r>
              <a:rPr kumimoji="1" lang="en-US" altLang="zh-CN" dirty="0"/>
              <a:t>RPC to M machines, run the program, each given a different file</a:t>
            </a:r>
          </a:p>
          <a:p>
            <a:r>
              <a:rPr kumimoji="1" lang="en-US" altLang="zh-CN" dirty="0"/>
              <a:t>Question</a:t>
            </a:r>
          </a:p>
          <a:p>
            <a:pPr lvl="1"/>
            <a:r>
              <a:rPr kumimoji="1" lang="en-US" altLang="zh-CN" dirty="0"/>
              <a:t>How can we collect the results from all the others?  </a:t>
            </a:r>
          </a:p>
        </p:txBody>
      </p:sp>
      <p:sp>
        <p:nvSpPr>
          <p:cNvPr id="4" name="灯片编号占位符 3">
            <a:extLst>
              <a:ext uri="{FF2B5EF4-FFF2-40B4-BE49-F238E27FC236}">
                <a16:creationId xmlns:a16="http://schemas.microsoft.com/office/drawing/2014/main" id="{0BAF3777-3902-50B6-8D03-5C67E9AA96E3}"/>
              </a:ext>
            </a:extLst>
          </p:cNvPr>
          <p:cNvSpPr>
            <a:spLocks noGrp="1"/>
          </p:cNvSpPr>
          <p:nvPr>
            <p:ph type="sldNum" sz="quarter" idx="12"/>
          </p:nvPr>
        </p:nvSpPr>
        <p:spPr/>
        <p:txBody>
          <a:bodyPr/>
          <a:lstStyle/>
          <a:p>
            <a:fld id="{ADE361C3-C043-4A6E-BDCE-8DA1E7D90A3B}" type="slidenum">
              <a:rPr lang="zh-CN" altLang="en-US" smtClean="0"/>
              <a:t>38</a:t>
            </a:fld>
            <a:endParaRPr lang="zh-CN" altLang="en-US"/>
          </a:p>
        </p:txBody>
      </p:sp>
    </p:spTree>
    <p:extLst>
      <p:ext uri="{BB962C8B-B14F-4D97-AF65-F5344CB8AC3E}">
        <p14:creationId xmlns:p14="http://schemas.microsoft.com/office/powerpoint/2010/main" val="2598681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33CCB-850A-2182-A4EE-477A03885686}"/>
              </a:ext>
            </a:extLst>
          </p:cNvPr>
          <p:cNvSpPr>
            <a:spLocks noGrp="1"/>
          </p:cNvSpPr>
          <p:nvPr>
            <p:ph type="title"/>
          </p:nvPr>
        </p:nvSpPr>
        <p:spPr/>
        <p:txBody>
          <a:bodyPr/>
          <a:lstStyle/>
          <a:p>
            <a:r>
              <a:rPr kumimoji="1" lang="en-US" altLang="zh-CN" dirty="0"/>
              <a:t>Scaling log processing using RPC: step #2</a:t>
            </a:r>
            <a:endParaRPr kumimoji="1" lang="zh-CN" altLang="en-US" dirty="0"/>
          </a:p>
        </p:txBody>
      </p:sp>
      <p:sp>
        <p:nvSpPr>
          <p:cNvPr id="3" name="内容占位符 2">
            <a:extLst>
              <a:ext uri="{FF2B5EF4-FFF2-40B4-BE49-F238E27FC236}">
                <a16:creationId xmlns:a16="http://schemas.microsoft.com/office/drawing/2014/main" id="{9E02E862-050B-B6B0-1D28-11483C870110}"/>
              </a:ext>
            </a:extLst>
          </p:cNvPr>
          <p:cNvSpPr>
            <a:spLocks noGrp="1"/>
          </p:cNvSpPr>
          <p:nvPr>
            <p:ph idx="1"/>
          </p:nvPr>
        </p:nvSpPr>
        <p:spPr>
          <a:xfrm>
            <a:off x="3779912" y="1129308"/>
            <a:ext cx="4968552" cy="1800200"/>
          </a:xfrm>
          <a:ln>
            <a:solidFill>
              <a:schemeClr val="tx1"/>
            </a:solidFill>
          </a:ln>
        </p:spPr>
        <p:txBody>
          <a:bodyPr>
            <a:normAutofit fontScale="92500"/>
          </a:bodyPr>
          <a:lstStyle/>
          <a:p>
            <a:pPr>
              <a:spcBef>
                <a:spcPts val="0"/>
              </a:spcBef>
            </a:pPr>
            <a:r>
              <a:rPr kumimoji="1" lang="en-US" altLang="zh-CN" b="0" dirty="0">
                <a:solidFill>
                  <a:schemeClr val="accent6"/>
                </a:solidFill>
                <a:latin typeface="Consolas" panose="020B0609020204030204" pitchFamily="49" charset="0"/>
                <a:cs typeface="Consolas" panose="020B0609020204030204" pitchFamily="49" charset="0"/>
              </a:rPr>
              <a:t>for w in workers:</a:t>
            </a:r>
          </a:p>
          <a:p>
            <a:pPr>
              <a:spcBef>
                <a:spcPts val="0"/>
              </a:spcBef>
            </a:pPr>
            <a:r>
              <a:rPr kumimoji="1" lang="en-US" altLang="zh-CN" b="0" dirty="0">
                <a:solidFill>
                  <a:schemeClr val="accent6"/>
                </a:solidFill>
                <a:latin typeface="Consolas" panose="020B0609020204030204" pitchFamily="49" charset="0"/>
                <a:cs typeface="Consolas" panose="020B0609020204030204" pitchFamily="49" charset="0"/>
              </a:rPr>
              <a:t>    </a:t>
            </a:r>
            <a:r>
              <a:rPr kumimoji="1" lang="en-US" altLang="zh-CN" b="0" dirty="0" err="1">
                <a:solidFill>
                  <a:schemeClr val="accent6"/>
                </a:solidFill>
                <a:latin typeface="Consolas" panose="020B0609020204030204" pitchFamily="49" charset="0"/>
                <a:cs typeface="Consolas" panose="020B0609020204030204" pitchFamily="49" charset="0"/>
              </a:rPr>
              <a:t>execute_command</a:t>
            </a:r>
            <a:r>
              <a:rPr kumimoji="1" lang="en-US" altLang="zh-CN" b="0" dirty="0">
                <a:solidFill>
                  <a:schemeClr val="accent6"/>
                </a:solidFill>
                <a:latin typeface="Consolas" panose="020B0609020204030204" pitchFamily="49" charset="0"/>
                <a:cs typeface="Consolas" panose="020B0609020204030204" pitchFamily="49" charset="0"/>
              </a:rPr>
              <a:t>(w,...) // parallelly</a:t>
            </a:r>
          </a:p>
          <a:p>
            <a:pPr>
              <a:spcBef>
                <a:spcPts val="0"/>
              </a:spcBef>
            </a:pPr>
            <a:r>
              <a:rPr kumimoji="1" lang="en-US" altLang="zh-CN" b="0" dirty="0">
                <a:solidFill>
                  <a:schemeClr val="tx1"/>
                </a:solidFill>
                <a:latin typeface="Consolas" panose="020B0609020204030204" pitchFamily="49" charset="0"/>
                <a:cs typeface="Consolas" panose="020B0609020204030204" pitchFamily="49" charset="0"/>
              </a:rPr>
              <a:t>res = []</a:t>
            </a:r>
          </a:p>
          <a:p>
            <a:pPr>
              <a:spcBef>
                <a:spcPts val="0"/>
              </a:spcBef>
            </a:pPr>
            <a:r>
              <a:rPr kumimoji="1" lang="en-US" altLang="zh-CN" b="0" dirty="0">
                <a:solidFill>
                  <a:schemeClr val="tx1"/>
                </a:solidFill>
                <a:latin typeface="Consolas" panose="020B0609020204030204" pitchFamily="49" charset="0"/>
                <a:cs typeface="Consolas" panose="020B0609020204030204" pitchFamily="49" charset="0"/>
              </a:rPr>
              <a:t>for machines in workers:</a:t>
            </a:r>
          </a:p>
          <a:p>
            <a:pPr>
              <a:spcBef>
                <a:spcPts val="0"/>
              </a:spcBef>
            </a:pPr>
            <a:r>
              <a:rPr kumimoji="1" lang="en-US" altLang="zh-CN" b="0" dirty="0">
                <a:solidFill>
                  <a:schemeClr val="tx1"/>
                </a:solidFill>
                <a:latin typeface="Consolas" panose="020B0609020204030204" pitchFamily="49" charset="0"/>
                <a:cs typeface="Consolas" panose="020B0609020204030204" pitchFamily="49" charset="0"/>
              </a:rPr>
              <a:t>    </a:t>
            </a:r>
            <a:r>
              <a:rPr kumimoji="1" lang="en-US" altLang="zh-CN" b="0" dirty="0" err="1">
                <a:solidFill>
                  <a:schemeClr val="tx1"/>
                </a:solidFill>
                <a:latin typeface="Consolas" panose="020B0609020204030204" pitchFamily="49" charset="0"/>
                <a:cs typeface="Consolas" panose="020B0609020204030204" pitchFamily="49" charset="0"/>
              </a:rPr>
              <a:t>res.append</a:t>
            </a:r>
            <a:r>
              <a:rPr kumimoji="1" lang="en-US" altLang="zh-CN" b="0" dirty="0">
                <a:solidFill>
                  <a:schemeClr val="tx1"/>
                </a:solidFill>
                <a:latin typeface="Consolas" panose="020B0609020204030204" pitchFamily="49" charset="0"/>
                <a:cs typeface="Consolas" panose="020B0609020204030204" pitchFamily="49" charset="0"/>
              </a:rPr>
              <a:t>(</a:t>
            </a:r>
            <a:r>
              <a:rPr kumimoji="1" lang="en-US" altLang="zh-CN" b="0" dirty="0" err="1">
                <a:solidFill>
                  <a:schemeClr val="tx1"/>
                </a:solidFill>
                <a:latin typeface="Consolas" panose="020B0609020204030204" pitchFamily="49" charset="0"/>
                <a:cs typeface="Consolas" panose="020B0609020204030204" pitchFamily="49" charset="0"/>
              </a:rPr>
              <a:t>get_res</a:t>
            </a:r>
            <a:r>
              <a:rPr kumimoji="1" lang="en-US" altLang="zh-CN" b="0" dirty="0">
                <a:solidFill>
                  <a:schemeClr val="tx1"/>
                </a:solidFill>
                <a:latin typeface="Consolas" panose="020B0609020204030204" pitchFamily="49" charset="0"/>
                <a:cs typeface="Consolas" panose="020B0609020204030204" pitchFamily="49" charset="0"/>
              </a:rPr>
              <a:t>(w))</a:t>
            </a:r>
            <a:endParaRPr kumimoji="1" lang="zh-CN" altLang="en-US" b="0" dirty="0">
              <a:solidFill>
                <a:schemeClr val="tx1"/>
              </a:solidFill>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551B5F4A-2968-E3AC-9562-1D1A9C64F318}"/>
              </a:ext>
            </a:extLst>
          </p:cNvPr>
          <p:cNvSpPr>
            <a:spLocks noGrp="1"/>
          </p:cNvSpPr>
          <p:nvPr>
            <p:ph type="sldNum" sz="quarter" idx="12"/>
          </p:nvPr>
        </p:nvSpPr>
        <p:spPr/>
        <p:txBody>
          <a:bodyPr/>
          <a:lstStyle/>
          <a:p>
            <a:fld id="{ADE361C3-C043-4A6E-BDCE-8DA1E7D90A3B}" type="slidenum">
              <a:rPr lang="zh-CN" altLang="en-US" smtClean="0"/>
              <a:t>39</a:t>
            </a:fld>
            <a:endParaRPr lang="zh-CN" altLang="en-US"/>
          </a:p>
        </p:txBody>
      </p:sp>
      <p:pic>
        <p:nvPicPr>
          <p:cNvPr id="5" name="图片 4">
            <a:extLst>
              <a:ext uri="{FF2B5EF4-FFF2-40B4-BE49-F238E27FC236}">
                <a16:creationId xmlns:a16="http://schemas.microsoft.com/office/drawing/2014/main" id="{D8089DAC-55D4-F7BC-4571-B5F45487D97D}"/>
              </a:ext>
            </a:extLst>
          </p:cNvPr>
          <p:cNvPicPr>
            <a:picLocks noChangeAspect="1"/>
          </p:cNvPicPr>
          <p:nvPr/>
        </p:nvPicPr>
        <p:blipFill>
          <a:blip r:embed="rId3"/>
          <a:stretch>
            <a:fillRect/>
          </a:stretch>
        </p:blipFill>
        <p:spPr>
          <a:xfrm>
            <a:off x="827584" y="4585692"/>
            <a:ext cx="936104" cy="936104"/>
          </a:xfrm>
          <a:prstGeom prst="rect">
            <a:avLst/>
          </a:prstGeom>
        </p:spPr>
      </p:pic>
      <p:pic>
        <p:nvPicPr>
          <p:cNvPr id="6" name="图片 5">
            <a:extLst>
              <a:ext uri="{FF2B5EF4-FFF2-40B4-BE49-F238E27FC236}">
                <a16:creationId xmlns:a16="http://schemas.microsoft.com/office/drawing/2014/main" id="{FEA49E9E-CDD2-69CC-D7D6-1861D8F67F09}"/>
              </a:ext>
            </a:extLst>
          </p:cNvPr>
          <p:cNvPicPr>
            <a:picLocks noChangeAspect="1"/>
          </p:cNvPicPr>
          <p:nvPr/>
        </p:nvPicPr>
        <p:blipFill>
          <a:blip r:embed="rId3"/>
          <a:stretch>
            <a:fillRect/>
          </a:stretch>
        </p:blipFill>
        <p:spPr>
          <a:xfrm>
            <a:off x="2267744" y="4585692"/>
            <a:ext cx="936104" cy="936104"/>
          </a:xfrm>
          <a:prstGeom prst="rect">
            <a:avLst/>
          </a:prstGeom>
        </p:spPr>
      </p:pic>
      <p:pic>
        <p:nvPicPr>
          <p:cNvPr id="7" name="图片 6">
            <a:extLst>
              <a:ext uri="{FF2B5EF4-FFF2-40B4-BE49-F238E27FC236}">
                <a16:creationId xmlns:a16="http://schemas.microsoft.com/office/drawing/2014/main" id="{A41CA51F-5C06-455F-C352-6575CF555108}"/>
              </a:ext>
            </a:extLst>
          </p:cNvPr>
          <p:cNvPicPr>
            <a:picLocks noChangeAspect="1"/>
          </p:cNvPicPr>
          <p:nvPr/>
        </p:nvPicPr>
        <p:blipFill>
          <a:blip r:embed="rId3"/>
          <a:stretch>
            <a:fillRect/>
          </a:stretch>
        </p:blipFill>
        <p:spPr>
          <a:xfrm>
            <a:off x="3707904" y="4581499"/>
            <a:ext cx="936104" cy="936104"/>
          </a:xfrm>
          <a:prstGeom prst="rect">
            <a:avLst/>
          </a:prstGeom>
        </p:spPr>
      </p:pic>
      <p:pic>
        <p:nvPicPr>
          <p:cNvPr id="8" name="图片 7">
            <a:extLst>
              <a:ext uri="{FF2B5EF4-FFF2-40B4-BE49-F238E27FC236}">
                <a16:creationId xmlns:a16="http://schemas.microsoft.com/office/drawing/2014/main" id="{181FFCEA-0F34-B4C6-B862-F7DE7B596ADA}"/>
              </a:ext>
            </a:extLst>
          </p:cNvPr>
          <p:cNvPicPr>
            <a:picLocks noChangeAspect="1"/>
          </p:cNvPicPr>
          <p:nvPr/>
        </p:nvPicPr>
        <p:blipFill>
          <a:blip r:embed="rId3"/>
          <a:stretch>
            <a:fillRect/>
          </a:stretch>
        </p:blipFill>
        <p:spPr>
          <a:xfrm>
            <a:off x="6228184" y="4585692"/>
            <a:ext cx="936104" cy="936104"/>
          </a:xfrm>
          <a:prstGeom prst="rect">
            <a:avLst/>
          </a:prstGeom>
        </p:spPr>
      </p:pic>
      <p:pic>
        <p:nvPicPr>
          <p:cNvPr id="9" name="图片 8">
            <a:extLst>
              <a:ext uri="{FF2B5EF4-FFF2-40B4-BE49-F238E27FC236}">
                <a16:creationId xmlns:a16="http://schemas.microsoft.com/office/drawing/2014/main" id="{F8978F66-AA4D-D582-46B5-29C79CFC2444}"/>
              </a:ext>
            </a:extLst>
          </p:cNvPr>
          <p:cNvPicPr>
            <a:picLocks noChangeAspect="1"/>
          </p:cNvPicPr>
          <p:nvPr/>
        </p:nvPicPr>
        <p:blipFill>
          <a:blip r:embed="rId3"/>
          <a:stretch>
            <a:fillRect/>
          </a:stretch>
        </p:blipFill>
        <p:spPr>
          <a:xfrm>
            <a:off x="827584" y="1381336"/>
            <a:ext cx="936104" cy="936104"/>
          </a:xfrm>
          <a:prstGeom prst="rect">
            <a:avLst/>
          </a:prstGeom>
        </p:spPr>
      </p:pic>
      <p:pic>
        <p:nvPicPr>
          <p:cNvPr id="10" name="图片 9">
            <a:extLst>
              <a:ext uri="{FF2B5EF4-FFF2-40B4-BE49-F238E27FC236}">
                <a16:creationId xmlns:a16="http://schemas.microsoft.com/office/drawing/2014/main" id="{596FDB43-FCE5-6B22-43AF-B79F16EC68BC}"/>
              </a:ext>
            </a:extLst>
          </p:cNvPr>
          <p:cNvPicPr>
            <a:picLocks noChangeAspect="1"/>
          </p:cNvPicPr>
          <p:nvPr/>
        </p:nvPicPr>
        <p:blipFill>
          <a:blip r:embed="rId4"/>
          <a:stretch>
            <a:fillRect/>
          </a:stretch>
        </p:blipFill>
        <p:spPr>
          <a:xfrm>
            <a:off x="181352" y="3721596"/>
            <a:ext cx="2228568" cy="936105"/>
          </a:xfrm>
          <a:prstGeom prst="rect">
            <a:avLst/>
          </a:prstGeom>
          <a:ln w="19050">
            <a:solidFill>
              <a:schemeClr val="tx1"/>
            </a:solidFill>
          </a:ln>
        </p:spPr>
      </p:pic>
      <p:pic>
        <p:nvPicPr>
          <p:cNvPr id="11" name="图片 10">
            <a:extLst>
              <a:ext uri="{FF2B5EF4-FFF2-40B4-BE49-F238E27FC236}">
                <a16:creationId xmlns:a16="http://schemas.microsoft.com/office/drawing/2014/main" id="{01FD8C92-A3D2-D89C-311E-B8C91E1E5972}"/>
              </a:ext>
            </a:extLst>
          </p:cNvPr>
          <p:cNvPicPr>
            <a:picLocks noChangeAspect="1"/>
          </p:cNvPicPr>
          <p:nvPr/>
        </p:nvPicPr>
        <p:blipFill>
          <a:blip r:embed="rId4"/>
          <a:stretch>
            <a:fillRect/>
          </a:stretch>
        </p:blipFill>
        <p:spPr>
          <a:xfrm>
            <a:off x="1717783" y="3712325"/>
            <a:ext cx="2228568" cy="936105"/>
          </a:xfrm>
          <a:prstGeom prst="rect">
            <a:avLst/>
          </a:prstGeom>
          <a:ln w="19050">
            <a:solidFill>
              <a:schemeClr val="tx1"/>
            </a:solidFill>
          </a:ln>
        </p:spPr>
      </p:pic>
      <p:pic>
        <p:nvPicPr>
          <p:cNvPr id="12" name="图片 11">
            <a:extLst>
              <a:ext uri="{FF2B5EF4-FFF2-40B4-BE49-F238E27FC236}">
                <a16:creationId xmlns:a16="http://schemas.microsoft.com/office/drawing/2014/main" id="{7C1DB684-68AF-2E34-37AC-AF68AC22263B}"/>
              </a:ext>
            </a:extLst>
          </p:cNvPr>
          <p:cNvPicPr>
            <a:picLocks noChangeAspect="1"/>
          </p:cNvPicPr>
          <p:nvPr/>
        </p:nvPicPr>
        <p:blipFill>
          <a:blip r:embed="rId4"/>
          <a:stretch>
            <a:fillRect/>
          </a:stretch>
        </p:blipFill>
        <p:spPr>
          <a:xfrm>
            <a:off x="3295723" y="3711470"/>
            <a:ext cx="2228568" cy="936105"/>
          </a:xfrm>
          <a:prstGeom prst="rect">
            <a:avLst/>
          </a:prstGeom>
          <a:ln w="19050">
            <a:solidFill>
              <a:schemeClr val="tx1"/>
            </a:solidFill>
          </a:ln>
        </p:spPr>
      </p:pic>
      <p:pic>
        <p:nvPicPr>
          <p:cNvPr id="13" name="图片 12">
            <a:extLst>
              <a:ext uri="{FF2B5EF4-FFF2-40B4-BE49-F238E27FC236}">
                <a16:creationId xmlns:a16="http://schemas.microsoft.com/office/drawing/2014/main" id="{F47656A7-6F4B-8767-EA09-F87FEDE45546}"/>
              </a:ext>
            </a:extLst>
          </p:cNvPr>
          <p:cNvPicPr>
            <a:picLocks noChangeAspect="1"/>
          </p:cNvPicPr>
          <p:nvPr/>
        </p:nvPicPr>
        <p:blipFill>
          <a:blip r:embed="rId4"/>
          <a:stretch>
            <a:fillRect/>
          </a:stretch>
        </p:blipFill>
        <p:spPr>
          <a:xfrm>
            <a:off x="5868144" y="3721596"/>
            <a:ext cx="2228568" cy="936105"/>
          </a:xfrm>
          <a:prstGeom prst="rect">
            <a:avLst/>
          </a:prstGeom>
          <a:ln w="19050">
            <a:solidFill>
              <a:schemeClr val="tx1"/>
            </a:solidFill>
          </a:ln>
        </p:spPr>
      </p:pic>
      <p:sp>
        <p:nvSpPr>
          <p:cNvPr id="15" name="矩形 14">
            <a:extLst>
              <a:ext uri="{FF2B5EF4-FFF2-40B4-BE49-F238E27FC236}">
                <a16:creationId xmlns:a16="http://schemas.microsoft.com/office/drawing/2014/main" id="{00F17EDF-5CA0-8A99-C3A4-F48ACDDA5C17}"/>
              </a:ext>
            </a:extLst>
          </p:cNvPr>
          <p:cNvSpPr/>
          <p:nvPr/>
        </p:nvSpPr>
        <p:spPr>
          <a:xfrm>
            <a:off x="4933460" y="3805773"/>
            <a:ext cx="72008" cy="100932"/>
          </a:xfrm>
          <a:prstGeom prst="rect">
            <a:avLst/>
          </a:prstGeom>
          <a:solidFill>
            <a:schemeClr val="bg1"/>
          </a:solidFill>
          <a:ln w="254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C5F41FB1-3422-AD19-C6A1-99FCC52C16AD}"/>
              </a:ext>
            </a:extLst>
          </p:cNvPr>
          <p:cNvSpPr txBox="1"/>
          <p:nvPr/>
        </p:nvSpPr>
        <p:spPr>
          <a:xfrm>
            <a:off x="4791434" y="3756211"/>
            <a:ext cx="284052" cy="200055"/>
          </a:xfrm>
          <a:prstGeom prst="rect">
            <a:avLst/>
          </a:prstGeom>
          <a:noFill/>
        </p:spPr>
        <p:txBody>
          <a:bodyPr wrap="none" rtlCol="0">
            <a:spAutoFit/>
          </a:bodyPr>
          <a:lstStyle/>
          <a:p>
            <a:r>
              <a:rPr kumimoji="1" lang="en-US" altLang="zh-CN" sz="700" dirty="0">
                <a:latin typeface="Consolas" panose="020B0609020204030204" pitchFamily="49" charset="0"/>
                <a:cs typeface="Consolas" panose="020B0609020204030204" pitchFamily="49" charset="0"/>
              </a:rPr>
              <a:t>.3</a:t>
            </a:r>
            <a:endParaRPr kumimoji="1" lang="zh-CN" altLang="en-US" sz="700" dirty="0">
              <a:latin typeface="Consolas" panose="020B0609020204030204" pitchFamily="49" charset="0"/>
              <a:cs typeface="Consolas" panose="020B0609020204030204" pitchFamily="49" charset="0"/>
            </a:endParaRPr>
          </a:p>
        </p:txBody>
      </p:sp>
      <p:sp>
        <p:nvSpPr>
          <p:cNvPr id="17" name="矩形 16">
            <a:extLst>
              <a:ext uri="{FF2B5EF4-FFF2-40B4-BE49-F238E27FC236}">
                <a16:creationId xmlns:a16="http://schemas.microsoft.com/office/drawing/2014/main" id="{BC3F2221-E2F6-FCFB-A7BF-A96707DD0B7D}"/>
              </a:ext>
            </a:extLst>
          </p:cNvPr>
          <p:cNvSpPr/>
          <p:nvPr/>
        </p:nvSpPr>
        <p:spPr>
          <a:xfrm>
            <a:off x="7524328" y="3793604"/>
            <a:ext cx="72008" cy="150493"/>
          </a:xfrm>
          <a:prstGeom prst="rect">
            <a:avLst/>
          </a:prstGeom>
          <a:solidFill>
            <a:schemeClr val="bg1"/>
          </a:solidFill>
          <a:ln w="254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7B76BD1F-C80B-7AB9-BD58-57A72BD4AA1B}"/>
              </a:ext>
            </a:extLst>
          </p:cNvPr>
          <p:cNvSpPr txBox="1"/>
          <p:nvPr/>
        </p:nvSpPr>
        <p:spPr>
          <a:xfrm>
            <a:off x="7382302" y="3764273"/>
            <a:ext cx="284052" cy="200055"/>
          </a:xfrm>
          <a:prstGeom prst="rect">
            <a:avLst/>
          </a:prstGeom>
          <a:noFill/>
        </p:spPr>
        <p:txBody>
          <a:bodyPr wrap="none" rtlCol="0">
            <a:spAutoFit/>
          </a:bodyPr>
          <a:lstStyle/>
          <a:p>
            <a:r>
              <a:rPr kumimoji="1" lang="en-US" altLang="zh-CN" sz="700" dirty="0">
                <a:latin typeface="Consolas" panose="020B0609020204030204" pitchFamily="49" charset="0"/>
                <a:cs typeface="Consolas" panose="020B0609020204030204" pitchFamily="49" charset="0"/>
              </a:rPr>
              <a:t>.4</a:t>
            </a:r>
            <a:endParaRPr kumimoji="1" lang="zh-CN" altLang="en-US" sz="700" dirty="0">
              <a:latin typeface="Consolas" panose="020B0609020204030204" pitchFamily="49" charset="0"/>
              <a:cs typeface="Consolas" panose="020B0609020204030204" pitchFamily="49" charset="0"/>
            </a:endParaRPr>
          </a:p>
        </p:txBody>
      </p:sp>
      <p:cxnSp>
        <p:nvCxnSpPr>
          <p:cNvPr id="19" name="直线连接符 18">
            <a:extLst>
              <a:ext uri="{FF2B5EF4-FFF2-40B4-BE49-F238E27FC236}">
                <a16:creationId xmlns:a16="http://schemas.microsoft.com/office/drawing/2014/main" id="{74F44762-CD75-B867-EC19-334E44FE79B1}"/>
              </a:ext>
            </a:extLst>
          </p:cNvPr>
          <p:cNvCxnSpPr/>
          <p:nvPr/>
        </p:nvCxnSpPr>
        <p:spPr>
          <a:xfrm flipV="1">
            <a:off x="1907704" y="1129308"/>
            <a:ext cx="1872208" cy="4320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918E8C93-2569-EE15-49C3-600836FFBF1D}"/>
              </a:ext>
            </a:extLst>
          </p:cNvPr>
          <p:cNvCxnSpPr>
            <a:cxnSpLocks/>
          </p:cNvCxnSpPr>
          <p:nvPr/>
        </p:nvCxnSpPr>
        <p:spPr>
          <a:xfrm>
            <a:off x="1763688" y="2097011"/>
            <a:ext cx="2016224" cy="815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任意形状 22">
            <a:extLst>
              <a:ext uri="{FF2B5EF4-FFF2-40B4-BE49-F238E27FC236}">
                <a16:creationId xmlns:a16="http://schemas.microsoft.com/office/drawing/2014/main" id="{D1BCF1C6-0DBD-B7E0-B06A-10963A429AA7}"/>
              </a:ext>
            </a:extLst>
          </p:cNvPr>
          <p:cNvSpPr/>
          <p:nvPr/>
        </p:nvSpPr>
        <p:spPr>
          <a:xfrm flipH="1" flipV="1">
            <a:off x="827584" y="2698103"/>
            <a:ext cx="4536506" cy="1056690"/>
          </a:xfrm>
          <a:custGeom>
            <a:avLst/>
            <a:gdLst>
              <a:gd name="connsiteX0" fmla="*/ 3338286 w 3338286"/>
              <a:gd name="connsiteY0" fmla="*/ 0 h 2075543"/>
              <a:gd name="connsiteX1" fmla="*/ 0 w 3338286"/>
              <a:gd name="connsiteY1" fmla="*/ 2075543 h 2075543"/>
            </a:gdLst>
            <a:ahLst/>
            <a:cxnLst>
              <a:cxn ang="0">
                <a:pos x="connsiteX0" y="connsiteY0"/>
              </a:cxn>
              <a:cxn ang="0">
                <a:pos x="connsiteX1" y="connsiteY1"/>
              </a:cxn>
            </a:cxnLst>
            <a:rect l="l" t="t" r="r" b="b"/>
            <a:pathLst>
              <a:path w="3338286" h="2075543">
                <a:moveTo>
                  <a:pt x="3338286" y="0"/>
                </a:moveTo>
                <a:lnTo>
                  <a:pt x="0" y="2075543"/>
                </a:lnTo>
              </a:path>
            </a:pathLst>
          </a:custGeom>
          <a:no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任意形状 25">
            <a:extLst>
              <a:ext uri="{FF2B5EF4-FFF2-40B4-BE49-F238E27FC236}">
                <a16:creationId xmlns:a16="http://schemas.microsoft.com/office/drawing/2014/main" id="{C1D3A09C-338C-0F07-FD97-FFB05B7E8F3E}"/>
              </a:ext>
            </a:extLst>
          </p:cNvPr>
          <p:cNvSpPr/>
          <p:nvPr/>
        </p:nvSpPr>
        <p:spPr>
          <a:xfrm flipH="1" flipV="1">
            <a:off x="2591716" y="2762152"/>
            <a:ext cx="3060404" cy="959441"/>
          </a:xfrm>
          <a:custGeom>
            <a:avLst/>
            <a:gdLst>
              <a:gd name="connsiteX0" fmla="*/ 3338286 w 3338286"/>
              <a:gd name="connsiteY0" fmla="*/ 0 h 2075543"/>
              <a:gd name="connsiteX1" fmla="*/ 0 w 3338286"/>
              <a:gd name="connsiteY1" fmla="*/ 2075543 h 2075543"/>
            </a:gdLst>
            <a:ahLst/>
            <a:cxnLst>
              <a:cxn ang="0">
                <a:pos x="connsiteX0" y="connsiteY0"/>
              </a:cxn>
              <a:cxn ang="0">
                <a:pos x="connsiteX1" y="connsiteY1"/>
              </a:cxn>
            </a:cxnLst>
            <a:rect l="l" t="t" r="r" b="b"/>
            <a:pathLst>
              <a:path w="3338286" h="2075543">
                <a:moveTo>
                  <a:pt x="3338286" y="0"/>
                </a:moveTo>
                <a:lnTo>
                  <a:pt x="0" y="2075543"/>
                </a:lnTo>
              </a:path>
            </a:pathLst>
          </a:custGeom>
          <a:no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任意形状 26">
            <a:extLst>
              <a:ext uri="{FF2B5EF4-FFF2-40B4-BE49-F238E27FC236}">
                <a16:creationId xmlns:a16="http://schemas.microsoft.com/office/drawing/2014/main" id="{774F8EDD-4BD8-FE70-CBE0-D5CF9AFF85FE}"/>
              </a:ext>
            </a:extLst>
          </p:cNvPr>
          <p:cNvSpPr/>
          <p:nvPr/>
        </p:nvSpPr>
        <p:spPr>
          <a:xfrm flipH="1" flipV="1">
            <a:off x="4123765" y="2790226"/>
            <a:ext cx="1838809" cy="937912"/>
          </a:xfrm>
          <a:custGeom>
            <a:avLst/>
            <a:gdLst>
              <a:gd name="connsiteX0" fmla="*/ 3338286 w 3338286"/>
              <a:gd name="connsiteY0" fmla="*/ 0 h 2075543"/>
              <a:gd name="connsiteX1" fmla="*/ 0 w 3338286"/>
              <a:gd name="connsiteY1" fmla="*/ 2075543 h 2075543"/>
            </a:gdLst>
            <a:ahLst/>
            <a:cxnLst>
              <a:cxn ang="0">
                <a:pos x="connsiteX0" y="connsiteY0"/>
              </a:cxn>
              <a:cxn ang="0">
                <a:pos x="connsiteX1" y="connsiteY1"/>
              </a:cxn>
            </a:cxnLst>
            <a:rect l="l" t="t" r="r" b="b"/>
            <a:pathLst>
              <a:path w="3338286" h="2075543">
                <a:moveTo>
                  <a:pt x="3338286" y="0"/>
                </a:moveTo>
                <a:lnTo>
                  <a:pt x="0" y="2075543"/>
                </a:lnTo>
              </a:path>
            </a:pathLst>
          </a:custGeom>
          <a:no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任意形状 27">
            <a:extLst>
              <a:ext uri="{FF2B5EF4-FFF2-40B4-BE49-F238E27FC236}">
                <a16:creationId xmlns:a16="http://schemas.microsoft.com/office/drawing/2014/main" id="{2F5AA7DC-03CF-CE3F-AF0B-6FE7B1AA6E7C}"/>
              </a:ext>
            </a:extLst>
          </p:cNvPr>
          <p:cNvSpPr/>
          <p:nvPr/>
        </p:nvSpPr>
        <p:spPr>
          <a:xfrm flipV="1">
            <a:off x="6293070" y="2790226"/>
            <a:ext cx="151138" cy="936107"/>
          </a:xfrm>
          <a:custGeom>
            <a:avLst/>
            <a:gdLst>
              <a:gd name="connsiteX0" fmla="*/ 3338286 w 3338286"/>
              <a:gd name="connsiteY0" fmla="*/ 0 h 2075543"/>
              <a:gd name="connsiteX1" fmla="*/ 0 w 3338286"/>
              <a:gd name="connsiteY1" fmla="*/ 2075543 h 2075543"/>
            </a:gdLst>
            <a:ahLst/>
            <a:cxnLst>
              <a:cxn ang="0">
                <a:pos x="connsiteX0" y="connsiteY0"/>
              </a:cxn>
              <a:cxn ang="0">
                <a:pos x="connsiteX1" y="connsiteY1"/>
              </a:cxn>
            </a:cxnLst>
            <a:rect l="l" t="t" r="r" b="b"/>
            <a:pathLst>
              <a:path w="3338286" h="2075543">
                <a:moveTo>
                  <a:pt x="3338286" y="0"/>
                </a:moveTo>
                <a:lnTo>
                  <a:pt x="0" y="2075543"/>
                </a:lnTo>
              </a:path>
            </a:pathLst>
          </a:custGeom>
          <a:no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C6FF347C-D6DA-6C47-BD4C-2141BD858492}"/>
              </a:ext>
            </a:extLst>
          </p:cNvPr>
          <p:cNvSpPr txBox="1"/>
          <p:nvPr/>
        </p:nvSpPr>
        <p:spPr>
          <a:xfrm>
            <a:off x="5076056" y="4864885"/>
            <a:ext cx="811007" cy="369332"/>
          </a:xfrm>
          <a:prstGeom prst="rect">
            <a:avLst/>
          </a:prstGeom>
          <a:noFill/>
        </p:spPr>
        <p:txBody>
          <a:bodyPr wrap="square" rtlCol="0">
            <a:spAutoFit/>
          </a:bodyPr>
          <a:lstStyle/>
          <a:p>
            <a:pPr algn="ctr"/>
            <a:r>
              <a:rPr kumimoji="1" lang="en-US" altLang="zh-CN" dirty="0"/>
              <a:t>…</a:t>
            </a:r>
            <a:endParaRPr kumimoji="1" lang="zh-CN" altLang="en-US" dirty="0"/>
          </a:p>
        </p:txBody>
      </p:sp>
    </p:spTree>
    <p:extLst>
      <p:ext uri="{BB962C8B-B14F-4D97-AF65-F5344CB8AC3E}">
        <p14:creationId xmlns:p14="http://schemas.microsoft.com/office/powerpoint/2010/main" val="10230745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FE725-DD2E-A4EC-9EB6-F0420418B55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3F08224-E194-7AC0-2295-3942FF2785C0}"/>
              </a:ext>
            </a:extLst>
          </p:cNvPr>
          <p:cNvSpPr>
            <a:spLocks noGrp="1"/>
          </p:cNvSpPr>
          <p:nvPr>
            <p:ph type="title"/>
          </p:nvPr>
        </p:nvSpPr>
        <p:spPr/>
        <p:txBody>
          <a:bodyPr/>
          <a:lstStyle/>
          <a:p>
            <a:r>
              <a:rPr kumimoji="1" lang="en-US" altLang="zh-CN" dirty="0"/>
              <a:t>Review: parallelism on a single device </a:t>
            </a:r>
            <a:endParaRPr kumimoji="1" lang="zh-CN" altLang="en-US" dirty="0"/>
          </a:p>
        </p:txBody>
      </p:sp>
      <p:sp>
        <p:nvSpPr>
          <p:cNvPr id="3" name="内容占位符 2">
            <a:extLst>
              <a:ext uri="{FF2B5EF4-FFF2-40B4-BE49-F238E27FC236}">
                <a16:creationId xmlns:a16="http://schemas.microsoft.com/office/drawing/2014/main" id="{99CE405D-A0A1-58EB-E245-4146DB8A9AC0}"/>
              </a:ext>
            </a:extLst>
          </p:cNvPr>
          <p:cNvSpPr>
            <a:spLocks noGrp="1"/>
          </p:cNvSpPr>
          <p:nvPr>
            <p:ph idx="1"/>
          </p:nvPr>
        </p:nvSpPr>
        <p:spPr/>
        <p:txBody>
          <a:bodyPr/>
          <a:lstStyle/>
          <a:p>
            <a:r>
              <a:rPr kumimoji="1" lang="en-US" altLang="zh-CN" dirty="0"/>
              <a:t>3 parallelism strategies on a single device </a:t>
            </a:r>
          </a:p>
          <a:p>
            <a:pPr lvl="1"/>
            <a:r>
              <a:rPr kumimoji="1" lang="en-US" altLang="zh-CN" dirty="0"/>
              <a:t>Single core+: pipeline + super scalar with instruction level parallelism (ILP)</a:t>
            </a:r>
          </a:p>
          <a:p>
            <a:pPr lvl="1"/>
            <a:r>
              <a:rPr kumimoji="1" lang="en-US" altLang="zh-CN" dirty="0"/>
              <a:t>Single core++: </a:t>
            </a:r>
            <a:r>
              <a:rPr kumimoji="1" lang="en-US" altLang="zh-CN" b="1" dirty="0">
                <a:solidFill>
                  <a:srgbClr val="C00000"/>
                </a:solidFill>
              </a:rPr>
              <a:t>added SIMD support </a:t>
            </a:r>
          </a:p>
          <a:p>
            <a:pPr lvl="1"/>
            <a:r>
              <a:rPr kumimoji="1" lang="en-US" altLang="zh-CN" dirty="0"/>
              <a:t>Multiple core: a single core (single core, single core+, single core++) can be glued together !  </a:t>
            </a:r>
          </a:p>
          <a:p>
            <a:r>
              <a:rPr kumimoji="1" lang="en-US" altLang="zh-CN" dirty="0">
                <a:solidFill>
                  <a:schemeClr val="bg1">
                    <a:lumMod val="85000"/>
                  </a:schemeClr>
                </a:solidFill>
              </a:rPr>
              <a:t>Question: what’s next? Single core+++++? </a:t>
            </a:r>
          </a:p>
          <a:p>
            <a:pPr lvl="1"/>
            <a:r>
              <a:rPr kumimoji="1" lang="en-US" altLang="zh-CN" dirty="0">
                <a:solidFill>
                  <a:schemeClr val="bg1">
                    <a:lumMod val="85000"/>
                  </a:schemeClr>
                </a:solidFill>
              </a:rPr>
              <a:t>Solution (Out of the scope of this lecture): domain-specific accelerators ! </a:t>
            </a:r>
            <a:endParaRPr kumimoji="1" lang="zh-CN" altLang="en-US" dirty="0">
              <a:solidFill>
                <a:schemeClr val="bg1">
                  <a:lumMod val="85000"/>
                </a:schemeClr>
              </a:solidFill>
            </a:endParaRPr>
          </a:p>
        </p:txBody>
      </p:sp>
      <p:sp>
        <p:nvSpPr>
          <p:cNvPr id="4" name="灯片编号占位符 3">
            <a:extLst>
              <a:ext uri="{FF2B5EF4-FFF2-40B4-BE49-F238E27FC236}">
                <a16:creationId xmlns:a16="http://schemas.microsoft.com/office/drawing/2014/main" id="{AF24A5BC-AC45-BC2D-F11D-AE21F4AAF150}"/>
              </a:ext>
            </a:extLst>
          </p:cNvPr>
          <p:cNvSpPr>
            <a:spLocks noGrp="1"/>
          </p:cNvSpPr>
          <p:nvPr>
            <p:ph type="sldNum" sz="quarter" idx="12"/>
          </p:nvPr>
        </p:nvSpPr>
        <p:spPr/>
        <p:txBody>
          <a:bodyPr/>
          <a:lstStyle/>
          <a:p>
            <a:fld id="{ADE361C3-C043-4A6E-BDCE-8DA1E7D90A3B}" type="slidenum">
              <a:rPr lang="zh-CN" altLang="en-US" smtClean="0"/>
              <a:pPr/>
              <a:t>4</a:t>
            </a:fld>
            <a:endParaRPr lang="zh-CN" altLang="en-US" dirty="0"/>
          </a:p>
        </p:txBody>
      </p:sp>
    </p:spTree>
    <p:extLst>
      <p:ext uri="{BB962C8B-B14F-4D97-AF65-F5344CB8AC3E}">
        <p14:creationId xmlns:p14="http://schemas.microsoft.com/office/powerpoint/2010/main" val="969621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F9F10-B7A8-124B-A49C-FE8286BD4F14}"/>
              </a:ext>
            </a:extLst>
          </p:cNvPr>
          <p:cNvSpPr>
            <a:spLocks noGrp="1"/>
          </p:cNvSpPr>
          <p:nvPr>
            <p:ph type="title"/>
          </p:nvPr>
        </p:nvSpPr>
        <p:spPr>
          <a:xfrm>
            <a:off x="302840" y="228866"/>
            <a:ext cx="8733656" cy="900442"/>
          </a:xfrm>
        </p:spPr>
        <p:txBody>
          <a:bodyPr/>
          <a:lstStyle/>
          <a:p>
            <a:r>
              <a:rPr kumimoji="1" lang="en-US" altLang="zh-CN" dirty="0"/>
              <a:t>Building application with distributed computing: old days</a:t>
            </a:r>
            <a:endParaRPr kumimoji="1" lang="zh-CN" altLang="en-US" dirty="0"/>
          </a:p>
        </p:txBody>
      </p:sp>
      <p:sp>
        <p:nvSpPr>
          <p:cNvPr id="3" name="内容占位符 2">
            <a:extLst>
              <a:ext uri="{FF2B5EF4-FFF2-40B4-BE49-F238E27FC236}">
                <a16:creationId xmlns:a16="http://schemas.microsoft.com/office/drawing/2014/main" id="{C1268452-2722-5745-9A3B-676FBA3D244B}"/>
              </a:ext>
            </a:extLst>
          </p:cNvPr>
          <p:cNvSpPr>
            <a:spLocks noGrp="1"/>
          </p:cNvSpPr>
          <p:nvPr>
            <p:ph idx="1"/>
          </p:nvPr>
        </p:nvSpPr>
        <p:spPr/>
        <p:txBody>
          <a:bodyPr/>
          <a:lstStyle/>
          <a:p>
            <a:r>
              <a:rPr kumimoji="1" lang="en" altLang="zh-CN" dirty="0">
                <a:solidFill>
                  <a:srgbClr val="C00000"/>
                </a:solidFill>
              </a:rPr>
              <a:t>ML</a:t>
            </a:r>
            <a:r>
              <a:rPr kumimoji="1" lang="en" altLang="zh-CN" b="0" dirty="0"/>
              <a:t> </a:t>
            </a:r>
            <a:r>
              <a:rPr kumimoji="1" lang="en" altLang="zh-CN" dirty="0">
                <a:solidFill>
                  <a:srgbClr val="C00000"/>
                </a:solidFill>
              </a:rPr>
              <a:t>experts</a:t>
            </a:r>
            <a:r>
              <a:rPr kumimoji="1" lang="en" altLang="zh-CN" b="0" dirty="0"/>
              <a:t> repeatedly solve </a:t>
            </a:r>
            <a:r>
              <a:rPr kumimoji="1" lang="en" altLang="zh-CN" dirty="0">
                <a:solidFill>
                  <a:srgbClr val="C00000"/>
                </a:solidFill>
              </a:rPr>
              <a:t>the same </a:t>
            </a:r>
            <a:r>
              <a:rPr kumimoji="1" lang="en" altLang="zh-CN" b="0" dirty="0"/>
              <a:t>parallel design challenges</a:t>
            </a:r>
          </a:p>
          <a:p>
            <a:pPr lvl="1"/>
            <a:r>
              <a:rPr kumimoji="1" lang="en-US" altLang="zh-CN" dirty="0"/>
              <a:t>Implement</a:t>
            </a:r>
            <a:r>
              <a:rPr kumimoji="1" lang="en" altLang="zh-CN" dirty="0"/>
              <a:t> and debug complex parallel &amp; distributed systems</a:t>
            </a:r>
          </a:p>
          <a:p>
            <a:pPr lvl="1"/>
            <a:r>
              <a:rPr kumimoji="1" lang="en" altLang="zh-CN" dirty="0"/>
              <a:t>Tune for a specific parallel platform</a:t>
            </a:r>
          </a:p>
          <a:p>
            <a:r>
              <a:rPr kumimoji="1" lang="en" altLang="zh-CN" b="0" dirty="0"/>
              <a:t>6 months later, </a:t>
            </a:r>
            <a:r>
              <a:rPr kumimoji="1" lang="en-US" altLang="zh-CN" b="0" dirty="0"/>
              <a:t>a</a:t>
            </a:r>
            <a:r>
              <a:rPr kumimoji="1" lang="en" altLang="zh-CN" b="0" dirty="0"/>
              <a:t> conference paper contains: </a:t>
            </a:r>
          </a:p>
          <a:p>
            <a:endParaRPr kumimoji="1" lang="en-US" altLang="zh-CN" b="0" dirty="0"/>
          </a:p>
          <a:p>
            <a:endParaRPr kumimoji="1" lang="en-US" altLang="zh-CN" b="0" dirty="0"/>
          </a:p>
          <a:p>
            <a:r>
              <a:rPr kumimoji="1" lang="en-US" altLang="zh-CN" b="0" dirty="0"/>
              <a:t>However,</a:t>
            </a:r>
            <a:r>
              <a:rPr kumimoji="1" lang="zh-CN" altLang="en-US" b="0" dirty="0"/>
              <a:t> </a:t>
            </a:r>
            <a:r>
              <a:rPr kumimoji="1" lang="en-US" altLang="zh-CN" b="0" dirty="0"/>
              <a:t>the resulting </a:t>
            </a:r>
            <a:r>
              <a:rPr kumimoji="1" lang="en-US" altLang="zh-CN" dirty="0">
                <a:solidFill>
                  <a:srgbClr val="C00000"/>
                </a:solidFill>
              </a:rPr>
              <a:t>code</a:t>
            </a:r>
            <a:r>
              <a:rPr kumimoji="1" lang="zh-CN" altLang="en-US" dirty="0">
                <a:solidFill>
                  <a:srgbClr val="C00000"/>
                </a:solidFill>
              </a:rPr>
              <a:t> </a:t>
            </a:r>
            <a:r>
              <a:rPr kumimoji="1" lang="en-US" altLang="zh-CN" b="0" dirty="0"/>
              <a:t>will</a:t>
            </a:r>
            <a:r>
              <a:rPr kumimoji="1" lang="zh-CN" altLang="en-US" b="0" dirty="0"/>
              <a:t> </a:t>
            </a:r>
            <a:r>
              <a:rPr kumimoji="1" lang="en-US" altLang="zh-CN" b="0" dirty="0"/>
              <a:t>be</a:t>
            </a:r>
            <a:r>
              <a:rPr kumimoji="1" lang="zh-CN" altLang="en-US" b="0" dirty="0"/>
              <a:t> </a:t>
            </a:r>
            <a:r>
              <a:rPr kumimoji="1" lang="en-US" altLang="zh-CN" b="0" dirty="0"/>
              <a:t>difficult to </a:t>
            </a:r>
            <a:r>
              <a:rPr kumimoji="1" lang="en-US" altLang="zh-CN" b="1" dirty="0"/>
              <a:t>maintain</a:t>
            </a:r>
            <a:r>
              <a:rPr kumimoji="1" lang="en-US" altLang="zh-CN" b="0" dirty="0"/>
              <a:t> and </a:t>
            </a:r>
            <a:r>
              <a:rPr kumimoji="1" lang="en-US" altLang="zh-CN" b="1" dirty="0"/>
              <a:t>extend</a:t>
            </a:r>
          </a:p>
          <a:p>
            <a:endParaRPr kumimoji="1" lang="en-US" altLang="zh-CN" b="0" dirty="0"/>
          </a:p>
        </p:txBody>
      </p:sp>
      <p:sp>
        <p:nvSpPr>
          <p:cNvPr id="4" name="灯片编号占位符 3">
            <a:extLst>
              <a:ext uri="{FF2B5EF4-FFF2-40B4-BE49-F238E27FC236}">
                <a16:creationId xmlns:a16="http://schemas.microsoft.com/office/drawing/2014/main" id="{C0D56A5E-FE87-294E-9A38-D2EA598DFD0A}"/>
              </a:ext>
            </a:extLst>
          </p:cNvPr>
          <p:cNvSpPr>
            <a:spLocks noGrp="1"/>
          </p:cNvSpPr>
          <p:nvPr>
            <p:ph type="sldNum" sz="quarter" idx="12"/>
          </p:nvPr>
        </p:nvSpPr>
        <p:spPr/>
        <p:txBody>
          <a:bodyPr/>
          <a:lstStyle/>
          <a:p>
            <a:fld id="{ADE361C3-C043-4A6E-BDCE-8DA1E7D90A3B}" type="slidenum">
              <a:rPr lang="zh-CN" altLang="en-US" smtClean="0"/>
              <a:t>40</a:t>
            </a:fld>
            <a:endParaRPr lang="zh-CN" altLang="en-US"/>
          </a:p>
        </p:txBody>
      </p:sp>
      <p:sp>
        <p:nvSpPr>
          <p:cNvPr id="5" name="Rectangle 6">
            <a:extLst>
              <a:ext uri="{FF2B5EF4-FFF2-40B4-BE49-F238E27FC236}">
                <a16:creationId xmlns:a16="http://schemas.microsoft.com/office/drawing/2014/main" id="{04969F7E-8622-B944-900C-2B1264F05B94}"/>
              </a:ext>
            </a:extLst>
          </p:cNvPr>
          <p:cNvSpPr/>
          <p:nvPr/>
        </p:nvSpPr>
        <p:spPr>
          <a:xfrm>
            <a:off x="457200" y="822195"/>
            <a:ext cx="2005677" cy="369332"/>
          </a:xfrm>
          <a:prstGeom prst="rect">
            <a:avLst/>
          </a:prstGeom>
        </p:spPr>
        <p:txBody>
          <a:bodyPr wrap="none">
            <a:spAutoFit/>
          </a:bodyPr>
          <a:lstStyle/>
          <a:p>
            <a:r>
              <a:rPr lang="en" altLang="zh-CN">
                <a:solidFill>
                  <a:srgbClr val="FF0066"/>
                </a:solidFill>
              </a:rPr>
              <a:t>Graduate Student</a:t>
            </a:r>
          </a:p>
        </p:txBody>
      </p:sp>
      <p:cxnSp>
        <p:nvCxnSpPr>
          <p:cNvPr id="7" name="直线连接符 6">
            <a:extLst>
              <a:ext uri="{FF2B5EF4-FFF2-40B4-BE49-F238E27FC236}">
                <a16:creationId xmlns:a16="http://schemas.microsoft.com/office/drawing/2014/main" id="{60DE9A2A-6F23-B54A-8752-73A86C75A6B7}"/>
              </a:ext>
            </a:extLst>
          </p:cNvPr>
          <p:cNvCxnSpPr>
            <a:cxnSpLocks/>
          </p:cNvCxnSpPr>
          <p:nvPr/>
        </p:nvCxnSpPr>
        <p:spPr>
          <a:xfrm>
            <a:off x="502677" y="1345332"/>
            <a:ext cx="1261011"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3">
            <a:extLst>
              <a:ext uri="{FF2B5EF4-FFF2-40B4-BE49-F238E27FC236}">
                <a16:creationId xmlns:a16="http://schemas.microsoft.com/office/drawing/2014/main" id="{C3B05714-316A-EF46-AA3B-F311202E2D8B}"/>
              </a:ext>
            </a:extLst>
          </p:cNvPr>
          <p:cNvSpPr/>
          <p:nvPr/>
        </p:nvSpPr>
        <p:spPr>
          <a:xfrm>
            <a:off x="2151353" y="3058044"/>
            <a:ext cx="4984170" cy="344128"/>
          </a:xfrm>
          <a:prstGeom prst="rect">
            <a:avLst/>
          </a:prstGeom>
          <a:solidFill>
            <a:srgbClr val="F5FED6"/>
          </a:solidFill>
          <a:effectLst>
            <a:outerShdw blurRad="63500" sx="102000" sy="102000" algn="ctr" rotWithShape="0">
              <a:prstClr val="black">
                <a:alpha val="40000"/>
              </a:prstClr>
            </a:outerShdw>
          </a:effectLst>
        </p:spPr>
        <p:txBody>
          <a:bodyPr wrap="square" lIns="72000" tIns="0" rIns="72000" bIns="36000">
            <a:spAutoFit/>
          </a:bodyPr>
          <a:lstStyle/>
          <a:p>
            <a:pPr algn="ctr"/>
            <a:r>
              <a:rPr lang="en-US" altLang="zh-CN" sz="2000" dirty="0">
                <a:latin typeface="Eras Medium ITC" pitchFamily="34" charset="0"/>
              </a:rPr>
              <a:t>“We implemented ____ in parallel.”</a:t>
            </a:r>
          </a:p>
        </p:txBody>
      </p:sp>
      <p:sp>
        <p:nvSpPr>
          <p:cNvPr id="11" name="Rectangle 13">
            <a:extLst>
              <a:ext uri="{FF2B5EF4-FFF2-40B4-BE49-F238E27FC236}">
                <a16:creationId xmlns:a16="http://schemas.microsoft.com/office/drawing/2014/main" id="{C515576F-9191-8E41-9C6E-A769E5040619}"/>
              </a:ext>
            </a:extLst>
          </p:cNvPr>
          <p:cNvSpPr/>
          <p:nvPr/>
        </p:nvSpPr>
        <p:spPr>
          <a:xfrm>
            <a:off x="1056049" y="4585692"/>
            <a:ext cx="7031902" cy="380480"/>
          </a:xfrm>
          <a:prstGeom prst="rect">
            <a:avLst/>
          </a:prstGeom>
          <a:solidFill>
            <a:srgbClr val="FFE7FF"/>
          </a:solidFill>
          <a:ln>
            <a:solidFill>
              <a:srgbClr val="7030A0"/>
            </a:solidFill>
          </a:ln>
          <a:effectLst>
            <a:outerShdw blurRad="63500" sx="102000" sy="102000" algn="ctr" rotWithShape="0">
              <a:prstClr val="black">
                <a:alpha val="40000"/>
              </a:prstClr>
            </a:outerShdw>
          </a:effectLst>
        </p:spPr>
        <p:txBody>
          <a:bodyPr wrap="square" lIns="108000" tIns="36000" rIns="108000" bIns="36000">
            <a:spAutoFit/>
          </a:bodyPr>
          <a:lstStyle/>
          <a:p>
            <a:pPr algn="ctr"/>
            <a:r>
              <a:rPr lang="en-US" altLang="zh-CN" sz="2000" b="1" dirty="0">
                <a:effectLst>
                  <a:outerShdw blurRad="38100" dist="38100" dir="2700000" algn="tl">
                    <a:srgbClr val="000000">
                      <a:alpha val="43137"/>
                    </a:srgbClr>
                  </a:outerShdw>
                </a:effectLst>
                <a:latin typeface="Eras Medium ITC" pitchFamily="34" charset="0"/>
              </a:rPr>
              <a:t>couples computation task with distributed implementation</a:t>
            </a:r>
          </a:p>
        </p:txBody>
      </p:sp>
    </p:spTree>
    <p:extLst>
      <p:ext uri="{BB962C8B-B14F-4D97-AF65-F5344CB8AC3E}">
        <p14:creationId xmlns:p14="http://schemas.microsoft.com/office/powerpoint/2010/main" val="240258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547A-CE1D-B941-91FF-A641F5922433}"/>
              </a:ext>
            </a:extLst>
          </p:cNvPr>
          <p:cNvSpPr>
            <a:spLocks noGrp="1"/>
          </p:cNvSpPr>
          <p:nvPr>
            <p:ph type="title"/>
          </p:nvPr>
        </p:nvSpPr>
        <p:spPr/>
        <p:txBody>
          <a:bodyPr/>
          <a:lstStyle/>
          <a:p>
            <a:r>
              <a:rPr kumimoji="1" lang="en-US" altLang="zh-CN" dirty="0"/>
              <a:t>Challenges programmers facing </a:t>
            </a:r>
            <a:endParaRPr kumimoji="1" lang="zh-CN" altLang="en-US" dirty="0"/>
          </a:p>
        </p:txBody>
      </p:sp>
      <p:sp>
        <p:nvSpPr>
          <p:cNvPr id="3" name="内容占位符 2">
            <a:extLst>
              <a:ext uri="{FF2B5EF4-FFF2-40B4-BE49-F238E27FC236}">
                <a16:creationId xmlns:a16="http://schemas.microsoft.com/office/drawing/2014/main" id="{D6AAD7DF-2AB4-E746-9FA4-26B3E4929FF1}"/>
              </a:ext>
            </a:extLst>
          </p:cNvPr>
          <p:cNvSpPr>
            <a:spLocks noGrp="1"/>
          </p:cNvSpPr>
          <p:nvPr>
            <p:ph idx="1"/>
          </p:nvPr>
        </p:nvSpPr>
        <p:spPr/>
        <p:txBody>
          <a:bodyPr/>
          <a:lstStyle/>
          <a:p>
            <a:pPr marL="342900" indent="-342900">
              <a:buAutoNum type="arabicPeriod"/>
            </a:pPr>
            <a:r>
              <a:rPr kumimoji="1" lang="en-US" altLang="zh-CN" b="0" dirty="0"/>
              <a:t>Sending </a:t>
            </a:r>
            <a:r>
              <a:rPr kumimoji="1" lang="en-US" altLang="zh-CN" dirty="0">
                <a:solidFill>
                  <a:srgbClr val="C00000"/>
                </a:solidFill>
              </a:rPr>
              <a:t>data</a:t>
            </a:r>
            <a:r>
              <a:rPr kumimoji="1" lang="en-US" altLang="zh-CN" b="0" dirty="0"/>
              <a:t> to/from nodes</a:t>
            </a:r>
          </a:p>
          <a:p>
            <a:pPr marL="342900" indent="-342900">
              <a:buAutoNum type="arabicPeriod"/>
            </a:pPr>
            <a:r>
              <a:rPr kumimoji="1" lang="en-US" altLang="zh-CN" dirty="0">
                <a:solidFill>
                  <a:schemeClr val="accent6"/>
                </a:solidFill>
              </a:rPr>
              <a:t>Coordinating</a:t>
            </a:r>
            <a:r>
              <a:rPr kumimoji="1" lang="en-US" altLang="zh-CN" b="0" dirty="0">
                <a:solidFill>
                  <a:schemeClr val="accent6"/>
                </a:solidFill>
              </a:rPr>
              <a:t> among nodes</a:t>
            </a:r>
          </a:p>
          <a:p>
            <a:pPr marL="342900" indent="-342900">
              <a:buAutoNum type="arabicPeriod"/>
            </a:pPr>
            <a:r>
              <a:rPr kumimoji="1" lang="en-US" altLang="zh-CN" b="0" dirty="0">
                <a:solidFill>
                  <a:schemeClr val="accent6"/>
                </a:solidFill>
              </a:rPr>
              <a:t>Recovering from node </a:t>
            </a:r>
            <a:r>
              <a:rPr kumimoji="1" lang="en-US" altLang="zh-CN" dirty="0">
                <a:solidFill>
                  <a:schemeClr val="accent6"/>
                </a:solidFill>
              </a:rPr>
              <a:t>failure</a:t>
            </a:r>
          </a:p>
          <a:p>
            <a:pPr marL="342900" indent="-342900">
              <a:buAutoNum type="arabicPeriod"/>
            </a:pPr>
            <a:r>
              <a:rPr kumimoji="1" lang="en-US" altLang="zh-CN" b="0" dirty="0">
                <a:solidFill>
                  <a:schemeClr val="accent6"/>
                </a:solidFill>
              </a:rPr>
              <a:t>Optimizing for </a:t>
            </a:r>
            <a:r>
              <a:rPr kumimoji="1" lang="en-US" altLang="zh-CN" dirty="0">
                <a:solidFill>
                  <a:schemeClr val="accent6"/>
                </a:solidFill>
              </a:rPr>
              <a:t>locality</a:t>
            </a:r>
          </a:p>
          <a:p>
            <a:pPr marL="342900" indent="-342900">
              <a:buAutoNum type="arabicPeriod"/>
            </a:pPr>
            <a:r>
              <a:rPr kumimoji="1" lang="en-US" altLang="zh-CN" b="0" dirty="0">
                <a:solidFill>
                  <a:schemeClr val="accent6"/>
                </a:solidFill>
              </a:rPr>
              <a:t>Partition data to to enable more </a:t>
            </a:r>
            <a:r>
              <a:rPr kumimoji="1" lang="en-US" altLang="zh-CN" dirty="0">
                <a:solidFill>
                  <a:schemeClr val="accent6"/>
                </a:solidFill>
              </a:rPr>
              <a:t>parallelism</a:t>
            </a:r>
            <a:r>
              <a:rPr kumimoji="1" lang="en-US" altLang="zh-CN" b="0" dirty="0">
                <a:solidFill>
                  <a:schemeClr val="accent6"/>
                </a:solidFill>
              </a:rPr>
              <a:t>  </a:t>
            </a:r>
          </a:p>
        </p:txBody>
      </p:sp>
      <p:sp>
        <p:nvSpPr>
          <p:cNvPr id="4" name="灯片编号占位符 3">
            <a:extLst>
              <a:ext uri="{FF2B5EF4-FFF2-40B4-BE49-F238E27FC236}">
                <a16:creationId xmlns:a16="http://schemas.microsoft.com/office/drawing/2014/main" id="{5974A29C-A43E-C644-BAEF-C90DA9B3530C}"/>
              </a:ext>
            </a:extLst>
          </p:cNvPr>
          <p:cNvSpPr>
            <a:spLocks noGrp="1"/>
          </p:cNvSpPr>
          <p:nvPr>
            <p:ph type="sldNum" sz="quarter" idx="12"/>
          </p:nvPr>
        </p:nvSpPr>
        <p:spPr/>
        <p:txBody>
          <a:bodyPr/>
          <a:lstStyle/>
          <a:p>
            <a:fld id="{ADE361C3-C043-4A6E-BDCE-8DA1E7D90A3B}" type="slidenum">
              <a:rPr lang="zh-CN" altLang="en-US" smtClean="0"/>
              <a:t>41</a:t>
            </a:fld>
            <a:endParaRPr lang="zh-CN" altLang="en-US"/>
          </a:p>
        </p:txBody>
      </p:sp>
      <p:sp>
        <p:nvSpPr>
          <p:cNvPr id="7" name="Rectangle 5">
            <a:extLst>
              <a:ext uri="{FF2B5EF4-FFF2-40B4-BE49-F238E27FC236}">
                <a16:creationId xmlns:a16="http://schemas.microsoft.com/office/drawing/2014/main" id="{2A40DC65-783B-024D-A23C-83E515FD1B2D}"/>
              </a:ext>
            </a:extLst>
          </p:cNvPr>
          <p:cNvSpPr/>
          <p:nvPr/>
        </p:nvSpPr>
        <p:spPr>
          <a:xfrm>
            <a:off x="4306201" y="913284"/>
            <a:ext cx="4493997" cy="1200329"/>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i="1" dirty="0">
                <a:effectLst>
                  <a:outerShdw blurRad="38100" dist="38100" dir="2700000" algn="tl">
                    <a:srgbClr val="000000">
                      <a:alpha val="43137"/>
                    </a:srgbClr>
                  </a:outerShdw>
                </a:effectLst>
                <a:latin typeface="Candara" pitchFamily="34" charset="0"/>
              </a:rPr>
              <a:t>Communicating</a:t>
            </a:r>
            <a:r>
              <a:rPr lang="zh-CN" altLang="en-US" i="1" dirty="0">
                <a:effectLst>
                  <a:outerShdw blurRad="38100" dist="38100" dir="2700000" algn="tl">
                    <a:srgbClr val="000000">
                      <a:alpha val="43137"/>
                    </a:srgbClr>
                  </a:outerShdw>
                </a:effectLst>
                <a:latin typeface="Candara" pitchFamily="34" charset="0"/>
              </a:rPr>
              <a:t> </a:t>
            </a:r>
            <a:r>
              <a:rPr lang="en-US" altLang="zh-CN" i="1" dirty="0">
                <a:effectLst>
                  <a:outerShdw blurRad="38100" dist="38100" dir="2700000" algn="tl">
                    <a:srgbClr val="000000">
                      <a:alpha val="43137"/>
                    </a:srgbClr>
                  </a:outerShdw>
                </a:effectLst>
                <a:latin typeface="Candara" pitchFamily="34" charset="0"/>
              </a:rPr>
              <a:t>between two machines</a:t>
            </a:r>
          </a:p>
          <a:p>
            <a:r>
              <a:rPr lang="en-US" altLang="zh-CN" i="1" dirty="0">
                <a:effectLst>
                  <a:outerShdw blurRad="38100" dist="38100" dir="2700000" algn="tl">
                    <a:srgbClr val="000000">
                      <a:alpha val="43137"/>
                    </a:srgbClr>
                  </a:outerShdw>
                </a:effectLst>
                <a:latin typeface="Candara" pitchFamily="34" charset="0"/>
              </a:rPr>
              <a:t>can</a:t>
            </a:r>
            <a:r>
              <a:rPr lang="zh-CN" altLang="en-US" i="1" dirty="0">
                <a:effectLst>
                  <a:outerShdw blurRad="38100" dist="38100" dir="2700000" algn="tl">
                    <a:srgbClr val="000000">
                      <a:alpha val="43137"/>
                    </a:srgbClr>
                  </a:outerShdw>
                </a:effectLst>
                <a:latin typeface="Candara" pitchFamily="34" charset="0"/>
              </a:rPr>
              <a:t> </a:t>
            </a:r>
            <a:r>
              <a:rPr lang="en-US" altLang="zh-CN" i="1" dirty="0">
                <a:effectLst>
                  <a:outerShdw blurRad="38100" dist="38100" dir="2700000" algn="tl">
                    <a:srgbClr val="000000">
                      <a:alpha val="43137"/>
                    </a:srgbClr>
                  </a:outerShdw>
                </a:effectLst>
                <a:latin typeface="Candara" pitchFamily="34" charset="0"/>
              </a:rPr>
              <a:t>be simple,</a:t>
            </a:r>
            <a:r>
              <a:rPr lang="zh-CN" altLang="en-US" i="1" dirty="0">
                <a:effectLst>
                  <a:outerShdw blurRad="38100" dist="38100" dir="2700000" algn="tl">
                    <a:srgbClr val="000000">
                      <a:alpha val="43137"/>
                    </a:srgbClr>
                  </a:outerShdw>
                </a:effectLst>
                <a:latin typeface="Candara" pitchFamily="34" charset="0"/>
              </a:rPr>
              <a:t> </a:t>
            </a:r>
            <a:r>
              <a:rPr lang="en-US" altLang="zh-CN" i="1" dirty="0">
                <a:effectLst>
                  <a:outerShdw blurRad="38100" dist="38100" dir="2700000" algn="tl">
                    <a:srgbClr val="000000">
                      <a:alpha val="43137"/>
                    </a:srgbClr>
                  </a:outerShdw>
                </a:effectLst>
                <a:latin typeface="Candara" pitchFamily="34" charset="0"/>
              </a:rPr>
              <a:t>e.g., with RPC </a:t>
            </a:r>
          </a:p>
          <a:p>
            <a:endParaRPr lang="en-US" altLang="zh-CN" i="1" dirty="0">
              <a:effectLst>
                <a:outerShdw blurRad="38100" dist="38100" dir="2700000" algn="tl">
                  <a:srgbClr val="000000">
                    <a:alpha val="43137"/>
                  </a:srgbClr>
                </a:outerShdw>
              </a:effectLst>
              <a:latin typeface="Candara" pitchFamily="34" charset="0"/>
            </a:endParaRPr>
          </a:p>
          <a:p>
            <a:r>
              <a:rPr lang="en-US" altLang="zh-CN" i="1" dirty="0">
                <a:effectLst>
                  <a:outerShdw blurRad="38100" dist="38100" dir="2700000" algn="tl">
                    <a:srgbClr val="000000">
                      <a:alpha val="43137"/>
                    </a:srgbClr>
                  </a:outerShdw>
                </a:effectLst>
                <a:latin typeface="Candara" pitchFamily="34" charset="0"/>
              </a:rPr>
              <a:t>But,</a:t>
            </a:r>
            <a:r>
              <a:rPr lang="zh-CN" altLang="en-US" i="1" dirty="0">
                <a:effectLst>
                  <a:outerShdw blurRad="38100" dist="38100" dir="2700000" algn="tl">
                    <a:srgbClr val="000000">
                      <a:alpha val="43137"/>
                    </a:srgbClr>
                  </a:outerShdw>
                </a:effectLst>
                <a:latin typeface="Candara" pitchFamily="34" charset="0"/>
              </a:rPr>
              <a:t> </a:t>
            </a:r>
            <a:r>
              <a:rPr lang="en-US" altLang="zh-CN" i="1" dirty="0">
                <a:effectLst>
                  <a:outerShdw blurRad="38100" dist="38100" dir="2700000" algn="tl">
                    <a:srgbClr val="000000">
                      <a:alpha val="43137"/>
                    </a:srgbClr>
                  </a:outerShdw>
                </a:effectLst>
                <a:latin typeface="Candara" pitchFamily="34" charset="0"/>
              </a:rPr>
              <a:t>what about </a:t>
            </a:r>
            <a:r>
              <a:rPr lang="en-US" altLang="zh-CN" b="1" i="1" dirty="0">
                <a:solidFill>
                  <a:srgbClr val="BE384B"/>
                </a:solidFill>
                <a:effectLst>
                  <a:outerShdw blurRad="38100" dist="38100" dir="2700000" algn="tl">
                    <a:srgbClr val="000000">
                      <a:alpha val="43137"/>
                    </a:srgbClr>
                  </a:outerShdw>
                </a:effectLst>
                <a:latin typeface="Candara" pitchFamily="34" charset="0"/>
              </a:rPr>
              <a:t>10,000</a:t>
            </a:r>
            <a:r>
              <a:rPr lang="en-US" altLang="zh-CN" i="1" dirty="0">
                <a:effectLst>
                  <a:outerShdw blurRad="38100" dist="38100" dir="2700000" algn="tl">
                    <a:srgbClr val="000000">
                      <a:alpha val="43137"/>
                    </a:srgbClr>
                  </a:outerShdw>
                </a:effectLst>
                <a:latin typeface="Candara" pitchFamily="34" charset="0"/>
              </a:rPr>
              <a:t> machines? </a:t>
            </a:r>
          </a:p>
        </p:txBody>
      </p:sp>
    </p:spTree>
    <p:extLst>
      <p:ext uri="{BB962C8B-B14F-4D97-AF65-F5344CB8AC3E}">
        <p14:creationId xmlns:p14="http://schemas.microsoft.com/office/powerpoint/2010/main" val="22396578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547A-CE1D-B941-91FF-A641F5922433}"/>
              </a:ext>
            </a:extLst>
          </p:cNvPr>
          <p:cNvSpPr>
            <a:spLocks noGrp="1"/>
          </p:cNvSpPr>
          <p:nvPr>
            <p:ph type="title"/>
          </p:nvPr>
        </p:nvSpPr>
        <p:spPr/>
        <p:txBody>
          <a:bodyPr/>
          <a:lstStyle/>
          <a:p>
            <a:r>
              <a:rPr kumimoji="1" lang="en-US" altLang="zh-CN" dirty="0"/>
              <a:t>Challenges programmers facing </a:t>
            </a:r>
            <a:endParaRPr kumimoji="1" lang="zh-CN" altLang="en-US" dirty="0"/>
          </a:p>
        </p:txBody>
      </p:sp>
      <p:sp>
        <p:nvSpPr>
          <p:cNvPr id="3" name="内容占位符 2">
            <a:extLst>
              <a:ext uri="{FF2B5EF4-FFF2-40B4-BE49-F238E27FC236}">
                <a16:creationId xmlns:a16="http://schemas.microsoft.com/office/drawing/2014/main" id="{D6AAD7DF-2AB4-E746-9FA4-26B3E4929FF1}"/>
              </a:ext>
            </a:extLst>
          </p:cNvPr>
          <p:cNvSpPr>
            <a:spLocks noGrp="1"/>
          </p:cNvSpPr>
          <p:nvPr>
            <p:ph idx="1"/>
          </p:nvPr>
        </p:nvSpPr>
        <p:spPr/>
        <p:txBody>
          <a:bodyPr/>
          <a:lstStyle/>
          <a:p>
            <a:pPr marL="342900" indent="-342900">
              <a:buAutoNum type="arabicPeriod"/>
            </a:pPr>
            <a:r>
              <a:rPr kumimoji="1" lang="en-US" altLang="zh-CN" b="0" dirty="0">
                <a:solidFill>
                  <a:schemeClr val="accent6"/>
                </a:solidFill>
              </a:rPr>
              <a:t>Sending </a:t>
            </a:r>
            <a:r>
              <a:rPr kumimoji="1" lang="en-US" altLang="zh-CN" dirty="0">
                <a:solidFill>
                  <a:schemeClr val="accent6"/>
                </a:solidFill>
              </a:rPr>
              <a:t>data</a:t>
            </a:r>
            <a:r>
              <a:rPr kumimoji="1" lang="en-US" altLang="zh-CN" b="0" dirty="0">
                <a:solidFill>
                  <a:schemeClr val="accent6"/>
                </a:solidFill>
              </a:rPr>
              <a:t> to/from nodes</a:t>
            </a:r>
          </a:p>
          <a:p>
            <a:pPr marL="342900" indent="-342900">
              <a:buAutoNum type="arabicPeriod"/>
            </a:pPr>
            <a:r>
              <a:rPr kumimoji="1" lang="en-US" altLang="zh-CN" dirty="0">
                <a:solidFill>
                  <a:srgbClr val="C00000"/>
                </a:solidFill>
              </a:rPr>
              <a:t>Coordinating</a:t>
            </a:r>
            <a:r>
              <a:rPr kumimoji="1" lang="en-US" altLang="zh-CN" b="0" dirty="0"/>
              <a:t> among nodes</a:t>
            </a:r>
          </a:p>
          <a:p>
            <a:pPr marL="342900" indent="-342900">
              <a:buAutoNum type="arabicPeriod"/>
            </a:pPr>
            <a:r>
              <a:rPr kumimoji="1" lang="en-US" altLang="zh-CN" b="0" dirty="0">
                <a:solidFill>
                  <a:schemeClr val="accent6"/>
                </a:solidFill>
              </a:rPr>
              <a:t>Recovering from node </a:t>
            </a:r>
            <a:r>
              <a:rPr kumimoji="1" lang="en-US" altLang="zh-CN" dirty="0">
                <a:solidFill>
                  <a:schemeClr val="accent6"/>
                </a:solidFill>
              </a:rPr>
              <a:t>failure</a:t>
            </a:r>
          </a:p>
          <a:p>
            <a:pPr marL="342900" indent="-342900">
              <a:buAutoNum type="arabicPeriod"/>
            </a:pPr>
            <a:r>
              <a:rPr kumimoji="1" lang="en-US" altLang="zh-CN" b="0" dirty="0">
                <a:solidFill>
                  <a:schemeClr val="accent6"/>
                </a:solidFill>
              </a:rPr>
              <a:t>Optimizing for </a:t>
            </a:r>
            <a:r>
              <a:rPr kumimoji="1" lang="en-US" altLang="zh-CN" dirty="0">
                <a:solidFill>
                  <a:schemeClr val="accent6"/>
                </a:solidFill>
              </a:rPr>
              <a:t>locality</a:t>
            </a:r>
          </a:p>
          <a:p>
            <a:pPr marL="342900" indent="-342900">
              <a:buFontTx/>
              <a:buAutoNum type="arabicPeriod"/>
            </a:pPr>
            <a:r>
              <a:rPr kumimoji="1" lang="en-US" altLang="zh-CN" b="0" dirty="0">
                <a:solidFill>
                  <a:schemeClr val="accent6"/>
                </a:solidFill>
              </a:rPr>
              <a:t>Partition data to to enable more </a:t>
            </a:r>
            <a:r>
              <a:rPr kumimoji="1" lang="en-US" altLang="zh-CN" dirty="0">
                <a:solidFill>
                  <a:schemeClr val="accent6"/>
                </a:solidFill>
              </a:rPr>
              <a:t>parallelism</a:t>
            </a:r>
            <a:r>
              <a:rPr kumimoji="1" lang="en-US" altLang="zh-CN" b="0" dirty="0">
                <a:solidFill>
                  <a:schemeClr val="accent6"/>
                </a:solidFill>
              </a:rPr>
              <a:t>  </a:t>
            </a:r>
          </a:p>
          <a:p>
            <a:pPr marL="342900" indent="-342900">
              <a:buAutoNum type="arabicPeriod"/>
            </a:pPr>
            <a:endParaRPr kumimoji="1" lang="en-US" altLang="zh-CN" dirty="0">
              <a:solidFill>
                <a:schemeClr val="accent6"/>
              </a:solidFill>
            </a:endParaRPr>
          </a:p>
        </p:txBody>
      </p:sp>
      <p:sp>
        <p:nvSpPr>
          <p:cNvPr id="4" name="灯片编号占位符 3">
            <a:extLst>
              <a:ext uri="{FF2B5EF4-FFF2-40B4-BE49-F238E27FC236}">
                <a16:creationId xmlns:a16="http://schemas.microsoft.com/office/drawing/2014/main" id="{5974A29C-A43E-C644-BAEF-C90DA9B3530C}"/>
              </a:ext>
            </a:extLst>
          </p:cNvPr>
          <p:cNvSpPr>
            <a:spLocks noGrp="1"/>
          </p:cNvSpPr>
          <p:nvPr>
            <p:ph type="sldNum" sz="quarter" idx="12"/>
          </p:nvPr>
        </p:nvSpPr>
        <p:spPr/>
        <p:txBody>
          <a:bodyPr/>
          <a:lstStyle/>
          <a:p>
            <a:fld id="{ADE361C3-C043-4A6E-BDCE-8DA1E7D90A3B}" type="slidenum">
              <a:rPr lang="zh-CN" altLang="en-US" smtClean="0"/>
              <a:t>42</a:t>
            </a:fld>
            <a:endParaRPr lang="zh-CN" altLang="en-US"/>
          </a:p>
        </p:txBody>
      </p:sp>
      <p:sp>
        <p:nvSpPr>
          <p:cNvPr id="7" name="Rectangle 5">
            <a:extLst>
              <a:ext uri="{FF2B5EF4-FFF2-40B4-BE49-F238E27FC236}">
                <a16:creationId xmlns:a16="http://schemas.microsoft.com/office/drawing/2014/main" id="{2A40DC65-783B-024D-A23C-83E515FD1B2D}"/>
              </a:ext>
            </a:extLst>
          </p:cNvPr>
          <p:cNvSpPr/>
          <p:nvPr/>
        </p:nvSpPr>
        <p:spPr>
          <a:xfrm>
            <a:off x="4306201" y="1525326"/>
            <a:ext cx="4493997" cy="646331"/>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i="1" dirty="0">
                <a:effectLst>
                  <a:outerShdw blurRad="38100" dist="38100" dir="2700000" algn="tl">
                    <a:srgbClr val="000000">
                      <a:alpha val="43137"/>
                    </a:srgbClr>
                  </a:outerShdw>
                </a:effectLst>
                <a:latin typeface="Candara" pitchFamily="34" charset="0"/>
              </a:rPr>
              <a:t>When can we collect computing results from all the computing nodes? </a:t>
            </a:r>
            <a:endParaRPr lang="zh-CN" altLang="en-US" i="1" dirty="0">
              <a:effectLst>
                <a:outerShdw blurRad="38100" dist="38100" dir="2700000" algn="tl">
                  <a:srgbClr val="000000">
                    <a:alpha val="43137"/>
                  </a:srgbClr>
                </a:outerShdw>
              </a:effectLst>
              <a:latin typeface="Candara" pitchFamily="34" charset="0"/>
            </a:endParaRPr>
          </a:p>
        </p:txBody>
      </p:sp>
    </p:spTree>
    <p:extLst>
      <p:ext uri="{BB962C8B-B14F-4D97-AF65-F5344CB8AC3E}">
        <p14:creationId xmlns:p14="http://schemas.microsoft.com/office/powerpoint/2010/main" val="1352736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547A-CE1D-B941-91FF-A641F5922433}"/>
              </a:ext>
            </a:extLst>
          </p:cNvPr>
          <p:cNvSpPr>
            <a:spLocks noGrp="1"/>
          </p:cNvSpPr>
          <p:nvPr>
            <p:ph type="title"/>
          </p:nvPr>
        </p:nvSpPr>
        <p:spPr/>
        <p:txBody>
          <a:bodyPr/>
          <a:lstStyle/>
          <a:p>
            <a:r>
              <a:rPr kumimoji="1" lang="en-US" altLang="zh-CN" dirty="0"/>
              <a:t>Challenges programmers facing </a:t>
            </a:r>
            <a:endParaRPr kumimoji="1" lang="zh-CN" altLang="en-US" dirty="0"/>
          </a:p>
        </p:txBody>
      </p:sp>
      <p:sp>
        <p:nvSpPr>
          <p:cNvPr id="3" name="内容占位符 2">
            <a:extLst>
              <a:ext uri="{FF2B5EF4-FFF2-40B4-BE49-F238E27FC236}">
                <a16:creationId xmlns:a16="http://schemas.microsoft.com/office/drawing/2014/main" id="{D6AAD7DF-2AB4-E746-9FA4-26B3E4929FF1}"/>
              </a:ext>
            </a:extLst>
          </p:cNvPr>
          <p:cNvSpPr>
            <a:spLocks noGrp="1"/>
          </p:cNvSpPr>
          <p:nvPr>
            <p:ph idx="1"/>
          </p:nvPr>
        </p:nvSpPr>
        <p:spPr/>
        <p:txBody>
          <a:bodyPr/>
          <a:lstStyle/>
          <a:p>
            <a:pPr marL="342900" indent="-342900">
              <a:buAutoNum type="arabicPeriod"/>
            </a:pPr>
            <a:r>
              <a:rPr kumimoji="1" lang="en-US" altLang="zh-CN" b="0" dirty="0">
                <a:solidFill>
                  <a:schemeClr val="accent6"/>
                </a:solidFill>
              </a:rPr>
              <a:t>Sending </a:t>
            </a:r>
            <a:r>
              <a:rPr kumimoji="1" lang="en-US" altLang="zh-CN" dirty="0">
                <a:solidFill>
                  <a:schemeClr val="accent6"/>
                </a:solidFill>
              </a:rPr>
              <a:t>data</a:t>
            </a:r>
            <a:r>
              <a:rPr kumimoji="1" lang="en-US" altLang="zh-CN" b="0" dirty="0">
                <a:solidFill>
                  <a:schemeClr val="accent6"/>
                </a:solidFill>
              </a:rPr>
              <a:t> to/from nodes</a:t>
            </a:r>
          </a:p>
          <a:p>
            <a:pPr marL="342900" indent="-342900">
              <a:buAutoNum type="arabicPeriod"/>
            </a:pPr>
            <a:r>
              <a:rPr kumimoji="1" lang="en-US" altLang="zh-CN" dirty="0">
                <a:solidFill>
                  <a:schemeClr val="accent6"/>
                </a:solidFill>
              </a:rPr>
              <a:t>Coordinating</a:t>
            </a:r>
            <a:r>
              <a:rPr kumimoji="1" lang="en-US" altLang="zh-CN" b="0" dirty="0">
                <a:solidFill>
                  <a:schemeClr val="accent6"/>
                </a:solidFill>
              </a:rPr>
              <a:t> among nodes</a:t>
            </a:r>
          </a:p>
          <a:p>
            <a:pPr marL="342900" indent="-342900">
              <a:buAutoNum type="arabicPeriod"/>
            </a:pPr>
            <a:r>
              <a:rPr kumimoji="1" lang="en-US" altLang="zh-CN" b="0" dirty="0"/>
              <a:t>Recovering from node </a:t>
            </a:r>
            <a:r>
              <a:rPr kumimoji="1" lang="en-US" altLang="zh-CN" dirty="0">
                <a:solidFill>
                  <a:srgbClr val="C00000"/>
                </a:solidFill>
              </a:rPr>
              <a:t>failure</a:t>
            </a:r>
          </a:p>
          <a:p>
            <a:pPr marL="342900" indent="-342900">
              <a:buAutoNum type="arabicPeriod"/>
            </a:pPr>
            <a:r>
              <a:rPr kumimoji="1" lang="en-US" altLang="zh-CN" b="0" dirty="0">
                <a:solidFill>
                  <a:schemeClr val="accent6"/>
                </a:solidFill>
              </a:rPr>
              <a:t>Optimizing for </a:t>
            </a:r>
            <a:r>
              <a:rPr kumimoji="1" lang="en-US" altLang="zh-CN" dirty="0">
                <a:solidFill>
                  <a:schemeClr val="accent6"/>
                </a:solidFill>
              </a:rPr>
              <a:t>locality</a:t>
            </a:r>
          </a:p>
          <a:p>
            <a:pPr marL="342900" indent="-342900">
              <a:buFontTx/>
              <a:buAutoNum type="arabicPeriod"/>
            </a:pPr>
            <a:r>
              <a:rPr kumimoji="1" lang="en-US" altLang="zh-CN" b="0" dirty="0">
                <a:solidFill>
                  <a:schemeClr val="accent6"/>
                </a:solidFill>
              </a:rPr>
              <a:t>Partition data to to enable more </a:t>
            </a:r>
            <a:r>
              <a:rPr kumimoji="1" lang="en-US" altLang="zh-CN" dirty="0">
                <a:solidFill>
                  <a:schemeClr val="accent6"/>
                </a:solidFill>
              </a:rPr>
              <a:t>parallelism</a:t>
            </a:r>
            <a:r>
              <a:rPr kumimoji="1" lang="en-US" altLang="zh-CN" b="0" dirty="0">
                <a:solidFill>
                  <a:schemeClr val="accent6"/>
                </a:solidFill>
              </a:rPr>
              <a:t>  </a:t>
            </a:r>
          </a:p>
          <a:p>
            <a:pPr marL="342900" indent="-342900">
              <a:buAutoNum type="arabicPeriod"/>
            </a:pPr>
            <a:endParaRPr kumimoji="1" lang="en-US" altLang="zh-CN" dirty="0">
              <a:solidFill>
                <a:schemeClr val="accent6"/>
              </a:solidFill>
            </a:endParaRPr>
          </a:p>
          <a:p>
            <a:endParaRPr kumimoji="1" lang="en-US" altLang="zh-CN" dirty="0">
              <a:solidFill>
                <a:schemeClr val="accent6"/>
              </a:solidFill>
            </a:endParaRPr>
          </a:p>
        </p:txBody>
      </p:sp>
      <p:sp>
        <p:nvSpPr>
          <p:cNvPr id="4" name="灯片编号占位符 3">
            <a:extLst>
              <a:ext uri="{FF2B5EF4-FFF2-40B4-BE49-F238E27FC236}">
                <a16:creationId xmlns:a16="http://schemas.microsoft.com/office/drawing/2014/main" id="{5974A29C-A43E-C644-BAEF-C90DA9B3530C}"/>
              </a:ext>
            </a:extLst>
          </p:cNvPr>
          <p:cNvSpPr>
            <a:spLocks noGrp="1"/>
          </p:cNvSpPr>
          <p:nvPr>
            <p:ph type="sldNum" sz="quarter" idx="12"/>
          </p:nvPr>
        </p:nvSpPr>
        <p:spPr/>
        <p:txBody>
          <a:bodyPr/>
          <a:lstStyle/>
          <a:p>
            <a:fld id="{ADE361C3-C043-4A6E-BDCE-8DA1E7D90A3B}" type="slidenum">
              <a:rPr lang="zh-CN" altLang="en-US" smtClean="0"/>
              <a:t>43</a:t>
            </a:fld>
            <a:endParaRPr lang="zh-CN" altLang="en-US"/>
          </a:p>
        </p:txBody>
      </p:sp>
      <p:sp>
        <p:nvSpPr>
          <p:cNvPr id="7" name="Rectangle 5">
            <a:extLst>
              <a:ext uri="{FF2B5EF4-FFF2-40B4-BE49-F238E27FC236}">
                <a16:creationId xmlns:a16="http://schemas.microsoft.com/office/drawing/2014/main" id="{D5EF7E95-B3B9-0B40-8097-5C5BF45DB405}"/>
              </a:ext>
            </a:extLst>
          </p:cNvPr>
          <p:cNvSpPr/>
          <p:nvPr/>
        </p:nvSpPr>
        <p:spPr>
          <a:xfrm>
            <a:off x="4427984" y="1994329"/>
            <a:ext cx="2642063" cy="646331"/>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i="1" dirty="0">
                <a:effectLst>
                  <a:outerShdw blurRad="38100" dist="38100" dir="2700000" algn="tl">
                    <a:srgbClr val="000000">
                      <a:alpha val="43137"/>
                    </a:srgbClr>
                  </a:outerShdw>
                </a:effectLst>
                <a:latin typeface="Candara" pitchFamily="34" charset="0"/>
              </a:rPr>
              <a:t>Failure is common,</a:t>
            </a:r>
          </a:p>
          <a:p>
            <a:r>
              <a:rPr lang="en-US" altLang="zh-CN" i="1" dirty="0">
                <a:effectLst>
                  <a:outerShdw blurRad="38100" dist="38100" dir="2700000" algn="tl">
                    <a:srgbClr val="000000">
                      <a:alpha val="43137"/>
                    </a:srgbClr>
                  </a:outerShdw>
                </a:effectLst>
                <a:latin typeface="Candara" pitchFamily="34" charset="0"/>
              </a:rPr>
              <a:t>especially at large-scale</a:t>
            </a:r>
            <a:endParaRPr lang="zh-CN" altLang="en-US" i="1" dirty="0">
              <a:effectLst>
                <a:outerShdw blurRad="38100" dist="38100" dir="2700000" algn="tl">
                  <a:srgbClr val="000000">
                    <a:alpha val="43137"/>
                  </a:srgbClr>
                </a:outerShdw>
              </a:effectLst>
              <a:latin typeface="Candara" pitchFamily="34" charset="0"/>
            </a:endParaRPr>
          </a:p>
        </p:txBody>
      </p:sp>
    </p:spTree>
    <p:extLst>
      <p:ext uri="{BB962C8B-B14F-4D97-AF65-F5344CB8AC3E}">
        <p14:creationId xmlns:p14="http://schemas.microsoft.com/office/powerpoint/2010/main" val="797159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547A-CE1D-B941-91FF-A641F5922433}"/>
              </a:ext>
            </a:extLst>
          </p:cNvPr>
          <p:cNvSpPr>
            <a:spLocks noGrp="1"/>
          </p:cNvSpPr>
          <p:nvPr>
            <p:ph type="title"/>
          </p:nvPr>
        </p:nvSpPr>
        <p:spPr/>
        <p:txBody>
          <a:bodyPr/>
          <a:lstStyle/>
          <a:p>
            <a:r>
              <a:rPr kumimoji="1" lang="en-US" altLang="zh-CN" dirty="0"/>
              <a:t>Challenges programmers facing </a:t>
            </a:r>
            <a:endParaRPr kumimoji="1" lang="zh-CN" altLang="en-US" dirty="0"/>
          </a:p>
        </p:txBody>
      </p:sp>
      <p:sp>
        <p:nvSpPr>
          <p:cNvPr id="3" name="内容占位符 2">
            <a:extLst>
              <a:ext uri="{FF2B5EF4-FFF2-40B4-BE49-F238E27FC236}">
                <a16:creationId xmlns:a16="http://schemas.microsoft.com/office/drawing/2014/main" id="{D6AAD7DF-2AB4-E746-9FA4-26B3E4929FF1}"/>
              </a:ext>
            </a:extLst>
          </p:cNvPr>
          <p:cNvSpPr>
            <a:spLocks noGrp="1"/>
          </p:cNvSpPr>
          <p:nvPr>
            <p:ph idx="1"/>
          </p:nvPr>
        </p:nvSpPr>
        <p:spPr/>
        <p:txBody>
          <a:bodyPr/>
          <a:lstStyle/>
          <a:p>
            <a:pPr marL="342900" indent="-342900">
              <a:buAutoNum type="arabicPeriod"/>
            </a:pPr>
            <a:r>
              <a:rPr kumimoji="1" lang="en-US" altLang="zh-CN" b="0" dirty="0">
                <a:solidFill>
                  <a:schemeClr val="accent6"/>
                </a:solidFill>
              </a:rPr>
              <a:t>Sending </a:t>
            </a:r>
            <a:r>
              <a:rPr kumimoji="1" lang="en-US" altLang="zh-CN" dirty="0">
                <a:solidFill>
                  <a:schemeClr val="accent6"/>
                </a:solidFill>
              </a:rPr>
              <a:t>data</a:t>
            </a:r>
            <a:r>
              <a:rPr kumimoji="1" lang="en-US" altLang="zh-CN" b="0" dirty="0">
                <a:solidFill>
                  <a:schemeClr val="accent6"/>
                </a:solidFill>
              </a:rPr>
              <a:t> to/from nodes</a:t>
            </a:r>
          </a:p>
          <a:p>
            <a:pPr marL="342900" indent="-342900">
              <a:buAutoNum type="arabicPeriod"/>
            </a:pPr>
            <a:r>
              <a:rPr kumimoji="1" lang="en-US" altLang="zh-CN" dirty="0">
                <a:solidFill>
                  <a:schemeClr val="accent6"/>
                </a:solidFill>
              </a:rPr>
              <a:t>Coordinating</a:t>
            </a:r>
            <a:r>
              <a:rPr kumimoji="1" lang="en-US" altLang="zh-CN" b="0" dirty="0">
                <a:solidFill>
                  <a:schemeClr val="accent6"/>
                </a:solidFill>
              </a:rPr>
              <a:t> among nodes</a:t>
            </a:r>
          </a:p>
          <a:p>
            <a:pPr marL="342900" indent="-342900">
              <a:buAutoNum type="arabicPeriod"/>
            </a:pPr>
            <a:r>
              <a:rPr kumimoji="1" lang="en-US" altLang="zh-CN" b="0" dirty="0">
                <a:solidFill>
                  <a:schemeClr val="accent6"/>
                </a:solidFill>
              </a:rPr>
              <a:t>Recovering from node </a:t>
            </a:r>
            <a:r>
              <a:rPr kumimoji="1" lang="en-US" altLang="zh-CN" dirty="0">
                <a:solidFill>
                  <a:schemeClr val="accent6"/>
                </a:solidFill>
              </a:rPr>
              <a:t>failure</a:t>
            </a:r>
          </a:p>
          <a:p>
            <a:pPr marL="342900" indent="-342900">
              <a:buAutoNum type="arabicPeriod"/>
            </a:pPr>
            <a:r>
              <a:rPr kumimoji="1" lang="en-US" altLang="zh-CN" b="0" dirty="0"/>
              <a:t>Optimizing for </a:t>
            </a:r>
            <a:r>
              <a:rPr kumimoji="1" lang="en-US" altLang="zh-CN" dirty="0">
                <a:solidFill>
                  <a:srgbClr val="C00000"/>
                </a:solidFill>
              </a:rPr>
              <a:t>locality</a:t>
            </a:r>
          </a:p>
          <a:p>
            <a:pPr marL="342900" indent="-342900">
              <a:buFontTx/>
              <a:buAutoNum type="arabicPeriod"/>
            </a:pPr>
            <a:r>
              <a:rPr kumimoji="1" lang="en-US" altLang="zh-CN" b="0" dirty="0">
                <a:solidFill>
                  <a:schemeClr val="accent6"/>
                </a:solidFill>
              </a:rPr>
              <a:t>Partition data to to enable more </a:t>
            </a:r>
            <a:r>
              <a:rPr kumimoji="1" lang="en-US" altLang="zh-CN" dirty="0">
                <a:solidFill>
                  <a:schemeClr val="accent6"/>
                </a:solidFill>
              </a:rPr>
              <a:t>parallelism</a:t>
            </a:r>
            <a:r>
              <a:rPr kumimoji="1" lang="en-US" altLang="zh-CN" b="0" dirty="0">
                <a:solidFill>
                  <a:schemeClr val="accent6"/>
                </a:solidFill>
              </a:rPr>
              <a:t>  </a:t>
            </a:r>
          </a:p>
          <a:p>
            <a:pPr marL="342900" indent="-342900">
              <a:buAutoNum type="arabicPeriod"/>
            </a:pPr>
            <a:endParaRPr kumimoji="1" lang="en-US" altLang="zh-CN" dirty="0">
              <a:solidFill>
                <a:srgbClr val="C00000"/>
              </a:solidFill>
            </a:endParaRPr>
          </a:p>
        </p:txBody>
      </p:sp>
      <p:sp>
        <p:nvSpPr>
          <p:cNvPr id="4" name="灯片编号占位符 3">
            <a:extLst>
              <a:ext uri="{FF2B5EF4-FFF2-40B4-BE49-F238E27FC236}">
                <a16:creationId xmlns:a16="http://schemas.microsoft.com/office/drawing/2014/main" id="{5974A29C-A43E-C644-BAEF-C90DA9B3530C}"/>
              </a:ext>
            </a:extLst>
          </p:cNvPr>
          <p:cNvSpPr>
            <a:spLocks noGrp="1"/>
          </p:cNvSpPr>
          <p:nvPr>
            <p:ph type="sldNum" sz="quarter" idx="12"/>
          </p:nvPr>
        </p:nvSpPr>
        <p:spPr/>
        <p:txBody>
          <a:bodyPr/>
          <a:lstStyle/>
          <a:p>
            <a:fld id="{ADE361C3-C043-4A6E-BDCE-8DA1E7D90A3B}" type="slidenum">
              <a:rPr lang="zh-CN" altLang="en-US" smtClean="0"/>
              <a:t>44</a:t>
            </a:fld>
            <a:endParaRPr lang="zh-CN" altLang="en-US"/>
          </a:p>
        </p:txBody>
      </p:sp>
      <p:sp>
        <p:nvSpPr>
          <p:cNvPr id="7" name="Rectangle 5">
            <a:extLst>
              <a:ext uri="{FF2B5EF4-FFF2-40B4-BE49-F238E27FC236}">
                <a16:creationId xmlns:a16="http://schemas.microsoft.com/office/drawing/2014/main" id="{A699B5B5-BB11-AE42-8BEF-8118BCA1E236}"/>
              </a:ext>
            </a:extLst>
          </p:cNvPr>
          <p:cNvSpPr/>
          <p:nvPr/>
        </p:nvSpPr>
        <p:spPr>
          <a:xfrm>
            <a:off x="3779912" y="2534334"/>
            <a:ext cx="4032448" cy="646331"/>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i="1" dirty="0">
                <a:effectLst>
                  <a:outerShdw blurRad="38100" dist="38100" dir="2700000" algn="tl">
                    <a:srgbClr val="000000">
                      <a:alpha val="43137"/>
                    </a:srgbClr>
                  </a:outerShdw>
                </a:effectLst>
                <a:latin typeface="Candara" pitchFamily="34" charset="0"/>
              </a:rPr>
              <a:t>Transferring data over network is usually</a:t>
            </a:r>
            <a:r>
              <a:rPr lang="zh-CN" altLang="en-US" i="1" dirty="0">
                <a:effectLst>
                  <a:outerShdw blurRad="38100" dist="38100" dir="2700000" algn="tl">
                    <a:srgbClr val="000000">
                      <a:alpha val="43137"/>
                    </a:srgbClr>
                  </a:outerShdw>
                </a:effectLst>
                <a:latin typeface="Candara" pitchFamily="34" charset="0"/>
              </a:rPr>
              <a:t> </a:t>
            </a:r>
            <a:r>
              <a:rPr lang="en-US" altLang="zh-CN" i="1" dirty="0">
                <a:effectLst>
                  <a:outerShdw blurRad="38100" dist="38100" dir="2700000" algn="tl">
                    <a:srgbClr val="000000">
                      <a:alpha val="43137"/>
                    </a:srgbClr>
                  </a:outerShdw>
                </a:effectLst>
                <a:latin typeface="Candara" pitchFamily="34" charset="0"/>
              </a:rPr>
              <a:t>much slower than local data access</a:t>
            </a:r>
            <a:endParaRPr lang="zh-CN" altLang="en-US" i="1" dirty="0">
              <a:effectLst>
                <a:outerShdw blurRad="38100" dist="38100" dir="2700000" algn="tl">
                  <a:srgbClr val="000000">
                    <a:alpha val="43137"/>
                  </a:srgbClr>
                </a:outerShdw>
              </a:effectLst>
              <a:latin typeface="Candara" pitchFamily="34" charset="0"/>
            </a:endParaRPr>
          </a:p>
        </p:txBody>
      </p:sp>
    </p:spTree>
    <p:extLst>
      <p:ext uri="{BB962C8B-B14F-4D97-AF65-F5344CB8AC3E}">
        <p14:creationId xmlns:p14="http://schemas.microsoft.com/office/powerpoint/2010/main" val="2428288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547A-CE1D-B941-91FF-A641F5922433}"/>
              </a:ext>
            </a:extLst>
          </p:cNvPr>
          <p:cNvSpPr>
            <a:spLocks noGrp="1"/>
          </p:cNvSpPr>
          <p:nvPr>
            <p:ph type="title"/>
          </p:nvPr>
        </p:nvSpPr>
        <p:spPr/>
        <p:txBody>
          <a:bodyPr/>
          <a:lstStyle/>
          <a:p>
            <a:r>
              <a:rPr kumimoji="1" lang="en-US" altLang="zh-CN" dirty="0"/>
              <a:t>Challenges programmers facing </a:t>
            </a:r>
            <a:endParaRPr kumimoji="1" lang="zh-CN" altLang="en-US" dirty="0"/>
          </a:p>
        </p:txBody>
      </p:sp>
      <p:sp>
        <p:nvSpPr>
          <p:cNvPr id="3" name="内容占位符 2">
            <a:extLst>
              <a:ext uri="{FF2B5EF4-FFF2-40B4-BE49-F238E27FC236}">
                <a16:creationId xmlns:a16="http://schemas.microsoft.com/office/drawing/2014/main" id="{D6AAD7DF-2AB4-E746-9FA4-26B3E4929FF1}"/>
              </a:ext>
            </a:extLst>
          </p:cNvPr>
          <p:cNvSpPr>
            <a:spLocks noGrp="1"/>
          </p:cNvSpPr>
          <p:nvPr>
            <p:ph idx="1"/>
          </p:nvPr>
        </p:nvSpPr>
        <p:spPr/>
        <p:txBody>
          <a:bodyPr/>
          <a:lstStyle/>
          <a:p>
            <a:pPr marL="342900" indent="-342900">
              <a:buAutoNum type="arabicPeriod"/>
            </a:pPr>
            <a:r>
              <a:rPr kumimoji="1" lang="en-US" altLang="zh-CN" b="0" dirty="0">
                <a:solidFill>
                  <a:schemeClr val="accent6"/>
                </a:solidFill>
              </a:rPr>
              <a:t>Sending </a:t>
            </a:r>
            <a:r>
              <a:rPr kumimoji="1" lang="en-US" altLang="zh-CN" dirty="0">
                <a:solidFill>
                  <a:schemeClr val="accent6"/>
                </a:solidFill>
              </a:rPr>
              <a:t>data</a:t>
            </a:r>
            <a:r>
              <a:rPr kumimoji="1" lang="en-US" altLang="zh-CN" b="0" dirty="0">
                <a:solidFill>
                  <a:schemeClr val="accent6"/>
                </a:solidFill>
              </a:rPr>
              <a:t> to/from nodes</a:t>
            </a:r>
          </a:p>
          <a:p>
            <a:pPr marL="342900" indent="-342900">
              <a:buAutoNum type="arabicPeriod"/>
            </a:pPr>
            <a:r>
              <a:rPr kumimoji="1" lang="en-US" altLang="zh-CN" dirty="0">
                <a:solidFill>
                  <a:schemeClr val="accent6"/>
                </a:solidFill>
              </a:rPr>
              <a:t>Coordinating</a:t>
            </a:r>
            <a:r>
              <a:rPr kumimoji="1" lang="en-US" altLang="zh-CN" b="0" dirty="0">
                <a:solidFill>
                  <a:schemeClr val="accent6"/>
                </a:solidFill>
              </a:rPr>
              <a:t> among nodes</a:t>
            </a:r>
          </a:p>
          <a:p>
            <a:pPr marL="342900" indent="-342900">
              <a:buAutoNum type="arabicPeriod"/>
            </a:pPr>
            <a:r>
              <a:rPr kumimoji="1" lang="en-US" altLang="zh-CN" b="0" dirty="0">
                <a:solidFill>
                  <a:schemeClr val="accent6"/>
                </a:solidFill>
              </a:rPr>
              <a:t>Recovering from node </a:t>
            </a:r>
            <a:r>
              <a:rPr kumimoji="1" lang="en-US" altLang="zh-CN" dirty="0">
                <a:solidFill>
                  <a:schemeClr val="accent6"/>
                </a:solidFill>
              </a:rPr>
              <a:t>failure</a:t>
            </a:r>
          </a:p>
          <a:p>
            <a:pPr marL="342900" indent="-342900">
              <a:buAutoNum type="arabicPeriod"/>
            </a:pPr>
            <a:r>
              <a:rPr kumimoji="1" lang="en-US" altLang="zh-CN" b="0" dirty="0">
                <a:solidFill>
                  <a:schemeClr val="accent6"/>
                </a:solidFill>
              </a:rPr>
              <a:t>Optimizing for </a:t>
            </a:r>
            <a:r>
              <a:rPr kumimoji="1" lang="en-US" altLang="zh-CN" dirty="0">
                <a:solidFill>
                  <a:schemeClr val="accent6"/>
                </a:solidFill>
              </a:rPr>
              <a:t>locality</a:t>
            </a:r>
          </a:p>
          <a:p>
            <a:pPr marL="342900" indent="-342900">
              <a:buFontTx/>
              <a:buAutoNum type="arabicPeriod"/>
            </a:pPr>
            <a:r>
              <a:rPr kumimoji="1" lang="en-US" altLang="zh-CN" b="0" dirty="0">
                <a:solidFill>
                  <a:schemeClr val="tx1"/>
                </a:solidFill>
              </a:rPr>
              <a:t>Partition data to to enable more </a:t>
            </a:r>
            <a:r>
              <a:rPr kumimoji="1" lang="en-US" altLang="zh-CN" dirty="0">
                <a:solidFill>
                  <a:srgbClr val="C00000"/>
                </a:solidFill>
              </a:rPr>
              <a:t>parallelism</a:t>
            </a:r>
            <a:r>
              <a:rPr kumimoji="1" lang="en-US" altLang="zh-CN" b="0" dirty="0">
                <a:solidFill>
                  <a:schemeClr val="tx1"/>
                </a:solidFill>
              </a:rPr>
              <a:t>  </a:t>
            </a:r>
          </a:p>
          <a:p>
            <a:pPr marL="342900" indent="-342900">
              <a:buAutoNum type="arabicPeriod"/>
            </a:pPr>
            <a:endParaRPr kumimoji="1" lang="en-US" altLang="zh-CN" dirty="0">
              <a:solidFill>
                <a:srgbClr val="C00000"/>
              </a:solidFill>
            </a:endParaRPr>
          </a:p>
        </p:txBody>
      </p:sp>
      <p:sp>
        <p:nvSpPr>
          <p:cNvPr id="4" name="灯片编号占位符 3">
            <a:extLst>
              <a:ext uri="{FF2B5EF4-FFF2-40B4-BE49-F238E27FC236}">
                <a16:creationId xmlns:a16="http://schemas.microsoft.com/office/drawing/2014/main" id="{5974A29C-A43E-C644-BAEF-C90DA9B3530C}"/>
              </a:ext>
            </a:extLst>
          </p:cNvPr>
          <p:cNvSpPr>
            <a:spLocks noGrp="1"/>
          </p:cNvSpPr>
          <p:nvPr>
            <p:ph type="sldNum" sz="quarter" idx="12"/>
          </p:nvPr>
        </p:nvSpPr>
        <p:spPr/>
        <p:txBody>
          <a:bodyPr/>
          <a:lstStyle/>
          <a:p>
            <a:fld id="{ADE361C3-C043-4A6E-BDCE-8DA1E7D90A3B}" type="slidenum">
              <a:rPr lang="zh-CN" altLang="en-US" smtClean="0"/>
              <a:t>45</a:t>
            </a:fld>
            <a:endParaRPr lang="zh-CN" altLang="en-US"/>
          </a:p>
        </p:txBody>
      </p:sp>
      <p:sp>
        <p:nvSpPr>
          <p:cNvPr id="7" name="Rectangle 5">
            <a:extLst>
              <a:ext uri="{FF2B5EF4-FFF2-40B4-BE49-F238E27FC236}">
                <a16:creationId xmlns:a16="http://schemas.microsoft.com/office/drawing/2014/main" id="{A699B5B5-BB11-AE42-8BEF-8118BCA1E236}"/>
              </a:ext>
            </a:extLst>
          </p:cNvPr>
          <p:cNvSpPr/>
          <p:nvPr/>
        </p:nvSpPr>
        <p:spPr>
          <a:xfrm>
            <a:off x="3923928" y="3577580"/>
            <a:ext cx="4032448" cy="369332"/>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i="1" dirty="0">
                <a:effectLst>
                  <a:outerShdw blurRad="38100" dist="38100" dir="2700000" algn="tl">
                    <a:srgbClr val="000000">
                      <a:alpha val="43137"/>
                    </a:srgbClr>
                  </a:outerShdw>
                </a:effectLst>
                <a:latin typeface="Candara" pitchFamily="34" charset="0"/>
              </a:rPr>
              <a:t>Reduce the bottleneck of sequential part</a:t>
            </a:r>
            <a:endParaRPr lang="zh-CN" altLang="en-US" i="1" dirty="0">
              <a:effectLst>
                <a:outerShdw blurRad="38100" dist="38100" dir="2700000" algn="tl">
                  <a:srgbClr val="000000">
                    <a:alpha val="43137"/>
                  </a:srgbClr>
                </a:outerShdw>
              </a:effectLst>
              <a:latin typeface="Candara" pitchFamily="34" charset="0"/>
            </a:endParaRPr>
          </a:p>
        </p:txBody>
      </p:sp>
    </p:spTree>
    <p:extLst>
      <p:ext uri="{BB962C8B-B14F-4D97-AF65-F5344CB8AC3E}">
        <p14:creationId xmlns:p14="http://schemas.microsoft.com/office/powerpoint/2010/main" val="974463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7B5E4-2C6E-8712-2357-19AD3F620239}"/>
              </a:ext>
            </a:extLst>
          </p:cNvPr>
          <p:cNvSpPr>
            <a:spLocks noGrp="1"/>
          </p:cNvSpPr>
          <p:nvPr>
            <p:ph type="title"/>
          </p:nvPr>
        </p:nvSpPr>
        <p:spPr/>
        <p:txBody>
          <a:bodyPr/>
          <a:lstStyle/>
          <a:p>
            <a:r>
              <a:rPr kumimoji="1" lang="en-US" altLang="zh-CN" dirty="0"/>
              <a:t>Idea: we build a framework to hide the above tasks </a:t>
            </a:r>
            <a:endParaRPr kumimoji="1" lang="zh-CN" altLang="en-US" dirty="0"/>
          </a:p>
        </p:txBody>
      </p:sp>
      <p:sp>
        <p:nvSpPr>
          <p:cNvPr id="3" name="内容占位符 2">
            <a:extLst>
              <a:ext uri="{FF2B5EF4-FFF2-40B4-BE49-F238E27FC236}">
                <a16:creationId xmlns:a16="http://schemas.microsoft.com/office/drawing/2014/main" id="{5FF2C5EC-09A2-1C1A-306E-F6A1152F1336}"/>
              </a:ext>
            </a:extLst>
          </p:cNvPr>
          <p:cNvSpPr>
            <a:spLocks noGrp="1"/>
          </p:cNvSpPr>
          <p:nvPr>
            <p:ph idx="1"/>
          </p:nvPr>
        </p:nvSpPr>
        <p:spPr>
          <a:xfrm>
            <a:off x="302840" y="1129308"/>
            <a:ext cx="8589640" cy="3771636"/>
          </a:xfrm>
        </p:spPr>
        <p:txBody>
          <a:bodyPr/>
          <a:lstStyle/>
          <a:p>
            <a:r>
              <a:rPr kumimoji="1" lang="en-US" altLang="zh-CN" dirty="0"/>
              <a:t>Goal</a:t>
            </a:r>
          </a:p>
          <a:p>
            <a:pPr lvl="1"/>
            <a:r>
              <a:rPr kumimoji="1" lang="en-US" altLang="zh-CN" dirty="0"/>
              <a:t>Reduce programmer’s effort in solving the above challenges </a:t>
            </a:r>
          </a:p>
          <a:p>
            <a:r>
              <a:rPr kumimoji="1" lang="en-US" altLang="zh-CN" dirty="0"/>
              <a:t>Challenges </a:t>
            </a:r>
          </a:p>
          <a:p>
            <a:pPr lvl="1"/>
            <a:r>
              <a:rPr kumimoji="1" lang="en-US" altLang="zh-CN" dirty="0"/>
              <a:t>What is the right </a:t>
            </a:r>
            <a:r>
              <a:rPr kumimoji="1" lang="en-US" altLang="zh-CN" b="1" dirty="0">
                <a:solidFill>
                  <a:srgbClr val="C00000"/>
                </a:solidFill>
              </a:rPr>
              <a:t>abstraction</a:t>
            </a:r>
            <a:r>
              <a:rPr kumimoji="1" lang="en-US" altLang="zh-CN" dirty="0"/>
              <a:t>? Thread &amp; RPC is insufficient </a:t>
            </a:r>
          </a:p>
          <a:p>
            <a:pPr lvl="1"/>
            <a:r>
              <a:rPr kumimoji="1" lang="en-US" altLang="zh-CN" dirty="0"/>
              <a:t>More general, harder to provide the properties presented in the previous slide </a:t>
            </a:r>
          </a:p>
          <a:p>
            <a:pPr lvl="1"/>
            <a:r>
              <a:rPr kumimoji="1" lang="en-US" altLang="zh-CN" dirty="0"/>
              <a:t>E.g., if a thread fails, how can we know its progress? </a:t>
            </a:r>
          </a:p>
        </p:txBody>
      </p:sp>
      <p:sp>
        <p:nvSpPr>
          <p:cNvPr id="4" name="灯片编号占位符 3">
            <a:extLst>
              <a:ext uri="{FF2B5EF4-FFF2-40B4-BE49-F238E27FC236}">
                <a16:creationId xmlns:a16="http://schemas.microsoft.com/office/drawing/2014/main" id="{7AC8F426-7802-663E-340C-86892300A6F9}"/>
              </a:ext>
            </a:extLst>
          </p:cNvPr>
          <p:cNvSpPr>
            <a:spLocks noGrp="1"/>
          </p:cNvSpPr>
          <p:nvPr>
            <p:ph type="sldNum" sz="quarter" idx="12"/>
          </p:nvPr>
        </p:nvSpPr>
        <p:spPr/>
        <p:txBody>
          <a:bodyPr/>
          <a:lstStyle/>
          <a:p>
            <a:fld id="{ADE361C3-C043-4A6E-BDCE-8DA1E7D90A3B}" type="slidenum">
              <a:rPr lang="zh-CN" altLang="en-US" smtClean="0"/>
              <a:t>46</a:t>
            </a:fld>
            <a:endParaRPr lang="zh-CN" altLang="en-US"/>
          </a:p>
        </p:txBody>
      </p:sp>
    </p:spTree>
    <p:extLst>
      <p:ext uri="{BB962C8B-B14F-4D97-AF65-F5344CB8AC3E}">
        <p14:creationId xmlns:p14="http://schemas.microsoft.com/office/powerpoint/2010/main" val="542829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DCAFB98-BD03-124E-BA9D-920DB71B1A58}"/>
              </a:ext>
            </a:extLst>
          </p:cNvPr>
          <p:cNvSpPr>
            <a:spLocks noGrp="1"/>
          </p:cNvSpPr>
          <p:nvPr>
            <p:ph type="title"/>
          </p:nvPr>
        </p:nvSpPr>
        <p:spPr>
          <a:xfrm>
            <a:off x="722312" y="3672418"/>
            <a:ext cx="8098159" cy="1135062"/>
          </a:xfrm>
        </p:spPr>
        <p:txBody>
          <a:bodyPr>
            <a:normAutofit fontScale="90000"/>
          </a:bodyPr>
          <a:lstStyle/>
          <a:p>
            <a:r>
              <a:rPr lang="en-US" altLang="zh-CN" sz="3667" cap="none" dirty="0">
                <a:latin typeface="+mn-lt"/>
              </a:rPr>
              <a:t>MapReduce</a:t>
            </a:r>
            <a:r>
              <a:rPr lang="en-US" altLang="zh-CN" sz="3600" cap="none" dirty="0">
                <a:latin typeface="+mn-lt"/>
              </a:rPr>
              <a:t>: Simplified Data</a:t>
            </a:r>
            <a:r>
              <a:rPr lang="zh-CN" altLang="en-US" sz="3600" cap="none" dirty="0">
                <a:latin typeface="+mn-lt"/>
              </a:rPr>
              <a:t> </a:t>
            </a:r>
            <a:r>
              <a:rPr lang="en-US" altLang="zh-CN" sz="3600" cap="none" dirty="0">
                <a:latin typeface="+mn-lt"/>
              </a:rPr>
              <a:t>Processing on Large Clusters</a:t>
            </a:r>
            <a:endParaRPr lang="zh-CN" altLang="en-US" dirty="0">
              <a:latin typeface="+mn-lt"/>
            </a:endParaRPr>
          </a:p>
        </p:txBody>
      </p:sp>
      <p:sp>
        <p:nvSpPr>
          <p:cNvPr id="6" name="文本占位符 5">
            <a:extLst>
              <a:ext uri="{FF2B5EF4-FFF2-40B4-BE49-F238E27FC236}">
                <a16:creationId xmlns:a16="http://schemas.microsoft.com/office/drawing/2014/main" id="{43005BE4-44F2-C849-B031-8E94DA2D49E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57CE9D2-E9BA-BE45-86B3-3C64C49BBB09}"/>
              </a:ext>
            </a:extLst>
          </p:cNvPr>
          <p:cNvSpPr>
            <a:spLocks noGrp="1"/>
          </p:cNvSpPr>
          <p:nvPr>
            <p:ph type="sldNum" sz="quarter" idx="12"/>
          </p:nvPr>
        </p:nvSpPr>
        <p:spPr/>
        <p:txBody>
          <a:bodyPr/>
          <a:lstStyle/>
          <a:p>
            <a:fld id="{ADE361C3-C043-4A6E-BDCE-8DA1E7D90A3B}" type="slidenum">
              <a:rPr lang="zh-CN" altLang="en-US" smtClean="0"/>
              <a:t>47</a:t>
            </a:fld>
            <a:endParaRPr lang="zh-CN" altLang="en-US"/>
          </a:p>
        </p:txBody>
      </p:sp>
    </p:spTree>
    <p:extLst>
      <p:ext uri="{BB962C8B-B14F-4D97-AF65-F5344CB8AC3E}">
        <p14:creationId xmlns:p14="http://schemas.microsoft.com/office/powerpoint/2010/main" val="2376373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E34CF4-A154-4449-98F0-B9252018742B}"/>
              </a:ext>
            </a:extLst>
          </p:cNvPr>
          <p:cNvSpPr>
            <a:spLocks noGrp="1"/>
          </p:cNvSpPr>
          <p:nvPr>
            <p:ph type="title"/>
          </p:nvPr>
        </p:nvSpPr>
        <p:spPr/>
        <p:txBody>
          <a:bodyPr/>
          <a:lstStyle/>
          <a:p>
            <a:r>
              <a:rPr kumimoji="1" lang="en-US" altLang="zh-CN" dirty="0"/>
              <a:t>MapReduce:</a:t>
            </a:r>
            <a:r>
              <a:rPr kumimoji="1" lang="zh-CN" altLang="en-US" dirty="0"/>
              <a:t> </a:t>
            </a:r>
            <a:r>
              <a:rPr kumimoji="1" lang="en-US" altLang="zh-CN" dirty="0"/>
              <a:t>a distributed batch processing system</a:t>
            </a:r>
            <a:endParaRPr kumimoji="1" lang="zh-CN" altLang="en-US" dirty="0"/>
          </a:p>
        </p:txBody>
      </p:sp>
      <p:sp>
        <p:nvSpPr>
          <p:cNvPr id="3" name="内容占位符 2">
            <a:extLst>
              <a:ext uri="{FF2B5EF4-FFF2-40B4-BE49-F238E27FC236}">
                <a16:creationId xmlns:a16="http://schemas.microsoft.com/office/drawing/2014/main" id="{ECF977A5-AEE8-BD4F-93B6-2C45987BE902}"/>
              </a:ext>
            </a:extLst>
          </p:cNvPr>
          <p:cNvSpPr>
            <a:spLocks noGrp="1"/>
          </p:cNvSpPr>
          <p:nvPr>
            <p:ph idx="1"/>
          </p:nvPr>
        </p:nvSpPr>
        <p:spPr/>
        <p:txBody>
          <a:bodyPr>
            <a:normAutofit/>
          </a:bodyPr>
          <a:lstStyle/>
          <a:p>
            <a:r>
              <a:rPr kumimoji="1" lang="en-US" altLang="zh-CN" b="0" dirty="0"/>
              <a:t>Created by </a:t>
            </a:r>
            <a:r>
              <a:rPr kumimoji="1" lang="en-US" altLang="zh-CN" dirty="0">
                <a:solidFill>
                  <a:srgbClr val="C00000"/>
                </a:solidFill>
              </a:rPr>
              <a:t>Google</a:t>
            </a:r>
            <a:r>
              <a:rPr kumimoji="1" lang="en-US" altLang="zh-CN" b="0" dirty="0"/>
              <a:t> (OSDI’04)</a:t>
            </a:r>
          </a:p>
          <a:p>
            <a:pPr lvl="1"/>
            <a:r>
              <a:rPr kumimoji="1" lang="en-US" altLang="zh-CN" dirty="0"/>
              <a:t>Jeffrey Dean </a:t>
            </a:r>
            <a:r>
              <a:rPr kumimoji="1" lang="en-US" altLang="zh-CN" b="0" dirty="0"/>
              <a:t>and Sanjay Ghemawat</a:t>
            </a:r>
          </a:p>
          <a:p>
            <a:r>
              <a:rPr kumimoji="1" lang="en-US" altLang="zh-CN" b="0" dirty="0"/>
              <a:t>Inspired by LISP (function language)</a:t>
            </a:r>
          </a:p>
          <a:p>
            <a:pPr lvl="1"/>
            <a:r>
              <a:rPr kumimoji="1" lang="en-US" altLang="zh-CN" b="1" dirty="0">
                <a:solidFill>
                  <a:srgbClr val="C00000"/>
                </a:solidFill>
              </a:rPr>
              <a:t>Map</a:t>
            </a:r>
            <a:r>
              <a:rPr kumimoji="1" lang="en-US" altLang="zh-CN" b="0" dirty="0"/>
              <a:t> (function, set of values)</a:t>
            </a:r>
          </a:p>
          <a:p>
            <a:pPr lvl="2"/>
            <a:r>
              <a:rPr kumimoji="1" lang="en-US" altLang="zh-CN" sz="1800" dirty="0"/>
              <a:t>Applies function to each value in the set</a:t>
            </a:r>
          </a:p>
          <a:p>
            <a:pPr lvl="1"/>
            <a:endParaRPr kumimoji="1" lang="en-US" altLang="zh-CN" b="0" dirty="0"/>
          </a:p>
          <a:p>
            <a:pPr lvl="1"/>
            <a:endParaRPr kumimoji="1" lang="en-US" altLang="zh-CN" dirty="0"/>
          </a:p>
          <a:p>
            <a:pPr lvl="1"/>
            <a:r>
              <a:rPr kumimoji="1" lang="en-US" altLang="zh-CN" b="1" dirty="0">
                <a:solidFill>
                  <a:srgbClr val="C00000"/>
                </a:solidFill>
              </a:rPr>
              <a:t>Reduce</a:t>
            </a:r>
            <a:r>
              <a:rPr kumimoji="1" lang="en-US" altLang="zh-CN" dirty="0"/>
              <a:t> (function, set of values)</a:t>
            </a:r>
          </a:p>
          <a:p>
            <a:pPr lvl="2"/>
            <a:r>
              <a:rPr kumimoji="1" lang="en-US" altLang="zh-CN" sz="1800" dirty="0"/>
              <a:t>Combines all the values using a function (e.g., +)</a:t>
            </a:r>
          </a:p>
          <a:p>
            <a:pPr lvl="1"/>
            <a:endParaRPr kumimoji="1" lang="zh-CN" altLang="en-US" b="0" dirty="0"/>
          </a:p>
        </p:txBody>
      </p:sp>
      <p:sp>
        <p:nvSpPr>
          <p:cNvPr id="4" name="灯片编号占位符 3">
            <a:extLst>
              <a:ext uri="{FF2B5EF4-FFF2-40B4-BE49-F238E27FC236}">
                <a16:creationId xmlns:a16="http://schemas.microsoft.com/office/drawing/2014/main" id="{FEE1DEC7-951C-284E-9007-7ACD3774862F}"/>
              </a:ext>
            </a:extLst>
          </p:cNvPr>
          <p:cNvSpPr>
            <a:spLocks noGrp="1"/>
          </p:cNvSpPr>
          <p:nvPr>
            <p:ph type="sldNum" sz="quarter" idx="12"/>
          </p:nvPr>
        </p:nvSpPr>
        <p:spPr/>
        <p:txBody>
          <a:bodyPr/>
          <a:lstStyle/>
          <a:p>
            <a:fld id="{ADE361C3-C043-4A6E-BDCE-8DA1E7D90A3B}" type="slidenum">
              <a:rPr lang="zh-CN" altLang="en-US" smtClean="0"/>
              <a:t>48</a:t>
            </a:fld>
            <a:endParaRPr lang="zh-CN" altLang="en-US"/>
          </a:p>
        </p:txBody>
      </p:sp>
      <p:sp>
        <p:nvSpPr>
          <p:cNvPr id="5" name="Rectangle 5">
            <a:extLst>
              <a:ext uri="{FF2B5EF4-FFF2-40B4-BE49-F238E27FC236}">
                <a16:creationId xmlns:a16="http://schemas.microsoft.com/office/drawing/2014/main" id="{D5FFE48A-4BE6-994A-97C9-839CE5E38C8B}"/>
              </a:ext>
            </a:extLst>
          </p:cNvPr>
          <p:cNvSpPr/>
          <p:nvPr/>
        </p:nvSpPr>
        <p:spPr>
          <a:xfrm>
            <a:off x="899592" y="3289548"/>
            <a:ext cx="6696744" cy="400110"/>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marL="0" lvl="3" defTabSz="268288">
              <a:buClr>
                <a:srgbClr val="FF0066"/>
              </a:buClr>
              <a:buNone/>
            </a:pPr>
            <a:r>
              <a:rPr lang="en-US" altLang="zh-TW" sz="2000" dirty="0">
                <a:solidFill>
                  <a:srgbClr val="0233BE"/>
                </a:solidFill>
                <a:latin typeface="Verdana" pitchFamily="34" charset="0"/>
                <a:ea typeface="Verdana" pitchFamily="34" charset="0"/>
                <a:cs typeface="Verdana" pitchFamily="34" charset="0"/>
              </a:rPr>
              <a:t>(</a:t>
            </a:r>
            <a:r>
              <a:rPr lang="en-US" altLang="zh-TW" sz="2000" b="1" dirty="0">
                <a:solidFill>
                  <a:srgbClr val="0233BE"/>
                </a:solidFill>
                <a:latin typeface="Verdana" pitchFamily="34" charset="0"/>
                <a:ea typeface="Verdana" pitchFamily="34" charset="0"/>
                <a:cs typeface="Verdana" pitchFamily="34" charset="0"/>
              </a:rPr>
              <a:t>map</a:t>
            </a:r>
            <a:r>
              <a:rPr lang="en-US" altLang="zh-TW" sz="2000" dirty="0">
                <a:solidFill>
                  <a:srgbClr val="0233BE"/>
                </a:solidFill>
                <a:latin typeface="Verdana" pitchFamily="34" charset="0"/>
                <a:ea typeface="Verdana" pitchFamily="34" charset="0"/>
                <a:cs typeface="Verdana" pitchFamily="34" charset="0"/>
              </a:rPr>
              <a:t> </a:t>
            </a:r>
            <a:r>
              <a:rPr lang="en-US" altLang="zh-CN" sz="2000" dirty="0">
                <a:solidFill>
                  <a:srgbClr val="0233BE"/>
                </a:solidFill>
                <a:latin typeface="Verdana" pitchFamily="34" charset="0"/>
                <a:ea typeface="Verdana" pitchFamily="34" charset="0"/>
                <a:cs typeface="Verdana" pitchFamily="34" charset="0"/>
              </a:rPr>
              <a:t>#</a:t>
            </a:r>
            <a:r>
              <a:rPr lang="en-US" altLang="zh-TW" sz="2000" dirty="0">
                <a:solidFill>
                  <a:srgbClr val="0233BE"/>
                </a:solidFill>
                <a:latin typeface="Verdana" pitchFamily="34" charset="0"/>
                <a:ea typeface="Verdana" pitchFamily="34" charset="0"/>
                <a:cs typeface="Verdana" pitchFamily="34" charset="0"/>
              </a:rPr>
              <a:t>‘length’ (() (a) (a b) (a b c))) </a:t>
            </a:r>
            <a:r>
              <a:rPr lang="en-US" altLang="zh-TW" sz="2000" dirty="0">
                <a:solidFill>
                  <a:srgbClr val="0233BE"/>
                </a:solidFill>
                <a:latin typeface="Verdana" pitchFamily="34" charset="0"/>
                <a:ea typeface="Verdana" pitchFamily="34" charset="0"/>
                <a:cs typeface="Verdana" pitchFamily="34" charset="0"/>
                <a:sym typeface="Wingdings" pitchFamily="2" charset="2"/>
              </a:rPr>
              <a:t> (0 1 2 3)</a:t>
            </a:r>
            <a:endParaRPr lang="en-US" altLang="zh-TW" sz="2000" dirty="0">
              <a:solidFill>
                <a:srgbClr val="0233BE"/>
              </a:solidFill>
              <a:latin typeface="Verdana" pitchFamily="34" charset="0"/>
              <a:ea typeface="Verdana" pitchFamily="34" charset="0"/>
              <a:cs typeface="Verdana" pitchFamily="34" charset="0"/>
            </a:endParaRPr>
          </a:p>
        </p:txBody>
      </p:sp>
      <p:sp>
        <p:nvSpPr>
          <p:cNvPr id="8" name="Rectangle 4">
            <a:extLst>
              <a:ext uri="{FF2B5EF4-FFF2-40B4-BE49-F238E27FC236}">
                <a16:creationId xmlns:a16="http://schemas.microsoft.com/office/drawing/2014/main" id="{66EFF6C1-C489-AF4B-B544-0F73F5469262}"/>
              </a:ext>
            </a:extLst>
          </p:cNvPr>
          <p:cNvSpPr/>
          <p:nvPr/>
        </p:nvSpPr>
        <p:spPr>
          <a:xfrm>
            <a:off x="899592" y="4801716"/>
            <a:ext cx="4343400" cy="400110"/>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marL="0" lvl="3" defTabSz="268288">
              <a:buClr>
                <a:srgbClr val="FF0066"/>
              </a:buClr>
              <a:buNone/>
            </a:pPr>
            <a:r>
              <a:rPr lang="en-US" altLang="zh-TW" sz="2000" dirty="0">
                <a:solidFill>
                  <a:srgbClr val="0233BE"/>
                </a:solidFill>
                <a:latin typeface="Verdana" pitchFamily="34" charset="0"/>
                <a:ea typeface="Verdana" pitchFamily="34" charset="0"/>
                <a:cs typeface="Verdana" pitchFamily="34" charset="0"/>
              </a:rPr>
              <a:t>(</a:t>
            </a:r>
            <a:r>
              <a:rPr lang="en-US" altLang="zh-TW" sz="2000" b="1" dirty="0">
                <a:solidFill>
                  <a:srgbClr val="0233BE"/>
                </a:solidFill>
                <a:latin typeface="Verdana" pitchFamily="34" charset="0"/>
                <a:ea typeface="Verdana" pitchFamily="34" charset="0"/>
                <a:cs typeface="Verdana" pitchFamily="34" charset="0"/>
              </a:rPr>
              <a:t>reduce</a:t>
            </a:r>
            <a:r>
              <a:rPr lang="en-US" altLang="zh-TW" sz="2000" dirty="0">
                <a:solidFill>
                  <a:srgbClr val="0233BE"/>
                </a:solidFill>
                <a:latin typeface="Verdana" pitchFamily="34" charset="0"/>
                <a:ea typeface="Verdana" pitchFamily="34" charset="0"/>
                <a:cs typeface="Verdana" pitchFamily="34" charset="0"/>
              </a:rPr>
              <a:t> #‘+’ (1 2 3 4 5)) </a:t>
            </a:r>
            <a:r>
              <a:rPr lang="en-US" altLang="zh-TW" sz="2000" dirty="0">
                <a:solidFill>
                  <a:srgbClr val="0233BE"/>
                </a:solidFill>
                <a:latin typeface="Verdana" pitchFamily="34" charset="0"/>
                <a:ea typeface="Verdana" pitchFamily="34" charset="0"/>
                <a:cs typeface="Verdana" pitchFamily="34" charset="0"/>
                <a:sym typeface="Wingdings" pitchFamily="2" charset="2"/>
              </a:rPr>
              <a:t> 15</a:t>
            </a:r>
            <a:endParaRPr lang="en-US" altLang="zh-TW" sz="2000" dirty="0">
              <a:solidFill>
                <a:srgbClr val="0233BE"/>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2177661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31D39-CF36-59B8-CB67-E0BC23B4AC16}"/>
              </a:ext>
            </a:extLst>
          </p:cNvPr>
          <p:cNvSpPr>
            <a:spLocks noGrp="1"/>
          </p:cNvSpPr>
          <p:nvPr>
            <p:ph type="title"/>
          </p:nvPr>
        </p:nvSpPr>
        <p:spPr/>
        <p:txBody>
          <a:bodyPr/>
          <a:lstStyle/>
          <a:p>
            <a:r>
              <a:rPr kumimoji="1" lang="en-US" altLang="zh-CN" dirty="0"/>
              <a:t>MapReduce abstraction matches our requirements well</a:t>
            </a:r>
            <a:endParaRPr kumimoji="1" lang="zh-CN" altLang="en-US" dirty="0"/>
          </a:p>
        </p:txBody>
      </p:sp>
      <p:sp>
        <p:nvSpPr>
          <p:cNvPr id="3" name="内容占位符 2">
            <a:extLst>
              <a:ext uri="{FF2B5EF4-FFF2-40B4-BE49-F238E27FC236}">
                <a16:creationId xmlns:a16="http://schemas.microsoft.com/office/drawing/2014/main" id="{E63EB83B-934B-E7A8-81C3-3A69BB0C159A}"/>
              </a:ext>
            </a:extLst>
          </p:cNvPr>
          <p:cNvSpPr>
            <a:spLocks noGrp="1"/>
          </p:cNvSpPr>
          <p:nvPr>
            <p:ph idx="1"/>
          </p:nvPr>
        </p:nvSpPr>
        <p:spPr>
          <a:xfrm>
            <a:off x="457200" y="1034480"/>
            <a:ext cx="8229600" cy="4680520"/>
          </a:xfrm>
        </p:spPr>
        <p:txBody>
          <a:bodyPr>
            <a:normAutofit/>
          </a:bodyPr>
          <a:lstStyle/>
          <a:p>
            <a:pPr marL="342900" indent="-342900">
              <a:buAutoNum type="arabicPeriod"/>
            </a:pPr>
            <a:r>
              <a:rPr kumimoji="1" lang="en-US" altLang="zh-CN" sz="1600" b="0" dirty="0">
                <a:solidFill>
                  <a:schemeClr val="tx1"/>
                </a:solidFill>
              </a:rPr>
              <a:t>Sending data to/from nodes</a:t>
            </a:r>
          </a:p>
          <a:p>
            <a:pPr lvl="1" indent="0">
              <a:buNone/>
            </a:pPr>
            <a:r>
              <a:rPr kumimoji="1" lang="en-US" altLang="zh-CN" sz="1600" dirty="0">
                <a:solidFill>
                  <a:schemeClr val="tx1"/>
                </a:solidFill>
              </a:rPr>
              <a:t>Data is sent between </a:t>
            </a:r>
            <a:r>
              <a:rPr kumimoji="1" lang="en-US" altLang="zh-CN" sz="1600" b="1" dirty="0">
                <a:solidFill>
                  <a:srgbClr val="C00000"/>
                </a:solidFill>
              </a:rPr>
              <a:t>Map</a:t>
            </a:r>
            <a:r>
              <a:rPr kumimoji="1" lang="en-US" altLang="zh-CN" sz="1600" dirty="0">
                <a:solidFill>
                  <a:schemeClr val="tx1"/>
                </a:solidFill>
              </a:rPr>
              <a:t> &amp; </a:t>
            </a:r>
            <a:r>
              <a:rPr kumimoji="1" lang="en-US" altLang="zh-CN" sz="1600" b="1" dirty="0">
                <a:solidFill>
                  <a:srgbClr val="C00000"/>
                </a:solidFill>
              </a:rPr>
              <a:t>Reduce</a:t>
            </a:r>
          </a:p>
          <a:p>
            <a:pPr marL="342900" indent="-342900">
              <a:buAutoNum type="arabicPeriod"/>
            </a:pPr>
            <a:r>
              <a:rPr kumimoji="1" lang="en-US" altLang="zh-CN" sz="1600" b="0" dirty="0">
                <a:solidFill>
                  <a:schemeClr val="tx1"/>
                </a:solidFill>
              </a:rPr>
              <a:t>Coordinating among nodes</a:t>
            </a:r>
          </a:p>
          <a:p>
            <a:pPr lvl="1" indent="0">
              <a:buNone/>
            </a:pPr>
            <a:r>
              <a:rPr kumimoji="1" lang="en-US" altLang="zh-CN" sz="1600" dirty="0">
                <a:solidFill>
                  <a:schemeClr val="tx1"/>
                </a:solidFill>
              </a:rPr>
              <a:t>Use the MapReduce semantic to coordinate </a:t>
            </a:r>
          </a:p>
          <a:p>
            <a:pPr lvl="2"/>
            <a:r>
              <a:rPr kumimoji="1" lang="en-US" altLang="zh-CN" sz="1600" dirty="0"/>
              <a:t>i.e.</a:t>
            </a:r>
            <a:r>
              <a:rPr kumimoji="1" lang="zh-CN" altLang="en-US" sz="1600" dirty="0"/>
              <a:t>，</a:t>
            </a:r>
            <a:r>
              <a:rPr kumimoji="1" lang="en-US" altLang="zh-CN" sz="1600" dirty="0"/>
              <a:t> only need to schedule the reducer after the mapper </a:t>
            </a:r>
          </a:p>
          <a:p>
            <a:pPr marL="342900" indent="-342900">
              <a:buAutoNum type="arabicPeriod"/>
            </a:pPr>
            <a:r>
              <a:rPr kumimoji="1" lang="en-US" altLang="zh-CN" sz="1600" b="0" dirty="0">
                <a:solidFill>
                  <a:schemeClr val="tx1"/>
                </a:solidFill>
              </a:rPr>
              <a:t>Recovering from node failure</a:t>
            </a:r>
          </a:p>
          <a:p>
            <a:pPr lvl="1" indent="0">
              <a:buNone/>
            </a:pPr>
            <a:r>
              <a:rPr kumimoji="1" lang="en-US" altLang="zh-CN" sz="1600" dirty="0">
                <a:solidFill>
                  <a:schemeClr val="tx1"/>
                </a:solidFill>
              </a:rPr>
              <a:t>Via re-execution </a:t>
            </a:r>
            <a:endParaRPr kumimoji="1" lang="en-US" altLang="zh-CN" sz="1600" b="0" dirty="0">
              <a:solidFill>
                <a:schemeClr val="tx1"/>
              </a:solidFill>
            </a:endParaRPr>
          </a:p>
          <a:p>
            <a:pPr marL="342900" indent="-342900">
              <a:buAutoNum type="arabicPeriod"/>
            </a:pPr>
            <a:r>
              <a:rPr kumimoji="1" lang="en-US" altLang="zh-CN" sz="1600" b="0" dirty="0">
                <a:solidFill>
                  <a:schemeClr val="tx1"/>
                </a:solidFill>
              </a:rPr>
              <a:t>Optimizing for locality</a:t>
            </a:r>
          </a:p>
          <a:p>
            <a:pPr lvl="1" indent="0">
              <a:buNone/>
            </a:pPr>
            <a:r>
              <a:rPr kumimoji="1" lang="en-US" altLang="zh-CN" sz="1600" b="0" dirty="0">
                <a:solidFill>
                  <a:schemeClr val="tx1"/>
                </a:solidFill>
              </a:rPr>
              <a:t>e.g., schedule the map and reduce on the same machine </a:t>
            </a:r>
          </a:p>
          <a:p>
            <a:pPr marL="342900" indent="-342900">
              <a:buFontTx/>
              <a:buAutoNum type="arabicPeriod"/>
            </a:pPr>
            <a:r>
              <a:rPr kumimoji="1" lang="en-US" altLang="zh-CN" sz="1600" b="0" dirty="0">
                <a:solidFill>
                  <a:schemeClr val="tx1"/>
                </a:solidFill>
              </a:rPr>
              <a:t>Partition data to to enable more </a:t>
            </a:r>
            <a:r>
              <a:rPr kumimoji="1" lang="en-US" altLang="zh-CN" sz="1600" dirty="0">
                <a:solidFill>
                  <a:srgbClr val="C00000"/>
                </a:solidFill>
              </a:rPr>
              <a:t>parallelism</a:t>
            </a:r>
            <a:r>
              <a:rPr kumimoji="1" lang="en-US" altLang="zh-CN" sz="1600" b="0" dirty="0">
                <a:solidFill>
                  <a:schemeClr val="tx1"/>
                </a:solidFill>
              </a:rPr>
              <a:t>  </a:t>
            </a:r>
          </a:p>
          <a:p>
            <a:pPr lvl="1" indent="0">
              <a:buNone/>
            </a:pPr>
            <a:r>
              <a:rPr kumimoji="1" lang="en-US" altLang="zh-CN" sz="1600" dirty="0">
                <a:solidFill>
                  <a:schemeClr val="tx1"/>
                </a:solidFill>
              </a:rPr>
              <a:t>Map on different parts of the data can be run in parallel, but what about reduce? </a:t>
            </a:r>
            <a:endParaRPr kumimoji="1" lang="en-US" altLang="zh-CN" sz="1600" b="0" dirty="0">
              <a:solidFill>
                <a:schemeClr val="tx1"/>
              </a:solidFill>
            </a:endParaRPr>
          </a:p>
        </p:txBody>
      </p:sp>
      <p:sp>
        <p:nvSpPr>
          <p:cNvPr id="4" name="灯片编号占位符 3">
            <a:extLst>
              <a:ext uri="{FF2B5EF4-FFF2-40B4-BE49-F238E27FC236}">
                <a16:creationId xmlns:a16="http://schemas.microsoft.com/office/drawing/2014/main" id="{06349766-ACA1-3229-59F1-6E20A47858D1}"/>
              </a:ext>
            </a:extLst>
          </p:cNvPr>
          <p:cNvSpPr>
            <a:spLocks noGrp="1"/>
          </p:cNvSpPr>
          <p:nvPr>
            <p:ph type="sldNum" sz="quarter" idx="12"/>
          </p:nvPr>
        </p:nvSpPr>
        <p:spPr/>
        <p:txBody>
          <a:bodyPr/>
          <a:lstStyle/>
          <a:p>
            <a:fld id="{ADE361C3-C043-4A6E-BDCE-8DA1E7D90A3B}" type="slidenum">
              <a:rPr lang="zh-CN" altLang="en-US" smtClean="0"/>
              <a:t>49</a:t>
            </a:fld>
            <a:endParaRPr lang="zh-CN" altLang="en-US"/>
          </a:p>
        </p:txBody>
      </p:sp>
    </p:spTree>
    <p:extLst>
      <p:ext uri="{BB962C8B-B14F-4D97-AF65-F5344CB8AC3E}">
        <p14:creationId xmlns:p14="http://schemas.microsoft.com/office/powerpoint/2010/main" val="2225422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68326-DE5C-9ACD-C22A-4C96310459D2}"/>
              </a:ext>
            </a:extLst>
          </p:cNvPr>
          <p:cNvSpPr>
            <a:spLocks noGrp="1"/>
          </p:cNvSpPr>
          <p:nvPr>
            <p:ph type="title"/>
          </p:nvPr>
        </p:nvSpPr>
        <p:spPr/>
        <p:txBody>
          <a:bodyPr/>
          <a:lstStyle/>
          <a:p>
            <a:r>
              <a:rPr kumimoji="1" lang="en-US" altLang="zh-CN" dirty="0"/>
              <a:t>Review: Memory stalls (Communication stalls) </a:t>
            </a:r>
            <a:endParaRPr kumimoji="1" lang="zh-CN" altLang="en-US" dirty="0"/>
          </a:p>
        </p:txBody>
      </p:sp>
      <p:sp>
        <p:nvSpPr>
          <p:cNvPr id="3" name="内容占位符 2">
            <a:extLst>
              <a:ext uri="{FF2B5EF4-FFF2-40B4-BE49-F238E27FC236}">
                <a16:creationId xmlns:a16="http://schemas.microsoft.com/office/drawing/2014/main" id="{AAE6157C-796D-2395-E6F3-3FBEC5E25660}"/>
              </a:ext>
            </a:extLst>
          </p:cNvPr>
          <p:cNvSpPr>
            <a:spLocks noGrp="1"/>
          </p:cNvSpPr>
          <p:nvPr>
            <p:ph idx="1"/>
          </p:nvPr>
        </p:nvSpPr>
        <p:spPr>
          <a:xfrm>
            <a:off x="302840" y="1129308"/>
            <a:ext cx="8538320" cy="4356826"/>
          </a:xfrm>
        </p:spPr>
        <p:txBody>
          <a:bodyPr>
            <a:normAutofit lnSpcReduction="10000"/>
          </a:bodyPr>
          <a:lstStyle/>
          <a:p>
            <a:r>
              <a:rPr kumimoji="1" lang="en" altLang="zh-CN" dirty="0"/>
              <a:t>A processor “stalls” when it cannot run the next instruction in an instruction stream because of a dependency on a previous instruction. </a:t>
            </a:r>
          </a:p>
          <a:p>
            <a:r>
              <a:rPr kumimoji="1" lang="en" altLang="zh-CN" dirty="0"/>
              <a:t>Accessing memory is a major source of stalls </a:t>
            </a:r>
          </a:p>
          <a:p>
            <a:endParaRPr kumimoji="1" lang="en" altLang="zh-CN" dirty="0"/>
          </a:p>
          <a:p>
            <a:endParaRPr kumimoji="1" lang="en" altLang="zh-CN" dirty="0"/>
          </a:p>
          <a:p>
            <a:endParaRPr kumimoji="1" lang="en" altLang="zh-CN" dirty="0"/>
          </a:p>
          <a:p>
            <a:r>
              <a:rPr kumimoji="1" lang="en" altLang="zh-CN" dirty="0"/>
              <a:t>Memory access times ~ 100’s of cycles</a:t>
            </a:r>
          </a:p>
          <a:p>
            <a:pPr lvl="1"/>
            <a:r>
              <a:rPr kumimoji="1" lang="en" altLang="zh-CN" dirty="0"/>
              <a:t>Memory “access time” is a measure of latency</a:t>
            </a:r>
          </a:p>
          <a:p>
            <a:pPr lvl="1"/>
            <a:r>
              <a:rPr kumimoji="1" lang="en" altLang="zh-CN" dirty="0"/>
              <a:t>Possible optimization: prefetching  </a:t>
            </a:r>
          </a:p>
          <a:p>
            <a:r>
              <a:rPr kumimoji="1" lang="en-US" altLang="zh-CN" dirty="0"/>
              <a:t>Prefetching isn’t always possible </a:t>
            </a:r>
            <a:r>
              <a:rPr kumimoji="1" lang="en-US" altLang="zh-CN" dirty="0">
                <a:solidFill>
                  <a:srgbClr val="FF0000"/>
                </a:solidFill>
              </a:rPr>
              <a:t>if the memory read/write is the bottleneck</a:t>
            </a:r>
            <a:endParaRPr kumimoji="1" lang="zh-CN" altLang="en-US" dirty="0">
              <a:solidFill>
                <a:srgbClr val="FF0000"/>
              </a:solidFill>
            </a:endParaRPr>
          </a:p>
        </p:txBody>
      </p:sp>
      <p:sp>
        <p:nvSpPr>
          <p:cNvPr id="4" name="灯片编号占位符 3">
            <a:extLst>
              <a:ext uri="{FF2B5EF4-FFF2-40B4-BE49-F238E27FC236}">
                <a16:creationId xmlns:a16="http://schemas.microsoft.com/office/drawing/2014/main" id="{A7BE6E4D-913A-CC11-A3B5-D0C0E2FBD070}"/>
              </a:ext>
            </a:extLst>
          </p:cNvPr>
          <p:cNvSpPr>
            <a:spLocks noGrp="1"/>
          </p:cNvSpPr>
          <p:nvPr>
            <p:ph type="sldNum" sz="quarter" idx="12"/>
          </p:nvPr>
        </p:nvSpPr>
        <p:spPr/>
        <p:txBody>
          <a:bodyPr/>
          <a:lstStyle/>
          <a:p>
            <a:fld id="{ADE361C3-C043-4A6E-BDCE-8DA1E7D90A3B}" type="slidenum">
              <a:rPr lang="zh-CN" altLang="en-US" smtClean="0"/>
              <a:pPr/>
              <a:t>5</a:t>
            </a:fld>
            <a:endParaRPr lang="zh-CN" altLang="en-US" dirty="0"/>
          </a:p>
        </p:txBody>
      </p:sp>
      <p:pic>
        <p:nvPicPr>
          <p:cNvPr id="6" name="图片 5" descr="图形用户界面&#10;&#10;中度可信度描述已自动生成">
            <a:extLst>
              <a:ext uri="{FF2B5EF4-FFF2-40B4-BE49-F238E27FC236}">
                <a16:creationId xmlns:a16="http://schemas.microsoft.com/office/drawing/2014/main" id="{5CB18CC6-80E4-CB71-DAD0-9D983C35B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425452"/>
            <a:ext cx="7772400" cy="1057087"/>
          </a:xfrm>
          <a:prstGeom prst="rect">
            <a:avLst/>
          </a:prstGeom>
        </p:spPr>
      </p:pic>
    </p:spTree>
    <p:extLst>
      <p:ext uri="{BB962C8B-B14F-4D97-AF65-F5344CB8AC3E}">
        <p14:creationId xmlns:p14="http://schemas.microsoft.com/office/powerpoint/2010/main" val="345222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6443B-9215-3656-AEC8-6C5B8EA17BF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3340AE3-F953-6EF3-CD48-3A8624EC35DF}"/>
              </a:ext>
            </a:extLst>
          </p:cNvPr>
          <p:cNvSpPr>
            <a:spLocks noGrp="1"/>
          </p:cNvSpPr>
          <p:nvPr>
            <p:ph type="title"/>
          </p:nvPr>
        </p:nvSpPr>
        <p:spPr/>
        <p:txBody>
          <a:bodyPr/>
          <a:lstStyle/>
          <a:p>
            <a:r>
              <a:rPr kumimoji="1" lang="en-US" altLang="zh-CN" dirty="0"/>
              <a:t>MapReduce</a:t>
            </a:r>
            <a:r>
              <a:rPr kumimoji="1" lang="zh-CN" altLang="en-US" dirty="0"/>
              <a:t> </a:t>
            </a:r>
            <a:r>
              <a:rPr kumimoji="1" lang="en-US" altLang="zh-CN" dirty="0"/>
              <a:t>Programming</a:t>
            </a:r>
            <a:r>
              <a:rPr kumimoji="1" lang="zh-CN" altLang="en-US" dirty="0"/>
              <a:t> </a:t>
            </a:r>
            <a:r>
              <a:rPr kumimoji="1" lang="en-US" altLang="zh-CN" dirty="0"/>
              <a:t>Interface</a:t>
            </a:r>
            <a:endParaRPr kumimoji="1" lang="zh-CN" altLang="en-US" dirty="0"/>
          </a:p>
        </p:txBody>
      </p:sp>
      <p:sp>
        <p:nvSpPr>
          <p:cNvPr id="3" name="内容占位符 2">
            <a:extLst>
              <a:ext uri="{FF2B5EF4-FFF2-40B4-BE49-F238E27FC236}">
                <a16:creationId xmlns:a16="http://schemas.microsoft.com/office/drawing/2014/main" id="{70C50ED5-6156-89A2-8604-2E1A0BDE4FC6}"/>
              </a:ext>
            </a:extLst>
          </p:cNvPr>
          <p:cNvSpPr>
            <a:spLocks noGrp="1"/>
          </p:cNvSpPr>
          <p:nvPr>
            <p:ph idx="1"/>
          </p:nvPr>
        </p:nvSpPr>
        <p:spPr>
          <a:xfrm>
            <a:off x="457200" y="1129307"/>
            <a:ext cx="8229600" cy="4471925"/>
          </a:xfrm>
        </p:spPr>
        <p:txBody>
          <a:bodyPr>
            <a:normAutofit/>
          </a:bodyPr>
          <a:lstStyle/>
          <a:p>
            <a:r>
              <a:rPr kumimoji="1" lang="en-US" altLang="zh-CN" dirty="0">
                <a:solidFill>
                  <a:srgbClr val="C00000"/>
                </a:solidFill>
              </a:rPr>
              <a:t>Map</a:t>
            </a:r>
            <a:r>
              <a:rPr kumimoji="1" lang="en-US" altLang="zh-CN" b="0" dirty="0"/>
              <a:t>: (input shard) </a:t>
            </a:r>
            <a:r>
              <a:rPr lang="en-US" altLang="zh-CN" dirty="0">
                <a:solidFill>
                  <a:prstClr val="black"/>
                </a:solidFill>
                <a:latin typeface="Verdana" pitchFamily="34" charset="0"/>
                <a:ea typeface="Verdana" pitchFamily="34" charset="0"/>
                <a:cs typeface="Verdana" pitchFamily="34" charset="0"/>
                <a:sym typeface="Wingdings" pitchFamily="2" charset="2"/>
              </a:rPr>
              <a:t></a:t>
            </a:r>
            <a:r>
              <a:rPr kumimoji="1" lang="en-US" altLang="zh-CN" b="0" dirty="0"/>
              <a:t> intermediate (k/v pairs)</a:t>
            </a:r>
          </a:p>
          <a:p>
            <a:pPr lvl="1"/>
            <a:r>
              <a:rPr kumimoji="1" lang="en-US" altLang="zh-CN" dirty="0"/>
              <a:t>Partition the input data into </a:t>
            </a:r>
            <a:r>
              <a:rPr kumimoji="1" lang="en-US" altLang="zh-CN" b="1" dirty="0">
                <a:solidFill>
                  <a:srgbClr val="C00000"/>
                </a:solidFill>
              </a:rPr>
              <a:t>M</a:t>
            </a:r>
            <a:r>
              <a:rPr kumimoji="1" lang="en-US" altLang="zh-CN" dirty="0"/>
              <a:t> “shards”</a:t>
            </a:r>
          </a:p>
          <a:p>
            <a:pPr lvl="1"/>
            <a:r>
              <a:rPr kumimoji="1" lang="en-US" altLang="zh-CN" dirty="0"/>
              <a:t>Group all intermediate values associated with the same key </a:t>
            </a:r>
          </a:p>
          <a:p>
            <a:pPr lvl="1"/>
            <a:r>
              <a:rPr kumimoji="1" lang="en-US" altLang="zh-CN" dirty="0"/>
              <a:t>Pass them to the </a:t>
            </a:r>
            <a:r>
              <a:rPr kumimoji="1" lang="en-US" altLang="zh-CN" b="1" dirty="0">
                <a:solidFill>
                  <a:srgbClr val="C00000"/>
                </a:solidFill>
              </a:rPr>
              <a:t>Reduce</a:t>
            </a:r>
            <a:r>
              <a:rPr kumimoji="1" lang="en-US" altLang="zh-CN" dirty="0"/>
              <a:t> function</a:t>
            </a:r>
          </a:p>
          <a:p>
            <a:r>
              <a:rPr kumimoji="1" lang="en-US" altLang="zh-CN" dirty="0">
                <a:solidFill>
                  <a:srgbClr val="C00000"/>
                </a:solidFill>
              </a:rPr>
              <a:t>Reduce</a:t>
            </a:r>
            <a:r>
              <a:rPr kumimoji="1" lang="en-US" altLang="zh-CN" b="0" dirty="0"/>
              <a:t>: intermediate (k/v pairs) </a:t>
            </a:r>
            <a:r>
              <a:rPr lang="en-US" altLang="zh-CN" dirty="0">
                <a:solidFill>
                  <a:prstClr val="black"/>
                </a:solidFill>
                <a:latin typeface="Verdana" pitchFamily="34" charset="0"/>
                <a:ea typeface="Verdana" pitchFamily="34" charset="0"/>
                <a:cs typeface="Verdana" pitchFamily="34" charset="0"/>
                <a:sym typeface="Wingdings" pitchFamily="2" charset="2"/>
              </a:rPr>
              <a:t></a:t>
            </a:r>
            <a:r>
              <a:rPr kumimoji="1" lang="en-US" altLang="zh-CN" b="0" dirty="0"/>
              <a:t> (results)</a:t>
            </a:r>
          </a:p>
          <a:p>
            <a:pPr lvl="1"/>
            <a:r>
              <a:rPr kumimoji="1" lang="en-US" altLang="zh-CN" dirty="0"/>
              <a:t>Partition the key space into </a:t>
            </a:r>
            <a:r>
              <a:rPr kumimoji="1" lang="en-US" altLang="zh-CN" b="1" dirty="0">
                <a:solidFill>
                  <a:srgbClr val="C00000"/>
                </a:solidFill>
              </a:rPr>
              <a:t>R</a:t>
            </a:r>
            <a:r>
              <a:rPr kumimoji="1" lang="en-US" altLang="zh-CN" dirty="0"/>
              <a:t> “pieces” using a </a:t>
            </a:r>
            <a:r>
              <a:rPr kumimoji="1" lang="en-US" altLang="zh-CN" dirty="0">
                <a:latin typeface="Courier New" panose="02070309020205020404" pitchFamily="49" charset="0"/>
                <a:cs typeface="Courier New" panose="02070309020205020404" pitchFamily="49" charset="0"/>
              </a:rPr>
              <a:t>Partition function </a:t>
            </a:r>
          </a:p>
          <a:p>
            <a:pPr lvl="2"/>
            <a:r>
              <a:rPr kumimoji="1" lang="en-US" altLang="zh-CN" sz="1800" dirty="0"/>
              <a:t>E.g., hash(key) mod R (unsorted)</a:t>
            </a:r>
          </a:p>
          <a:p>
            <a:pPr lvl="1"/>
            <a:r>
              <a:rPr kumimoji="1" lang="en-US" altLang="zh-CN" dirty="0"/>
              <a:t>Accept a key &amp; a set of values</a:t>
            </a:r>
          </a:p>
          <a:p>
            <a:pPr lvl="1"/>
            <a:r>
              <a:rPr kumimoji="1" lang="en-US" altLang="zh-CN" dirty="0"/>
              <a:t>Merge these values to form result of the key</a:t>
            </a:r>
          </a:p>
          <a:p>
            <a:endParaRPr kumimoji="1" lang="en-US" altLang="zh-CN" b="0" dirty="0"/>
          </a:p>
          <a:p>
            <a:endParaRPr kumimoji="1" lang="zh-CN" altLang="en-US" dirty="0"/>
          </a:p>
        </p:txBody>
      </p:sp>
      <p:sp>
        <p:nvSpPr>
          <p:cNvPr id="4" name="灯片编号占位符 3">
            <a:extLst>
              <a:ext uri="{FF2B5EF4-FFF2-40B4-BE49-F238E27FC236}">
                <a16:creationId xmlns:a16="http://schemas.microsoft.com/office/drawing/2014/main" id="{6A58FB2B-57F0-9EDA-5A29-5F4B7BF2B69C}"/>
              </a:ext>
            </a:extLst>
          </p:cNvPr>
          <p:cNvSpPr>
            <a:spLocks noGrp="1"/>
          </p:cNvSpPr>
          <p:nvPr>
            <p:ph type="sldNum" sz="quarter" idx="12"/>
          </p:nvPr>
        </p:nvSpPr>
        <p:spPr/>
        <p:txBody>
          <a:bodyPr/>
          <a:lstStyle/>
          <a:p>
            <a:fld id="{ADE361C3-C043-4A6E-BDCE-8DA1E7D90A3B}" type="slidenum">
              <a:rPr lang="zh-CN" altLang="en-US" smtClean="0"/>
              <a:t>50</a:t>
            </a:fld>
            <a:endParaRPr lang="zh-CN" altLang="en-US"/>
          </a:p>
        </p:txBody>
      </p:sp>
      <p:sp>
        <p:nvSpPr>
          <p:cNvPr id="5" name="矩形 4">
            <a:extLst>
              <a:ext uri="{FF2B5EF4-FFF2-40B4-BE49-F238E27FC236}">
                <a16:creationId xmlns:a16="http://schemas.microsoft.com/office/drawing/2014/main" id="{72735218-3EB2-82C1-AD1F-2D18056472D4}"/>
              </a:ext>
            </a:extLst>
          </p:cNvPr>
          <p:cNvSpPr/>
          <p:nvPr/>
        </p:nvSpPr>
        <p:spPr>
          <a:xfrm>
            <a:off x="338844" y="3145532"/>
            <a:ext cx="8157592" cy="360040"/>
          </a:xfrm>
          <a:prstGeom prst="rect">
            <a:avLst/>
          </a:prstGeom>
          <a:ln w="28575">
            <a:solidFill>
              <a:schemeClr val="tx1"/>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432929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432A7-4E28-1D42-B037-2BA7E6868C83}"/>
              </a:ext>
            </a:extLst>
          </p:cNvPr>
          <p:cNvSpPr>
            <a:spLocks noGrp="1"/>
          </p:cNvSpPr>
          <p:nvPr>
            <p:ph type="title"/>
          </p:nvPr>
        </p:nvSpPr>
        <p:spPr/>
        <p:txBody>
          <a:bodyPr/>
          <a:lstStyle/>
          <a:p>
            <a:r>
              <a:rPr kumimoji="1" lang="en-US" altLang="zh-CN" dirty="0"/>
              <a:t>MapReduce Programming Model </a:t>
            </a:r>
            <a:endParaRPr kumimoji="1" lang="zh-CN" altLang="en-US" dirty="0"/>
          </a:p>
        </p:txBody>
      </p:sp>
      <p:sp>
        <p:nvSpPr>
          <p:cNvPr id="3" name="内容占位符 2">
            <a:extLst>
              <a:ext uri="{FF2B5EF4-FFF2-40B4-BE49-F238E27FC236}">
                <a16:creationId xmlns:a16="http://schemas.microsoft.com/office/drawing/2014/main" id="{07CFF586-D49D-3740-94B7-D3C4F5BBEEC2}"/>
              </a:ext>
            </a:extLst>
          </p:cNvPr>
          <p:cNvSpPr>
            <a:spLocks noGrp="1"/>
          </p:cNvSpPr>
          <p:nvPr>
            <p:ph idx="1"/>
          </p:nvPr>
        </p:nvSpPr>
        <p:spPr>
          <a:xfrm>
            <a:off x="457200" y="2209428"/>
            <a:ext cx="8229600" cy="3087534"/>
          </a:xfrm>
        </p:spPr>
        <p:txBody>
          <a:bodyPr>
            <a:normAutofit/>
          </a:bodyPr>
          <a:lstStyle/>
          <a:p>
            <a:r>
              <a:rPr kumimoji="1" lang="en-US" altLang="zh-CN" b="0" dirty="0"/>
              <a:t>Framework for </a:t>
            </a:r>
            <a:r>
              <a:rPr kumimoji="1" lang="en-US" altLang="zh-CN" dirty="0">
                <a:solidFill>
                  <a:srgbClr val="C00000"/>
                </a:solidFill>
              </a:rPr>
              <a:t>data-parallel</a:t>
            </a:r>
            <a:r>
              <a:rPr kumimoji="1" lang="en-US" altLang="zh-CN" b="0" dirty="0"/>
              <a:t> computing</a:t>
            </a:r>
          </a:p>
          <a:p>
            <a:pPr lvl="1"/>
            <a:r>
              <a:rPr kumimoji="1" lang="en-US" altLang="zh-CN" dirty="0"/>
              <a:t>Programmers get </a:t>
            </a:r>
            <a:r>
              <a:rPr kumimoji="1" lang="en-US" altLang="zh-CN" b="1" dirty="0">
                <a:solidFill>
                  <a:srgbClr val="C00000"/>
                </a:solidFill>
              </a:rPr>
              <a:t>simple yet restricted</a:t>
            </a:r>
            <a:r>
              <a:rPr kumimoji="1" lang="en-US" altLang="zh-CN" dirty="0"/>
              <a:t> API</a:t>
            </a:r>
          </a:p>
          <a:p>
            <a:r>
              <a:rPr kumimoji="1" lang="en-US" altLang="zh-CN" b="0" dirty="0"/>
              <a:t>Users</a:t>
            </a:r>
            <a:r>
              <a:rPr kumimoji="1" lang="zh-CN" altLang="en-US" b="0" dirty="0"/>
              <a:t> </a:t>
            </a:r>
            <a:r>
              <a:rPr kumimoji="1" lang="en-US" altLang="zh-CN" dirty="0">
                <a:solidFill>
                  <a:srgbClr val="C00000"/>
                </a:solidFill>
              </a:rPr>
              <a:t>don’t</a:t>
            </a:r>
            <a:r>
              <a:rPr kumimoji="1" lang="en-US" altLang="zh-CN" b="0" dirty="0"/>
              <a:t> have to worry about handling:</a:t>
            </a:r>
          </a:p>
          <a:p>
            <a:pPr lvl="1">
              <a:buSzPct val="73000"/>
              <a:buFont typeface="Wingdings" pitchFamily="2" charset="2"/>
              <a:buChar char="p"/>
            </a:pPr>
            <a:r>
              <a:rPr kumimoji="1" lang="en-US" altLang="zh-CN" strike="sngStrike" dirty="0"/>
              <a:t> parallelization</a:t>
            </a:r>
          </a:p>
          <a:p>
            <a:pPr lvl="1">
              <a:buSzPct val="73000"/>
              <a:buFont typeface="Wingdings" pitchFamily="2" charset="2"/>
              <a:buChar char="p"/>
            </a:pPr>
            <a:r>
              <a:rPr kumimoji="1" lang="en-US" altLang="zh-CN" strike="sngStrike" dirty="0"/>
              <a:t> data distribution</a:t>
            </a:r>
          </a:p>
          <a:p>
            <a:pPr lvl="1">
              <a:buSzPct val="73000"/>
              <a:buFont typeface="Wingdings" pitchFamily="2" charset="2"/>
              <a:buChar char="p"/>
            </a:pPr>
            <a:r>
              <a:rPr kumimoji="1" lang="en-US" altLang="zh-CN" strike="sngStrike" dirty="0"/>
              <a:t> load balancing</a:t>
            </a:r>
          </a:p>
          <a:p>
            <a:pPr lvl="1">
              <a:buSzPct val="73000"/>
              <a:buFont typeface="Wingdings" pitchFamily="2" charset="2"/>
              <a:buChar char="p"/>
            </a:pPr>
            <a:r>
              <a:rPr kumimoji="1" lang="en-US" altLang="zh-CN" strike="sngStrike" dirty="0"/>
              <a:t> fault tolerance</a:t>
            </a:r>
          </a:p>
        </p:txBody>
      </p:sp>
      <p:sp>
        <p:nvSpPr>
          <p:cNvPr id="4" name="灯片编号占位符 3">
            <a:extLst>
              <a:ext uri="{FF2B5EF4-FFF2-40B4-BE49-F238E27FC236}">
                <a16:creationId xmlns:a16="http://schemas.microsoft.com/office/drawing/2014/main" id="{A64AA1A5-B8DB-174F-9698-7B592AD97EA9}"/>
              </a:ext>
            </a:extLst>
          </p:cNvPr>
          <p:cNvSpPr>
            <a:spLocks noGrp="1"/>
          </p:cNvSpPr>
          <p:nvPr>
            <p:ph type="sldNum" sz="quarter" idx="12"/>
          </p:nvPr>
        </p:nvSpPr>
        <p:spPr/>
        <p:txBody>
          <a:bodyPr/>
          <a:lstStyle/>
          <a:p>
            <a:fld id="{ADE361C3-C043-4A6E-BDCE-8DA1E7D90A3B}" type="slidenum">
              <a:rPr lang="zh-CN" altLang="en-US" smtClean="0"/>
              <a:t>51</a:t>
            </a:fld>
            <a:endParaRPr lang="zh-CN" altLang="en-US"/>
          </a:p>
        </p:txBody>
      </p:sp>
      <p:sp>
        <p:nvSpPr>
          <p:cNvPr id="5" name="Rectangle 6">
            <a:extLst>
              <a:ext uri="{FF2B5EF4-FFF2-40B4-BE49-F238E27FC236}">
                <a16:creationId xmlns:a16="http://schemas.microsoft.com/office/drawing/2014/main" id="{E054A827-7179-E54C-A676-B91AD13B0714}"/>
              </a:ext>
            </a:extLst>
          </p:cNvPr>
          <p:cNvSpPr/>
          <p:nvPr/>
        </p:nvSpPr>
        <p:spPr>
          <a:xfrm>
            <a:off x="1878546" y="1146253"/>
            <a:ext cx="5386908" cy="830997"/>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algn="ctr"/>
            <a:r>
              <a:rPr lang="en-US" altLang="zh-CN" sz="2400" dirty="0">
                <a:latin typeface="Candara" pitchFamily="34" charset="0"/>
                <a:ea typeface="Verdana" pitchFamily="34" charset="0"/>
                <a:cs typeface="Verdana" pitchFamily="34" charset="0"/>
              </a:rPr>
              <a:t>Allows user to process </a:t>
            </a:r>
            <a:r>
              <a:rPr lang="en-US" altLang="zh-CN" sz="2400" i="1" dirty="0">
                <a:solidFill>
                  <a:srgbClr val="C00000"/>
                </a:solidFill>
                <a:effectLst>
                  <a:outerShdw blurRad="38100" dist="38100" dir="2700000" algn="tl">
                    <a:srgbClr val="000000">
                      <a:alpha val="43137"/>
                    </a:srgbClr>
                  </a:outerShdw>
                </a:effectLst>
                <a:latin typeface="Candara" pitchFamily="34" charset="0"/>
                <a:ea typeface="Verdana" pitchFamily="34" charset="0"/>
                <a:cs typeface="Verdana" pitchFamily="34" charset="0"/>
              </a:rPr>
              <a:t>huge</a:t>
            </a:r>
            <a:r>
              <a:rPr lang="en-US" altLang="zh-CN" sz="2400" dirty="0">
                <a:latin typeface="Candara" pitchFamily="34" charset="0"/>
                <a:ea typeface="Verdana" pitchFamily="34" charset="0"/>
                <a:cs typeface="Verdana" pitchFamily="34" charset="0"/>
              </a:rPr>
              <a:t> amounts of data on </a:t>
            </a:r>
            <a:r>
              <a:rPr lang="en-US" altLang="zh-CN" sz="2400" i="1" dirty="0">
                <a:solidFill>
                  <a:srgbClr val="C00000"/>
                </a:solidFill>
                <a:effectLst>
                  <a:outerShdw blurRad="38100" dist="38100" dir="2700000" algn="tl">
                    <a:srgbClr val="000000">
                      <a:alpha val="43137"/>
                    </a:srgbClr>
                  </a:outerShdw>
                </a:effectLst>
                <a:latin typeface="Candara" pitchFamily="34" charset="0"/>
                <a:ea typeface="Verdana" pitchFamily="34" charset="0"/>
                <a:cs typeface="Verdana" pitchFamily="34" charset="0"/>
              </a:rPr>
              <a:t>thousands</a:t>
            </a:r>
            <a:r>
              <a:rPr lang="en-US" altLang="zh-CN" sz="2400" dirty="0">
                <a:latin typeface="Candara" pitchFamily="34" charset="0"/>
                <a:ea typeface="Verdana" pitchFamily="34" charset="0"/>
                <a:cs typeface="Verdana" pitchFamily="34" charset="0"/>
              </a:rPr>
              <a:t> of nodes </a:t>
            </a:r>
            <a:endParaRPr lang="zh-CN" altLang="en-US" sz="2000" dirty="0">
              <a:latin typeface="Candara" pitchFamily="34" charset="0"/>
            </a:endParaRPr>
          </a:p>
        </p:txBody>
      </p:sp>
    </p:spTree>
    <p:extLst>
      <p:ext uri="{BB962C8B-B14F-4D97-AF65-F5344CB8AC3E}">
        <p14:creationId xmlns:p14="http://schemas.microsoft.com/office/powerpoint/2010/main" val="13953155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6E06C-170F-3147-A7D2-7265A1E03D61}"/>
              </a:ext>
            </a:extLst>
          </p:cNvPr>
          <p:cNvSpPr>
            <a:spLocks noGrp="1"/>
          </p:cNvSpPr>
          <p:nvPr>
            <p:ph type="title"/>
          </p:nvPr>
        </p:nvSpPr>
        <p:spPr/>
        <p:txBody>
          <a:bodyPr/>
          <a:lstStyle/>
          <a:p>
            <a:r>
              <a:rPr kumimoji="1" lang="en-US" altLang="zh-CN" dirty="0"/>
              <a:t>MapReduce Programming Model </a:t>
            </a:r>
            <a:endParaRPr kumimoji="1" lang="zh-CN" altLang="en-US" dirty="0"/>
          </a:p>
        </p:txBody>
      </p:sp>
      <p:sp>
        <p:nvSpPr>
          <p:cNvPr id="4" name="灯片编号占位符 3">
            <a:extLst>
              <a:ext uri="{FF2B5EF4-FFF2-40B4-BE49-F238E27FC236}">
                <a16:creationId xmlns:a16="http://schemas.microsoft.com/office/drawing/2014/main" id="{F39EE47E-7F44-D547-B210-31AE5CA94B7C}"/>
              </a:ext>
            </a:extLst>
          </p:cNvPr>
          <p:cNvSpPr>
            <a:spLocks noGrp="1"/>
          </p:cNvSpPr>
          <p:nvPr>
            <p:ph type="sldNum" sz="quarter" idx="12"/>
          </p:nvPr>
        </p:nvSpPr>
        <p:spPr/>
        <p:txBody>
          <a:bodyPr/>
          <a:lstStyle/>
          <a:p>
            <a:fld id="{ADE361C3-C043-4A6E-BDCE-8DA1E7D90A3B}" type="slidenum">
              <a:rPr lang="zh-CN" altLang="en-US" smtClean="0"/>
              <a:t>52</a:t>
            </a:fld>
            <a:endParaRPr lang="zh-CN" altLang="en-US" dirty="0"/>
          </a:p>
        </p:txBody>
      </p:sp>
      <p:pic>
        <p:nvPicPr>
          <p:cNvPr id="5" name="Picture 2">
            <a:extLst>
              <a:ext uri="{FF2B5EF4-FFF2-40B4-BE49-F238E27FC236}">
                <a16:creationId xmlns:a16="http://schemas.microsoft.com/office/drawing/2014/main" id="{E5E03B57-FD61-3B47-A073-D07141ECEBAC}"/>
              </a:ext>
            </a:extLst>
          </p:cNvPr>
          <p:cNvPicPr>
            <a:picLocks noChangeAspect="1" noChangeArrowheads="1"/>
          </p:cNvPicPr>
          <p:nvPr/>
        </p:nvPicPr>
        <p:blipFill>
          <a:blip r:embed="rId2"/>
          <a:srcRect/>
          <a:stretch>
            <a:fillRect/>
          </a:stretch>
        </p:blipFill>
        <p:spPr bwMode="auto">
          <a:xfrm>
            <a:off x="1416822" y="3167730"/>
            <a:ext cx="773889" cy="971661"/>
          </a:xfrm>
          <a:prstGeom prst="rect">
            <a:avLst/>
          </a:prstGeom>
          <a:noFill/>
          <a:ln w="9525">
            <a:noFill/>
            <a:miter lim="800000"/>
            <a:headEnd/>
            <a:tailEnd/>
          </a:ln>
        </p:spPr>
      </p:pic>
      <p:sp>
        <p:nvSpPr>
          <p:cNvPr id="6" name="TextBox 7">
            <a:extLst>
              <a:ext uri="{FF2B5EF4-FFF2-40B4-BE49-F238E27FC236}">
                <a16:creationId xmlns:a16="http://schemas.microsoft.com/office/drawing/2014/main" id="{3D03ACDB-1016-C644-BF9A-00DB8BCE0C7C}"/>
              </a:ext>
            </a:extLst>
          </p:cNvPr>
          <p:cNvSpPr txBox="1"/>
          <p:nvPr/>
        </p:nvSpPr>
        <p:spPr>
          <a:xfrm>
            <a:off x="1119163" y="4133568"/>
            <a:ext cx="1357337" cy="400110"/>
          </a:xfrm>
          <a:prstGeom prst="rect">
            <a:avLst/>
          </a:prstGeom>
          <a:noFill/>
          <a:effectLst/>
        </p:spPr>
        <p:txBody>
          <a:bodyPr wrap="square" rtlCol="0">
            <a:spAutoFit/>
          </a:bodyPr>
          <a:lstStyle/>
          <a:p>
            <a:pPr algn="ctr"/>
            <a:r>
              <a:rPr lang="en-US" altLang="zh-CN" sz="2000" b="1" dirty="0">
                <a:effectLst>
                  <a:outerShdw blurRad="38100" dist="38100" dir="2700000" algn="tl">
                    <a:srgbClr val="000000">
                      <a:alpha val="43137"/>
                    </a:srgbClr>
                  </a:outerShdw>
                </a:effectLst>
                <a:latin typeface="Verdana" pitchFamily="34" charset="0"/>
                <a:ea typeface="Verdana" pitchFamily="34" charset="0"/>
                <a:cs typeface="Verdana" pitchFamily="34" charset="0"/>
              </a:rPr>
              <a:t>user</a:t>
            </a:r>
            <a:endParaRPr lang="en-US" sz="1833" b="1"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p:txBody>
      </p:sp>
      <p:sp>
        <p:nvSpPr>
          <p:cNvPr id="7" name="Cloud Callout 8">
            <a:extLst>
              <a:ext uri="{FF2B5EF4-FFF2-40B4-BE49-F238E27FC236}">
                <a16:creationId xmlns:a16="http://schemas.microsoft.com/office/drawing/2014/main" id="{A9AA3B54-4E12-BC41-BB71-B214CC4FD812}"/>
              </a:ext>
            </a:extLst>
          </p:cNvPr>
          <p:cNvSpPr/>
          <p:nvPr/>
        </p:nvSpPr>
        <p:spPr>
          <a:xfrm>
            <a:off x="2012138" y="2647158"/>
            <a:ext cx="714380" cy="416722"/>
          </a:xfrm>
          <a:prstGeom prst="cloudCallout">
            <a:avLst>
              <a:gd name="adj1" fmla="val -52540"/>
              <a:gd name="adj2" fmla="val 8862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8" name="Rounded Rectangle 9">
            <a:extLst>
              <a:ext uri="{FF2B5EF4-FFF2-40B4-BE49-F238E27FC236}">
                <a16:creationId xmlns:a16="http://schemas.microsoft.com/office/drawing/2014/main" id="{2F9BAF28-4C73-844D-A48A-6D4E89C004D1}"/>
              </a:ext>
            </a:extLst>
          </p:cNvPr>
          <p:cNvSpPr/>
          <p:nvPr/>
        </p:nvSpPr>
        <p:spPr>
          <a:xfrm>
            <a:off x="3083708" y="2587627"/>
            <a:ext cx="1845482" cy="535785"/>
          </a:xfrm>
          <a:prstGeom prst="roundRect">
            <a:avLst>
              <a:gd name="adj" fmla="val 17717"/>
            </a:avLst>
          </a:prstGeom>
          <a:effectLst>
            <a:glow rad="101600">
              <a:schemeClr val="accent1">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dirty="0">
                <a:effectLst>
                  <a:outerShdw blurRad="38100" dist="38100" dir="2700000" algn="tl">
                    <a:srgbClr val="000000">
                      <a:alpha val="43137"/>
                    </a:srgbClr>
                  </a:outerShdw>
                </a:effectLst>
                <a:latin typeface="Verdana" pitchFamily="34" charset="0"/>
                <a:ea typeface="Verdana" pitchFamily="34" charset="0"/>
                <a:cs typeface="Verdana" pitchFamily="34" charset="0"/>
              </a:rPr>
              <a:t>Parallelization</a:t>
            </a:r>
            <a:endParaRPr lang="zh-CN" altLang="en-US" dirty="0">
              <a:effectLst>
                <a:outerShdw blurRad="38100" dist="38100" dir="2700000" algn="tl">
                  <a:srgbClr val="000000">
                    <a:alpha val="43137"/>
                  </a:srgbClr>
                </a:outerShdw>
              </a:effectLst>
              <a:latin typeface="Verdana" pitchFamily="34" charset="0"/>
              <a:cs typeface="Verdana" pitchFamily="34" charset="0"/>
            </a:endParaRPr>
          </a:p>
        </p:txBody>
      </p:sp>
      <p:sp>
        <p:nvSpPr>
          <p:cNvPr id="9" name="Rounded Rectangle 10">
            <a:extLst>
              <a:ext uri="{FF2B5EF4-FFF2-40B4-BE49-F238E27FC236}">
                <a16:creationId xmlns:a16="http://schemas.microsoft.com/office/drawing/2014/main" id="{ADCADCC7-10FB-CF44-A572-927A882F0B93}"/>
              </a:ext>
            </a:extLst>
          </p:cNvPr>
          <p:cNvSpPr/>
          <p:nvPr/>
        </p:nvSpPr>
        <p:spPr>
          <a:xfrm>
            <a:off x="3083708" y="1968500"/>
            <a:ext cx="1845482" cy="500063"/>
          </a:xfrm>
          <a:prstGeom prst="roundRect">
            <a:avLst>
              <a:gd name="adj" fmla="val 17717"/>
            </a:avLst>
          </a:prstGeom>
          <a:solidFill>
            <a:srgbClr val="FF4747"/>
          </a:solidFill>
          <a:ln>
            <a:noFill/>
          </a:ln>
          <a:effectLst>
            <a:glow rad="101600">
              <a:srgbClr val="C00000">
                <a:alpha val="4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ffectLst>
                  <a:outerShdw blurRad="38100" dist="38100" dir="2700000" algn="tl">
                    <a:srgbClr val="000000">
                      <a:alpha val="43137"/>
                    </a:srgbClr>
                  </a:outerShdw>
                </a:effectLst>
                <a:latin typeface="Verdana" pitchFamily="34" charset="0"/>
                <a:ea typeface="Verdana" pitchFamily="34" charset="0"/>
                <a:cs typeface="Verdana" pitchFamily="34" charset="0"/>
              </a:rPr>
              <a:t>Functionality</a:t>
            </a:r>
          </a:p>
        </p:txBody>
      </p:sp>
      <p:sp>
        <p:nvSpPr>
          <p:cNvPr id="10" name="Rounded Rectangle 11">
            <a:extLst>
              <a:ext uri="{FF2B5EF4-FFF2-40B4-BE49-F238E27FC236}">
                <a16:creationId xmlns:a16="http://schemas.microsoft.com/office/drawing/2014/main" id="{019C687E-7A5F-5A47-A077-037977FA215A}"/>
              </a:ext>
            </a:extLst>
          </p:cNvPr>
          <p:cNvSpPr/>
          <p:nvPr/>
        </p:nvSpPr>
        <p:spPr>
          <a:xfrm>
            <a:off x="3083708" y="3242475"/>
            <a:ext cx="1845482" cy="654848"/>
          </a:xfrm>
          <a:prstGeom prst="roundRect">
            <a:avLst>
              <a:gd name="adj" fmla="val 17717"/>
            </a:avLst>
          </a:prstGeom>
          <a:solidFill>
            <a:srgbClr val="D09E00"/>
          </a:solidFill>
          <a:ln>
            <a:solidFill>
              <a:srgbClr val="D09E00"/>
            </a:solidFill>
          </a:ln>
          <a:effectLst>
            <a:glow rad="101600">
              <a:srgbClr val="D09E00">
                <a:alpha val="4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dirty="0">
                <a:effectLst>
                  <a:outerShdw blurRad="38100" dist="38100" dir="2700000" algn="tl">
                    <a:srgbClr val="000000">
                      <a:alpha val="43137"/>
                    </a:srgbClr>
                  </a:outerShdw>
                </a:effectLst>
                <a:latin typeface="Verdana" pitchFamily="34" charset="0"/>
                <a:ea typeface="Verdana" pitchFamily="34" charset="0"/>
                <a:cs typeface="Verdana" pitchFamily="34" charset="0"/>
              </a:rPr>
              <a:t>Data Distribution</a:t>
            </a:r>
            <a:endParaRPr lang="zh-CN" altLang="en-US" dirty="0">
              <a:effectLst>
                <a:outerShdw blurRad="38100" dist="38100" dir="2700000" algn="tl">
                  <a:srgbClr val="000000">
                    <a:alpha val="43137"/>
                  </a:srgbClr>
                </a:outerShdw>
              </a:effectLst>
              <a:latin typeface="Verdana" pitchFamily="34" charset="0"/>
              <a:cs typeface="Verdana" pitchFamily="34" charset="0"/>
            </a:endParaRPr>
          </a:p>
        </p:txBody>
      </p:sp>
      <p:sp>
        <p:nvSpPr>
          <p:cNvPr id="11" name="Rounded Rectangle 12">
            <a:extLst>
              <a:ext uri="{FF2B5EF4-FFF2-40B4-BE49-F238E27FC236}">
                <a16:creationId xmlns:a16="http://schemas.microsoft.com/office/drawing/2014/main" id="{32C2A914-23F9-CE42-971E-AC18151EB02E}"/>
              </a:ext>
            </a:extLst>
          </p:cNvPr>
          <p:cNvSpPr/>
          <p:nvPr/>
        </p:nvSpPr>
        <p:spPr>
          <a:xfrm>
            <a:off x="3083708" y="4016387"/>
            <a:ext cx="1845482" cy="476253"/>
          </a:xfrm>
          <a:prstGeom prst="roundRect">
            <a:avLst>
              <a:gd name="adj" fmla="val 17717"/>
            </a:avLst>
          </a:prstGeom>
          <a:solidFill>
            <a:srgbClr val="00B050"/>
          </a:solidFill>
          <a:ln>
            <a:solidFill>
              <a:srgbClr val="00B050"/>
            </a:solidFill>
          </a:ln>
          <a:effectLst>
            <a:glow rad="101600">
              <a:srgbClr val="00B050">
                <a:alpha val="4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dirty="0">
                <a:effectLst>
                  <a:outerShdw blurRad="38100" dist="38100" dir="2700000" algn="tl">
                    <a:srgbClr val="000000">
                      <a:alpha val="43137"/>
                    </a:srgbClr>
                  </a:outerShdw>
                </a:effectLst>
                <a:latin typeface="Verdana" pitchFamily="34" charset="0"/>
                <a:ea typeface="Verdana" pitchFamily="34" charset="0"/>
                <a:cs typeface="Verdana" pitchFamily="34" charset="0"/>
              </a:rPr>
              <a:t>Fault Tolerance</a:t>
            </a:r>
            <a:endParaRPr lang="zh-CN" altLang="en-US" dirty="0">
              <a:effectLst>
                <a:outerShdw blurRad="38100" dist="38100" dir="2700000" algn="tl">
                  <a:srgbClr val="000000">
                    <a:alpha val="43137"/>
                  </a:srgbClr>
                </a:outerShdw>
              </a:effectLst>
              <a:latin typeface="Verdana" pitchFamily="34" charset="0"/>
              <a:cs typeface="Verdana" pitchFamily="34" charset="0"/>
            </a:endParaRPr>
          </a:p>
        </p:txBody>
      </p:sp>
      <p:sp>
        <p:nvSpPr>
          <p:cNvPr id="12" name="Rounded Rectangle 13">
            <a:extLst>
              <a:ext uri="{FF2B5EF4-FFF2-40B4-BE49-F238E27FC236}">
                <a16:creationId xmlns:a16="http://schemas.microsoft.com/office/drawing/2014/main" id="{0E02E888-025E-2147-83BC-93364C5753CC}"/>
              </a:ext>
            </a:extLst>
          </p:cNvPr>
          <p:cNvSpPr/>
          <p:nvPr/>
        </p:nvSpPr>
        <p:spPr>
          <a:xfrm>
            <a:off x="3083708" y="4611704"/>
            <a:ext cx="1845482" cy="476253"/>
          </a:xfrm>
          <a:prstGeom prst="roundRect">
            <a:avLst>
              <a:gd name="adj" fmla="val 17717"/>
            </a:avLst>
          </a:prstGeom>
          <a:solidFill>
            <a:srgbClr val="7030A0"/>
          </a:solidFill>
          <a:ln>
            <a:solidFill>
              <a:srgbClr val="7030A0"/>
            </a:solidFill>
          </a:ln>
          <a:effectLst>
            <a:glow rad="101600">
              <a:srgbClr val="7030A0">
                <a:alpha val="4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dirty="0">
                <a:effectLst>
                  <a:outerShdw blurRad="38100" dist="38100" dir="2700000" algn="tl">
                    <a:srgbClr val="000000">
                      <a:alpha val="43137"/>
                    </a:srgbClr>
                  </a:outerShdw>
                </a:effectLst>
                <a:latin typeface="Verdana" pitchFamily="34" charset="0"/>
                <a:ea typeface="Verdana" pitchFamily="34" charset="0"/>
                <a:cs typeface="Verdana" pitchFamily="34" charset="0"/>
              </a:rPr>
              <a:t>Load Balance</a:t>
            </a:r>
            <a:endParaRPr lang="zh-CN" altLang="en-US" dirty="0">
              <a:effectLst>
                <a:outerShdw blurRad="38100" dist="38100" dir="2700000" algn="tl">
                  <a:srgbClr val="000000">
                    <a:alpha val="43137"/>
                  </a:srgbClr>
                </a:outerShdw>
              </a:effectLst>
              <a:latin typeface="Verdana" pitchFamily="34" charset="0"/>
              <a:cs typeface="Verdana" pitchFamily="34" charset="0"/>
            </a:endParaRPr>
          </a:p>
        </p:txBody>
      </p:sp>
    </p:spTree>
    <p:extLst>
      <p:ext uri="{BB962C8B-B14F-4D97-AF65-F5344CB8AC3E}">
        <p14:creationId xmlns:p14="http://schemas.microsoft.com/office/powerpoint/2010/main" val="162926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250"/>
                                        <p:tgtEl>
                                          <p:spTgt spid="7"/>
                                        </p:tgtEl>
                                      </p:cBhvr>
                                    </p:animEffect>
                                  </p:childTnLst>
                                </p:cTn>
                              </p:par>
                            </p:childTnLst>
                          </p:cTn>
                        </p:par>
                        <p:par>
                          <p:cTn id="13" fill="hold">
                            <p:stCondLst>
                              <p:cond delay="250"/>
                            </p:stCondLst>
                            <p:childTnLst>
                              <p:par>
                                <p:cTn id="14" presetID="22" presetClass="entr" presetSubtype="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250"/>
                                        <p:tgtEl>
                                          <p:spTgt spid="9"/>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250"/>
                                        <p:tgtEl>
                                          <p:spTgt spid="8"/>
                                        </p:tgtEl>
                                      </p:cBhvr>
                                    </p:animEffect>
                                  </p:childTnLst>
                                </p:cTn>
                              </p:par>
                            </p:childTnLst>
                          </p:cTn>
                        </p:par>
                        <p:par>
                          <p:cTn id="21" fill="hold">
                            <p:stCondLst>
                              <p:cond delay="750"/>
                            </p:stCondLst>
                            <p:childTnLst>
                              <p:par>
                                <p:cTn id="22" presetID="22" presetClass="entr" presetSubtype="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250"/>
                                        <p:tgtEl>
                                          <p:spTgt spid="10"/>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250"/>
                                        <p:tgtEl>
                                          <p:spTgt spid="11"/>
                                        </p:tgtEl>
                                      </p:cBhvr>
                                    </p:animEffect>
                                  </p:childTnLst>
                                </p:cTn>
                              </p:par>
                            </p:childTnLst>
                          </p:cTn>
                        </p:par>
                        <p:par>
                          <p:cTn id="29" fill="hold">
                            <p:stCondLst>
                              <p:cond delay="1250"/>
                            </p:stCondLst>
                            <p:childTnLst>
                              <p:par>
                                <p:cTn id="30" presetID="22" presetClass="entr" presetSubtype="1"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C8C64-8B7E-FB4C-95CC-6BCC0ADEB7F6}"/>
              </a:ext>
            </a:extLst>
          </p:cNvPr>
          <p:cNvSpPr>
            <a:spLocks noGrp="1"/>
          </p:cNvSpPr>
          <p:nvPr>
            <p:ph type="title"/>
          </p:nvPr>
        </p:nvSpPr>
        <p:spPr/>
        <p:txBody>
          <a:bodyPr/>
          <a:lstStyle/>
          <a:p>
            <a:r>
              <a:rPr kumimoji="1" lang="en-US" altLang="zh-CN" dirty="0"/>
              <a:t>MapReduce Programming Model </a:t>
            </a:r>
            <a:endParaRPr kumimoji="1" lang="zh-CN" altLang="en-US" dirty="0"/>
          </a:p>
        </p:txBody>
      </p:sp>
      <p:sp>
        <p:nvSpPr>
          <p:cNvPr id="4" name="灯片编号占位符 3">
            <a:extLst>
              <a:ext uri="{FF2B5EF4-FFF2-40B4-BE49-F238E27FC236}">
                <a16:creationId xmlns:a16="http://schemas.microsoft.com/office/drawing/2014/main" id="{70DBE813-F9AD-7F49-B7CD-7EF8A1D18A37}"/>
              </a:ext>
            </a:extLst>
          </p:cNvPr>
          <p:cNvSpPr>
            <a:spLocks noGrp="1"/>
          </p:cNvSpPr>
          <p:nvPr>
            <p:ph type="sldNum" sz="quarter" idx="12"/>
          </p:nvPr>
        </p:nvSpPr>
        <p:spPr/>
        <p:txBody>
          <a:bodyPr/>
          <a:lstStyle/>
          <a:p>
            <a:fld id="{ADE361C3-C043-4A6E-BDCE-8DA1E7D90A3B}" type="slidenum">
              <a:rPr lang="zh-CN" altLang="en-US" smtClean="0"/>
              <a:t>53</a:t>
            </a:fld>
            <a:endParaRPr lang="zh-CN" altLang="en-US"/>
          </a:p>
        </p:txBody>
      </p:sp>
      <p:pic>
        <p:nvPicPr>
          <p:cNvPr id="5" name="Picture 2">
            <a:extLst>
              <a:ext uri="{FF2B5EF4-FFF2-40B4-BE49-F238E27FC236}">
                <a16:creationId xmlns:a16="http://schemas.microsoft.com/office/drawing/2014/main" id="{7AFA5D17-B962-9A4B-8149-9263D55A4022}"/>
              </a:ext>
            </a:extLst>
          </p:cNvPr>
          <p:cNvPicPr>
            <a:picLocks noChangeAspect="1" noChangeArrowheads="1"/>
          </p:cNvPicPr>
          <p:nvPr/>
        </p:nvPicPr>
        <p:blipFill>
          <a:blip r:embed="rId2"/>
          <a:srcRect/>
          <a:stretch>
            <a:fillRect/>
          </a:stretch>
        </p:blipFill>
        <p:spPr bwMode="auto">
          <a:xfrm>
            <a:off x="1416822" y="3167730"/>
            <a:ext cx="773889" cy="971661"/>
          </a:xfrm>
          <a:prstGeom prst="rect">
            <a:avLst/>
          </a:prstGeom>
          <a:noFill/>
          <a:ln w="9525">
            <a:noFill/>
            <a:miter lim="800000"/>
            <a:headEnd/>
            <a:tailEnd/>
          </a:ln>
        </p:spPr>
      </p:pic>
      <p:sp>
        <p:nvSpPr>
          <p:cNvPr id="6" name="TextBox 7">
            <a:extLst>
              <a:ext uri="{FF2B5EF4-FFF2-40B4-BE49-F238E27FC236}">
                <a16:creationId xmlns:a16="http://schemas.microsoft.com/office/drawing/2014/main" id="{368D8EF2-39E1-954A-9900-A56AAC619FD1}"/>
              </a:ext>
            </a:extLst>
          </p:cNvPr>
          <p:cNvSpPr txBox="1"/>
          <p:nvPr/>
        </p:nvSpPr>
        <p:spPr>
          <a:xfrm>
            <a:off x="1119163" y="4133568"/>
            <a:ext cx="1357337" cy="369332"/>
          </a:xfrm>
          <a:prstGeom prst="rect">
            <a:avLst/>
          </a:prstGeom>
          <a:noFill/>
        </p:spPr>
        <p:txBody>
          <a:bodyPr wrap="square" rtlCol="0">
            <a:spAutoFit/>
          </a:bodyPr>
          <a:lstStyle/>
          <a:p>
            <a:pPr algn="ctr"/>
            <a:r>
              <a:rPr lang="en-US" altLang="zh-CN" b="1" dirty="0">
                <a:effectLst>
                  <a:outerShdw blurRad="38100" dist="38100" dir="2700000" algn="tl">
                    <a:srgbClr val="000000">
                      <a:alpha val="43137"/>
                    </a:srgbClr>
                  </a:outerShdw>
                </a:effectLst>
                <a:latin typeface="Verdana" pitchFamily="34" charset="0"/>
                <a:ea typeface="Verdana" pitchFamily="34" charset="0"/>
                <a:cs typeface="Verdana" pitchFamily="34" charset="0"/>
              </a:rPr>
              <a:t>user</a:t>
            </a:r>
          </a:p>
        </p:txBody>
      </p:sp>
      <p:sp>
        <p:nvSpPr>
          <p:cNvPr id="7" name="Cloud Callout 8">
            <a:extLst>
              <a:ext uri="{FF2B5EF4-FFF2-40B4-BE49-F238E27FC236}">
                <a16:creationId xmlns:a16="http://schemas.microsoft.com/office/drawing/2014/main" id="{A37094A4-8E9D-3944-B88C-710C3F4F21D7}"/>
              </a:ext>
            </a:extLst>
          </p:cNvPr>
          <p:cNvSpPr/>
          <p:nvPr/>
        </p:nvSpPr>
        <p:spPr>
          <a:xfrm>
            <a:off x="2012138" y="2647158"/>
            <a:ext cx="714380" cy="416722"/>
          </a:xfrm>
          <a:prstGeom prst="cloudCallout">
            <a:avLst>
              <a:gd name="adj1" fmla="val -52540"/>
              <a:gd name="adj2" fmla="val 8862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Verdana" pitchFamily="34" charset="0"/>
              <a:ea typeface="Verdana" pitchFamily="34" charset="0"/>
              <a:cs typeface="Verdana" pitchFamily="34" charset="0"/>
            </a:endParaRPr>
          </a:p>
        </p:txBody>
      </p:sp>
      <p:sp>
        <p:nvSpPr>
          <p:cNvPr id="8" name="Folded Corner 14">
            <a:extLst>
              <a:ext uri="{FF2B5EF4-FFF2-40B4-BE49-F238E27FC236}">
                <a16:creationId xmlns:a16="http://schemas.microsoft.com/office/drawing/2014/main" id="{6711E9DB-306F-9A47-84DA-3DBD66D8DE8A}"/>
              </a:ext>
            </a:extLst>
          </p:cNvPr>
          <p:cNvSpPr/>
          <p:nvPr/>
        </p:nvSpPr>
        <p:spPr>
          <a:xfrm>
            <a:off x="5405444" y="1932758"/>
            <a:ext cx="2797988" cy="3274242"/>
          </a:xfrm>
          <a:prstGeom prst="foldedCorner">
            <a:avLst/>
          </a:prstGeom>
          <a:solidFill>
            <a:srgbClr val="FFFFCD"/>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9" name="Rounded Rectangle 15">
            <a:extLst>
              <a:ext uri="{FF2B5EF4-FFF2-40B4-BE49-F238E27FC236}">
                <a16:creationId xmlns:a16="http://schemas.microsoft.com/office/drawing/2014/main" id="{5688DC0A-6F75-734F-AA5F-DEF2332BAB06}"/>
              </a:ext>
            </a:extLst>
          </p:cNvPr>
          <p:cNvSpPr/>
          <p:nvPr/>
        </p:nvSpPr>
        <p:spPr>
          <a:xfrm>
            <a:off x="3083708" y="2587627"/>
            <a:ext cx="1845482" cy="535785"/>
          </a:xfrm>
          <a:prstGeom prst="roundRect">
            <a:avLst>
              <a:gd name="adj" fmla="val 17717"/>
            </a:avLst>
          </a:prstGeom>
          <a:effectLst>
            <a:glow rad="101600">
              <a:schemeClr val="accent1">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sz="1600" dirty="0">
                <a:effectLst>
                  <a:outerShdw blurRad="38100" dist="38100" dir="2700000" algn="tl">
                    <a:srgbClr val="000000">
                      <a:alpha val="43137"/>
                    </a:srgbClr>
                  </a:outerShdw>
                </a:effectLst>
                <a:latin typeface="Verdana" pitchFamily="34" charset="0"/>
                <a:ea typeface="Verdana" pitchFamily="34" charset="0"/>
                <a:cs typeface="Verdana" pitchFamily="34" charset="0"/>
              </a:rPr>
              <a:t>Parallelization</a:t>
            </a:r>
            <a:endParaRPr lang="zh-CN" altLang="en-US" sz="1600" dirty="0">
              <a:effectLst>
                <a:outerShdw blurRad="38100" dist="38100" dir="2700000" algn="tl">
                  <a:srgbClr val="000000">
                    <a:alpha val="43137"/>
                  </a:srgbClr>
                </a:outerShdw>
              </a:effectLst>
              <a:latin typeface="Verdana" pitchFamily="34" charset="0"/>
              <a:cs typeface="Verdana" pitchFamily="34" charset="0"/>
            </a:endParaRPr>
          </a:p>
        </p:txBody>
      </p:sp>
      <p:sp>
        <p:nvSpPr>
          <p:cNvPr id="10" name="Rounded Rectangle 16">
            <a:extLst>
              <a:ext uri="{FF2B5EF4-FFF2-40B4-BE49-F238E27FC236}">
                <a16:creationId xmlns:a16="http://schemas.microsoft.com/office/drawing/2014/main" id="{2AD84D19-247B-3A4F-B5DF-E6C1D461546A}"/>
              </a:ext>
            </a:extLst>
          </p:cNvPr>
          <p:cNvSpPr/>
          <p:nvPr/>
        </p:nvSpPr>
        <p:spPr>
          <a:xfrm>
            <a:off x="3083708" y="1968500"/>
            <a:ext cx="1845482" cy="500063"/>
          </a:xfrm>
          <a:prstGeom prst="roundRect">
            <a:avLst>
              <a:gd name="adj" fmla="val 17717"/>
            </a:avLst>
          </a:prstGeom>
          <a:solidFill>
            <a:srgbClr val="FF4747"/>
          </a:solidFill>
          <a:ln>
            <a:noFill/>
          </a:ln>
          <a:effectLst>
            <a:glow rad="101600">
              <a:srgbClr val="C00000">
                <a:alpha val="4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effectLst>
                  <a:outerShdw blurRad="38100" dist="38100" dir="2700000" algn="tl">
                    <a:srgbClr val="000000">
                      <a:alpha val="43137"/>
                    </a:srgbClr>
                  </a:outerShdw>
                </a:effectLst>
                <a:latin typeface="Verdana" pitchFamily="34" charset="0"/>
                <a:ea typeface="Verdana" pitchFamily="34" charset="0"/>
                <a:cs typeface="Verdana" pitchFamily="34" charset="0"/>
              </a:rPr>
              <a:t>Functionality</a:t>
            </a:r>
          </a:p>
          <a:p>
            <a:pPr algn="ctr"/>
            <a:endParaRPr lang="zh-CN" altLang="en-US" sz="333" dirty="0">
              <a:effectLst>
                <a:outerShdw blurRad="38100" dist="38100" dir="2700000" algn="tl">
                  <a:srgbClr val="000000">
                    <a:alpha val="43137"/>
                  </a:srgbClr>
                </a:outerShdw>
              </a:effectLst>
              <a:latin typeface="Verdana" pitchFamily="34" charset="0"/>
              <a:cs typeface="Verdana" pitchFamily="34" charset="0"/>
            </a:endParaRPr>
          </a:p>
        </p:txBody>
      </p:sp>
      <p:sp>
        <p:nvSpPr>
          <p:cNvPr id="11" name="Rounded Rectangle 17">
            <a:extLst>
              <a:ext uri="{FF2B5EF4-FFF2-40B4-BE49-F238E27FC236}">
                <a16:creationId xmlns:a16="http://schemas.microsoft.com/office/drawing/2014/main" id="{4AE84D2B-B93D-D748-BB07-06DFD072C237}"/>
              </a:ext>
            </a:extLst>
          </p:cNvPr>
          <p:cNvSpPr/>
          <p:nvPr/>
        </p:nvSpPr>
        <p:spPr>
          <a:xfrm>
            <a:off x="3083708" y="3242475"/>
            <a:ext cx="1845482" cy="654848"/>
          </a:xfrm>
          <a:prstGeom prst="roundRect">
            <a:avLst>
              <a:gd name="adj" fmla="val 17717"/>
            </a:avLst>
          </a:prstGeom>
          <a:solidFill>
            <a:srgbClr val="D09E00"/>
          </a:solidFill>
          <a:ln>
            <a:solidFill>
              <a:srgbClr val="D09E00"/>
            </a:solidFill>
          </a:ln>
          <a:effectLst>
            <a:glow rad="101600">
              <a:srgbClr val="D09E00">
                <a:alpha val="4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sz="1600" dirty="0">
                <a:effectLst>
                  <a:outerShdw blurRad="38100" dist="38100" dir="2700000" algn="tl">
                    <a:srgbClr val="000000">
                      <a:alpha val="43137"/>
                    </a:srgbClr>
                  </a:outerShdw>
                </a:effectLst>
                <a:latin typeface="Verdana" pitchFamily="34" charset="0"/>
                <a:ea typeface="Verdana" pitchFamily="34" charset="0"/>
                <a:cs typeface="Verdana" pitchFamily="34" charset="0"/>
              </a:rPr>
              <a:t>Data Distribution</a:t>
            </a:r>
            <a:endParaRPr lang="zh-CN" altLang="en-US" sz="1600" dirty="0">
              <a:effectLst>
                <a:outerShdw blurRad="38100" dist="38100" dir="2700000" algn="tl">
                  <a:srgbClr val="000000">
                    <a:alpha val="43137"/>
                  </a:srgbClr>
                </a:outerShdw>
              </a:effectLst>
              <a:latin typeface="Verdana" pitchFamily="34" charset="0"/>
              <a:cs typeface="Verdana" pitchFamily="34" charset="0"/>
            </a:endParaRPr>
          </a:p>
        </p:txBody>
      </p:sp>
      <p:sp>
        <p:nvSpPr>
          <p:cNvPr id="12" name="Rounded Rectangle 18">
            <a:extLst>
              <a:ext uri="{FF2B5EF4-FFF2-40B4-BE49-F238E27FC236}">
                <a16:creationId xmlns:a16="http://schemas.microsoft.com/office/drawing/2014/main" id="{2D51D5D3-762A-8A42-889D-B68172236261}"/>
              </a:ext>
            </a:extLst>
          </p:cNvPr>
          <p:cNvSpPr/>
          <p:nvPr/>
        </p:nvSpPr>
        <p:spPr>
          <a:xfrm>
            <a:off x="3083708" y="4016387"/>
            <a:ext cx="1845482" cy="476253"/>
          </a:xfrm>
          <a:prstGeom prst="roundRect">
            <a:avLst>
              <a:gd name="adj" fmla="val 17717"/>
            </a:avLst>
          </a:prstGeom>
          <a:solidFill>
            <a:srgbClr val="00B050"/>
          </a:solidFill>
          <a:ln>
            <a:solidFill>
              <a:srgbClr val="00B050"/>
            </a:solidFill>
          </a:ln>
          <a:effectLst>
            <a:glow rad="101600">
              <a:srgbClr val="00B050">
                <a:alpha val="4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sz="1600" dirty="0">
                <a:effectLst>
                  <a:outerShdw blurRad="38100" dist="38100" dir="2700000" algn="tl">
                    <a:srgbClr val="000000">
                      <a:alpha val="43137"/>
                    </a:srgbClr>
                  </a:outerShdw>
                </a:effectLst>
                <a:latin typeface="Verdana" pitchFamily="34" charset="0"/>
                <a:ea typeface="Verdana" pitchFamily="34" charset="0"/>
                <a:cs typeface="Verdana" pitchFamily="34" charset="0"/>
              </a:rPr>
              <a:t>Fault Tolerance</a:t>
            </a:r>
            <a:endParaRPr lang="zh-CN" altLang="en-US" sz="1600" dirty="0">
              <a:effectLst>
                <a:outerShdw blurRad="38100" dist="38100" dir="2700000" algn="tl">
                  <a:srgbClr val="000000">
                    <a:alpha val="43137"/>
                  </a:srgbClr>
                </a:outerShdw>
              </a:effectLst>
              <a:latin typeface="Verdana" pitchFamily="34" charset="0"/>
              <a:cs typeface="Verdana" pitchFamily="34" charset="0"/>
            </a:endParaRPr>
          </a:p>
        </p:txBody>
      </p:sp>
      <p:sp>
        <p:nvSpPr>
          <p:cNvPr id="13" name="Rounded Rectangle 19">
            <a:extLst>
              <a:ext uri="{FF2B5EF4-FFF2-40B4-BE49-F238E27FC236}">
                <a16:creationId xmlns:a16="http://schemas.microsoft.com/office/drawing/2014/main" id="{9CDEBC4E-5915-B346-A551-4F2D941BEDBF}"/>
              </a:ext>
            </a:extLst>
          </p:cNvPr>
          <p:cNvSpPr/>
          <p:nvPr/>
        </p:nvSpPr>
        <p:spPr>
          <a:xfrm>
            <a:off x="3083708" y="4611704"/>
            <a:ext cx="1845482" cy="476253"/>
          </a:xfrm>
          <a:prstGeom prst="roundRect">
            <a:avLst>
              <a:gd name="adj" fmla="val 17717"/>
            </a:avLst>
          </a:prstGeom>
          <a:solidFill>
            <a:srgbClr val="7030A0"/>
          </a:solidFill>
          <a:ln>
            <a:solidFill>
              <a:srgbClr val="7030A0"/>
            </a:solidFill>
          </a:ln>
          <a:effectLst>
            <a:glow rad="101600">
              <a:srgbClr val="7030A0">
                <a:alpha val="4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sz="1600" dirty="0">
                <a:effectLst>
                  <a:outerShdw blurRad="38100" dist="38100" dir="2700000" algn="tl">
                    <a:srgbClr val="000000">
                      <a:alpha val="43137"/>
                    </a:srgbClr>
                  </a:outerShdw>
                </a:effectLst>
                <a:latin typeface="Verdana" pitchFamily="34" charset="0"/>
                <a:ea typeface="Verdana" pitchFamily="34" charset="0"/>
                <a:cs typeface="Verdana" pitchFamily="34" charset="0"/>
              </a:rPr>
              <a:t>Load Balance</a:t>
            </a:r>
            <a:endParaRPr lang="zh-CN" altLang="en-US" sz="1600" dirty="0">
              <a:effectLst>
                <a:outerShdw blurRad="38100" dist="38100" dir="2700000" algn="tl">
                  <a:srgbClr val="000000">
                    <a:alpha val="43137"/>
                  </a:srgbClr>
                </a:outerShdw>
              </a:effectLst>
              <a:latin typeface="Verdana" pitchFamily="34" charset="0"/>
              <a:cs typeface="Verdana" pitchFamily="34" charset="0"/>
            </a:endParaRPr>
          </a:p>
        </p:txBody>
      </p:sp>
      <p:sp>
        <p:nvSpPr>
          <p:cNvPr id="14" name="Rounded Rectangle 20">
            <a:extLst>
              <a:ext uri="{FF2B5EF4-FFF2-40B4-BE49-F238E27FC236}">
                <a16:creationId xmlns:a16="http://schemas.microsoft.com/office/drawing/2014/main" id="{ED4CB176-9F14-2043-8DC5-AEE70A88F694}"/>
              </a:ext>
            </a:extLst>
          </p:cNvPr>
          <p:cNvSpPr/>
          <p:nvPr/>
        </p:nvSpPr>
        <p:spPr>
          <a:xfrm>
            <a:off x="3076594" y="3498133"/>
            <a:ext cx="1845482" cy="1130400"/>
          </a:xfrm>
          <a:prstGeom prst="roundRect">
            <a:avLst>
              <a:gd name="adj" fmla="val 17717"/>
            </a:avLst>
          </a:prstGeom>
          <a:solidFill>
            <a:schemeClr val="tx2">
              <a:lumMod val="50000"/>
            </a:schemeClr>
          </a:solidFill>
          <a:ln>
            <a:solidFill>
              <a:schemeClr val="tx2">
                <a:lumMod val="50000"/>
              </a:schemeClr>
            </a:solidFill>
          </a:ln>
          <a:effectLst>
            <a:glow rad="139700">
              <a:schemeClr val="tx2">
                <a:lumMod val="50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sz="2000" dirty="0">
                <a:effectLst>
                  <a:outerShdw blurRad="38100" dist="38100" dir="2700000" algn="tl">
                    <a:srgbClr val="000000">
                      <a:alpha val="43137"/>
                    </a:srgbClr>
                  </a:outerShdw>
                </a:effectLst>
                <a:latin typeface="Verdana" pitchFamily="34" charset="0"/>
                <a:ea typeface="Verdana" pitchFamily="34" charset="0"/>
                <a:cs typeface="Verdana" pitchFamily="34" charset="0"/>
              </a:rPr>
              <a:t>MapReduce</a:t>
            </a:r>
          </a:p>
          <a:p>
            <a:pPr algn="ctr"/>
            <a:endParaRPr lang="en-US" altLang="zh-CN" sz="500"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algn="ctr"/>
            <a:endParaRPr lang="en-US" altLang="zh-CN" sz="500"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algn="ctr"/>
            <a:r>
              <a:rPr lang="en-US" altLang="zh-CN" sz="2000" dirty="0">
                <a:effectLst>
                  <a:outerShdw blurRad="38100" dist="38100" dir="2700000" algn="tl">
                    <a:srgbClr val="000000">
                      <a:alpha val="43137"/>
                    </a:srgbClr>
                  </a:outerShdw>
                </a:effectLst>
                <a:latin typeface="Verdana" pitchFamily="34" charset="0"/>
                <a:ea typeface="Verdana" pitchFamily="34" charset="0"/>
                <a:cs typeface="Verdana" pitchFamily="34" charset="0"/>
              </a:rPr>
              <a:t>Runtime</a:t>
            </a:r>
            <a:endParaRPr lang="zh-CN" altLang="en-US" sz="2000" dirty="0">
              <a:effectLst>
                <a:outerShdw blurRad="38100" dist="38100" dir="2700000" algn="tl">
                  <a:srgbClr val="000000">
                    <a:alpha val="43137"/>
                  </a:srgbClr>
                </a:outerShdw>
              </a:effectLst>
              <a:latin typeface="Verdana" pitchFamily="34" charset="0"/>
              <a:cs typeface="Verdana" pitchFamily="34" charset="0"/>
            </a:endParaRPr>
          </a:p>
        </p:txBody>
      </p:sp>
      <p:sp>
        <p:nvSpPr>
          <p:cNvPr id="15" name="TextBox 21">
            <a:extLst>
              <a:ext uri="{FF2B5EF4-FFF2-40B4-BE49-F238E27FC236}">
                <a16:creationId xmlns:a16="http://schemas.microsoft.com/office/drawing/2014/main" id="{658C779F-D40C-E94D-83EE-3613D6EFDC0A}"/>
              </a:ext>
            </a:extLst>
          </p:cNvPr>
          <p:cNvSpPr txBox="1"/>
          <p:nvPr/>
        </p:nvSpPr>
        <p:spPr>
          <a:xfrm>
            <a:off x="5464800" y="1933200"/>
            <a:ext cx="2738457" cy="400110"/>
          </a:xfrm>
          <a:prstGeom prst="rect">
            <a:avLst/>
          </a:prstGeom>
          <a:noFill/>
        </p:spPr>
        <p:txBody>
          <a:bodyPr wrap="square" rtlCol="0">
            <a:spAutoFit/>
          </a:bodyPr>
          <a:lstStyle/>
          <a:p>
            <a:r>
              <a:rPr lang="en-US" altLang="zh-CN" sz="2000" b="1" u="sng" dirty="0">
                <a:effectLst>
                  <a:outerShdw blurRad="38100" dist="38100" dir="2700000" algn="tl">
                    <a:srgbClr val="000000">
                      <a:alpha val="43137"/>
                    </a:srgbClr>
                  </a:outerShdw>
                </a:effectLst>
              </a:rPr>
              <a:t>Two Primitives: </a:t>
            </a:r>
            <a:endParaRPr lang="en-US" altLang="zh-CN" sz="2000" b="1" dirty="0"/>
          </a:p>
        </p:txBody>
      </p:sp>
      <p:sp>
        <p:nvSpPr>
          <p:cNvPr id="16" name="TextBox 22">
            <a:extLst>
              <a:ext uri="{FF2B5EF4-FFF2-40B4-BE49-F238E27FC236}">
                <a16:creationId xmlns:a16="http://schemas.microsoft.com/office/drawing/2014/main" id="{2A323441-DAF6-7B45-A4B2-A94802767B99}"/>
              </a:ext>
            </a:extLst>
          </p:cNvPr>
          <p:cNvSpPr txBox="1"/>
          <p:nvPr/>
        </p:nvSpPr>
        <p:spPr>
          <a:xfrm>
            <a:off x="5643570" y="2409012"/>
            <a:ext cx="2440798" cy="589392"/>
          </a:xfrm>
          <a:prstGeom prst="rect">
            <a:avLst/>
          </a:prstGeom>
          <a:noFill/>
        </p:spPr>
        <p:txBody>
          <a:bodyPr wrap="square" rtlCol="0">
            <a:spAutoFit/>
          </a:bodyPr>
          <a:lstStyle/>
          <a:p>
            <a:pPr>
              <a:lnSpc>
                <a:spcPct val="120000"/>
              </a:lnSpc>
            </a:pPr>
            <a:r>
              <a:rPr lang="en-US" altLang="zh-CN" sz="1500" b="1" dirty="0">
                <a:effectLst>
                  <a:outerShdw blurRad="38100" dist="38100" dir="2700000" algn="tl">
                    <a:srgbClr val="000000">
                      <a:alpha val="43137"/>
                    </a:srgbClr>
                  </a:outerShdw>
                </a:effectLst>
                <a:latin typeface="Verdana" pitchFamily="34" charset="0"/>
              </a:rPr>
              <a:t>Map </a:t>
            </a:r>
            <a:r>
              <a:rPr lang="en-US" altLang="zh-CN" sz="1333" dirty="0">
                <a:effectLst>
                  <a:outerShdw blurRad="38100" dist="38100" dir="2700000" algn="tl">
                    <a:srgbClr val="000000">
                      <a:alpha val="43137"/>
                    </a:srgbClr>
                  </a:outerShdw>
                </a:effectLst>
                <a:latin typeface="Verdana" pitchFamily="34" charset="0"/>
              </a:rPr>
              <a:t>(</a:t>
            </a:r>
            <a:r>
              <a:rPr lang="en-US" altLang="zh-CN" sz="1333" b="1" i="1" dirty="0">
                <a:latin typeface="Verdana" pitchFamily="34" charset="0"/>
              </a:rPr>
              <a:t>input</a:t>
            </a:r>
            <a:r>
              <a:rPr lang="en-US" altLang="zh-CN" sz="1333" dirty="0">
                <a:effectLst>
                  <a:outerShdw blurRad="38100" dist="38100" dir="2700000" algn="tl">
                    <a:srgbClr val="000000">
                      <a:alpha val="43137"/>
                    </a:srgbClr>
                  </a:outerShdw>
                </a:effectLst>
                <a:latin typeface="Verdana" pitchFamily="34" charset="0"/>
              </a:rPr>
              <a:t>)</a:t>
            </a:r>
          </a:p>
          <a:p>
            <a:pPr>
              <a:lnSpc>
                <a:spcPct val="120000"/>
              </a:lnSpc>
            </a:pPr>
            <a:endParaRPr lang="en-US" altLang="zh-CN" sz="1333" dirty="0">
              <a:effectLst>
                <a:outerShdw blurRad="38100" dist="38100" dir="2700000" algn="tl">
                  <a:srgbClr val="000000">
                    <a:alpha val="43137"/>
                  </a:srgbClr>
                </a:outerShdw>
              </a:effectLst>
              <a:latin typeface="Verdana" pitchFamily="34" charset="0"/>
            </a:endParaRPr>
          </a:p>
        </p:txBody>
      </p:sp>
      <p:sp>
        <p:nvSpPr>
          <p:cNvPr id="17" name="TextBox 23">
            <a:extLst>
              <a:ext uri="{FF2B5EF4-FFF2-40B4-BE49-F238E27FC236}">
                <a16:creationId xmlns:a16="http://schemas.microsoft.com/office/drawing/2014/main" id="{ED03049E-370D-0948-A92B-7DF0F53A6C9E}"/>
              </a:ext>
            </a:extLst>
          </p:cNvPr>
          <p:cNvSpPr txBox="1"/>
          <p:nvPr/>
        </p:nvSpPr>
        <p:spPr>
          <a:xfrm>
            <a:off x="5643570" y="3540114"/>
            <a:ext cx="2559862" cy="339901"/>
          </a:xfrm>
          <a:prstGeom prst="rect">
            <a:avLst/>
          </a:prstGeom>
          <a:noFill/>
        </p:spPr>
        <p:txBody>
          <a:bodyPr wrap="square" rtlCol="0">
            <a:spAutoFit/>
          </a:bodyPr>
          <a:lstStyle/>
          <a:p>
            <a:pPr>
              <a:lnSpc>
                <a:spcPct val="120000"/>
              </a:lnSpc>
            </a:pPr>
            <a:r>
              <a:rPr lang="en-US" altLang="zh-CN" sz="1500" b="1" dirty="0">
                <a:effectLst>
                  <a:outerShdw blurRad="38100" dist="38100" dir="2700000" algn="tl">
                    <a:srgbClr val="000000">
                      <a:alpha val="43137"/>
                    </a:srgbClr>
                  </a:outerShdw>
                </a:effectLst>
                <a:latin typeface="Verdana" pitchFamily="34" charset="0"/>
              </a:rPr>
              <a:t>Reduce </a:t>
            </a:r>
            <a:r>
              <a:rPr lang="en-US" altLang="zh-CN" sz="1333" dirty="0">
                <a:effectLst>
                  <a:outerShdw blurRad="38100" dist="38100" dir="2700000" algn="tl">
                    <a:srgbClr val="000000">
                      <a:alpha val="43137"/>
                    </a:srgbClr>
                  </a:outerShdw>
                </a:effectLst>
                <a:latin typeface="Verdana" pitchFamily="34" charset="0"/>
              </a:rPr>
              <a:t>(</a:t>
            </a:r>
            <a:r>
              <a:rPr lang="en-US" altLang="zh-CN" sz="1333" b="1" i="1" dirty="0">
                <a:latin typeface="Verdana" pitchFamily="34" charset="0"/>
              </a:rPr>
              <a:t>key</a:t>
            </a:r>
            <a:r>
              <a:rPr lang="en-US" altLang="zh-CN" sz="1333" dirty="0">
                <a:effectLst>
                  <a:outerShdw blurRad="38100" dist="38100" dir="2700000" algn="tl">
                    <a:srgbClr val="000000">
                      <a:alpha val="43137"/>
                    </a:srgbClr>
                  </a:outerShdw>
                </a:effectLst>
                <a:latin typeface="Verdana" pitchFamily="34" charset="0"/>
              </a:rPr>
              <a:t>, </a:t>
            </a:r>
            <a:r>
              <a:rPr lang="en-US" altLang="zh-CN" sz="1333" b="1" i="1" dirty="0">
                <a:latin typeface="Verdana" pitchFamily="34" charset="0"/>
              </a:rPr>
              <a:t>values</a:t>
            </a:r>
            <a:r>
              <a:rPr lang="en-US" altLang="zh-CN" sz="1333" dirty="0">
                <a:effectLst>
                  <a:outerShdw blurRad="38100" dist="38100" dir="2700000" algn="tl">
                    <a:srgbClr val="000000">
                      <a:alpha val="43137"/>
                    </a:srgbClr>
                  </a:outerShdw>
                </a:effectLst>
                <a:latin typeface="Verdana" pitchFamily="34" charset="0"/>
              </a:rPr>
              <a:t>)</a:t>
            </a:r>
          </a:p>
        </p:txBody>
      </p:sp>
      <p:cxnSp>
        <p:nvCxnSpPr>
          <p:cNvPr id="18" name="Straight Connector 24">
            <a:extLst>
              <a:ext uri="{FF2B5EF4-FFF2-40B4-BE49-F238E27FC236}">
                <a16:creationId xmlns:a16="http://schemas.microsoft.com/office/drawing/2014/main" id="{9F3E4B3A-074C-5242-8E29-2EF804586F32}"/>
              </a:ext>
            </a:extLst>
          </p:cNvPr>
          <p:cNvCxnSpPr/>
          <p:nvPr/>
        </p:nvCxnSpPr>
        <p:spPr>
          <a:xfrm rot="5400000">
            <a:off x="4691063" y="2170885"/>
            <a:ext cx="952507" cy="476253"/>
          </a:xfrm>
          <a:prstGeom prst="line">
            <a:avLst/>
          </a:prstGeom>
          <a:ln>
            <a:solidFill>
              <a:srgbClr val="DAA6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25">
            <a:extLst>
              <a:ext uri="{FF2B5EF4-FFF2-40B4-BE49-F238E27FC236}">
                <a16:creationId xmlns:a16="http://schemas.microsoft.com/office/drawing/2014/main" id="{2468CA9E-43F4-4F45-AE45-8E2DC18334B1}"/>
              </a:ext>
            </a:extLst>
          </p:cNvPr>
          <p:cNvCxnSpPr/>
          <p:nvPr/>
        </p:nvCxnSpPr>
        <p:spPr>
          <a:xfrm rot="16200000" flipV="1">
            <a:off x="4274342" y="4075899"/>
            <a:ext cx="1785950" cy="476253"/>
          </a:xfrm>
          <a:prstGeom prst="line">
            <a:avLst/>
          </a:prstGeom>
          <a:ln>
            <a:solidFill>
              <a:srgbClr val="DAA6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72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0 L 0 0.11537 " pathEditMode="relative" ptsTypes="AA">
                                      <p:cBhvr>
                                        <p:cTn id="6" dur="750" fill="hold"/>
                                        <p:tgtEl>
                                          <p:spTgt spid="11"/>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23075 " pathEditMode="relative" ptsTypes="AA">
                                      <p:cBhvr>
                                        <p:cTn id="8" dur="750" fill="hold"/>
                                        <p:tgtEl>
                                          <p:spTgt spid="9"/>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 -0.12578 " pathEditMode="relative" ptsTypes="AA">
                                      <p:cBhvr>
                                        <p:cTn id="10" dur="750" fill="hold"/>
                                        <p:tgtEl>
                                          <p:spTgt spid="13"/>
                                        </p:tgtEl>
                                        <p:attrNameLst>
                                          <p:attrName>ppt_x</p:attrName>
                                          <p:attrName>ppt_y</p:attrName>
                                        </p:attrNameLst>
                                      </p:cBhvr>
                                    </p:animMotion>
                                  </p:childTnLst>
                                </p:cTn>
                              </p:par>
                              <p:par>
                                <p:cTn id="11" presetID="10" presetClass="exit" presetSubtype="0" fill="hold" grpId="1"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0" presetClass="path" presetSubtype="0" accel="50000" decel="50000" fill="hold" grpId="0" nodeType="withEffect">
                                  <p:stCondLst>
                                    <p:cond delay="0"/>
                                  </p:stCondLst>
                                  <p:childTnLst>
                                    <p:animMotion origin="layout" path="M -1.94444E-6 -0.00948 L -1.94444E-6 0.16878 " pathEditMode="relative" rAng="0" ptsTypes="AA">
                                      <p:cBhvr>
                                        <p:cTn id="27" dur="750" fill="hold"/>
                                        <p:tgtEl>
                                          <p:spTgt spid="10"/>
                                        </p:tgtEl>
                                        <p:attrNameLst>
                                          <p:attrName>ppt_x</p:attrName>
                                          <p:attrName>ppt_y</p:attrName>
                                        </p:attrNameLst>
                                      </p:cBhvr>
                                      <p:rCtr x="0" y="89"/>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250"/>
                                        <p:tgtEl>
                                          <p:spTgt spid="18"/>
                                        </p:tgtEl>
                                      </p:cBhvr>
                                    </p:animEffect>
                                  </p:childTnLst>
                                </p:cTn>
                              </p:par>
                              <p:par>
                                <p:cTn id="33" presetID="22" presetClass="entr" presetSubtype="8"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250"/>
                                        <p:tgtEl>
                                          <p:spTgt spid="19"/>
                                        </p:tgtEl>
                                      </p:cBhvr>
                                    </p:animEffect>
                                  </p:childTnLst>
                                </p:cTn>
                              </p:par>
                            </p:childTnLst>
                          </p:cTn>
                        </p:par>
                        <p:par>
                          <p:cTn id="36" fill="hold">
                            <p:stCondLst>
                              <p:cond delay="250"/>
                            </p:stCondLst>
                            <p:childTnLst>
                              <p:par>
                                <p:cTn id="37" presetID="22" presetClass="entr" presetSubtype="8"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xEl>
                                              <p:pRg st="0" end="0"/>
                                            </p:txEl>
                                          </p:spTgt>
                                        </p:tgtEl>
                                        <p:attrNameLst>
                                          <p:attrName>style.visibility</p:attrName>
                                        </p:attrNameLst>
                                      </p:cBhvr>
                                      <p:to>
                                        <p:strVal val="visible"/>
                                      </p:to>
                                    </p:set>
                                    <p:animEffect transition="in" filter="fade">
                                      <p:cBhvr>
                                        <p:cTn id="45" dur="500"/>
                                        <p:tgtEl>
                                          <p:spTgt spid="16">
                                            <p:txEl>
                                              <p:pRg st="0" end="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xEl>
                                              <p:pRg st="0" end="0"/>
                                            </p:txEl>
                                          </p:spTgt>
                                        </p:tgtEl>
                                        <p:attrNameLst>
                                          <p:attrName>style.visibility</p:attrName>
                                        </p:attrNameLst>
                                      </p:cBhvr>
                                      <p:to>
                                        <p:strVal val="visible"/>
                                      </p:to>
                                    </p:set>
                                    <p:animEffect transition="in" filter="fade">
                                      <p:cBhvr>
                                        <p:cTn id="48"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P spid="10" grpId="0" animBg="1"/>
      <p:bldP spid="11" grpId="0" animBg="1"/>
      <p:bldP spid="11" grpId="1" animBg="1"/>
      <p:bldP spid="12" grpId="0" animBg="1"/>
      <p:bldP spid="13" grpId="0" animBg="1"/>
      <p:bldP spid="13" grpId="1" animBg="1"/>
      <p:bldP spid="14" grpId="0" animBg="1"/>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70A3A-41A6-504D-ADF8-1D3CDB0B2377}"/>
              </a:ext>
            </a:extLst>
          </p:cNvPr>
          <p:cNvSpPr>
            <a:spLocks noGrp="1"/>
          </p:cNvSpPr>
          <p:nvPr>
            <p:ph type="title"/>
          </p:nvPr>
        </p:nvSpPr>
        <p:spPr/>
        <p:txBody>
          <a:bodyPr/>
          <a:lstStyle/>
          <a:p>
            <a:r>
              <a:rPr kumimoji="1" lang="en-US" altLang="zh-CN" dirty="0"/>
              <a:t>MapReduce</a:t>
            </a:r>
            <a:r>
              <a:rPr kumimoji="1" lang="zh-CN" altLang="en-US" dirty="0"/>
              <a:t> </a:t>
            </a:r>
            <a:r>
              <a:rPr kumimoji="1" lang="en-US" altLang="zh-CN" dirty="0"/>
              <a:t>example</a:t>
            </a:r>
            <a:r>
              <a:rPr kumimoji="1" lang="zh-CN" altLang="en-US" dirty="0"/>
              <a:t>：</a:t>
            </a:r>
            <a:r>
              <a:rPr kumimoji="1" lang="en-US" altLang="zh-CN" dirty="0"/>
              <a:t>Word</a:t>
            </a:r>
            <a:r>
              <a:rPr kumimoji="1" lang="zh-CN" altLang="en-US" dirty="0"/>
              <a:t> </a:t>
            </a:r>
            <a:r>
              <a:rPr kumimoji="1" lang="en-US" altLang="zh-CN" dirty="0"/>
              <a:t>count</a:t>
            </a:r>
            <a:endParaRPr kumimoji="1" lang="zh-CN" altLang="en-US" dirty="0"/>
          </a:p>
        </p:txBody>
      </p:sp>
      <p:sp>
        <p:nvSpPr>
          <p:cNvPr id="3" name="内容占位符 2">
            <a:extLst>
              <a:ext uri="{FF2B5EF4-FFF2-40B4-BE49-F238E27FC236}">
                <a16:creationId xmlns:a16="http://schemas.microsoft.com/office/drawing/2014/main" id="{40B29B59-06A1-BB49-922E-026840EFF76F}"/>
              </a:ext>
            </a:extLst>
          </p:cNvPr>
          <p:cNvSpPr>
            <a:spLocks noGrp="1"/>
          </p:cNvSpPr>
          <p:nvPr>
            <p:ph idx="1"/>
          </p:nvPr>
        </p:nvSpPr>
        <p:spPr>
          <a:xfrm>
            <a:off x="457200" y="1921396"/>
            <a:ext cx="8229600" cy="2979548"/>
          </a:xfrm>
        </p:spPr>
        <p:txBody>
          <a:bodyPr/>
          <a:lstStyle/>
          <a:p>
            <a:r>
              <a:rPr kumimoji="1" lang="en-US" altLang="zh-CN" b="0" dirty="0"/>
              <a:t>A simplified process of our previous log analysis example</a:t>
            </a:r>
            <a:endParaRPr kumimoji="1" lang="zh-CN" altLang="en-US" b="0" dirty="0"/>
          </a:p>
        </p:txBody>
      </p:sp>
      <p:sp>
        <p:nvSpPr>
          <p:cNvPr id="4" name="灯片编号占位符 3">
            <a:extLst>
              <a:ext uri="{FF2B5EF4-FFF2-40B4-BE49-F238E27FC236}">
                <a16:creationId xmlns:a16="http://schemas.microsoft.com/office/drawing/2014/main" id="{1D9E7AD2-D5D3-234B-B5BA-0B25C7C10A86}"/>
              </a:ext>
            </a:extLst>
          </p:cNvPr>
          <p:cNvSpPr>
            <a:spLocks noGrp="1"/>
          </p:cNvSpPr>
          <p:nvPr>
            <p:ph type="sldNum" sz="quarter" idx="12"/>
          </p:nvPr>
        </p:nvSpPr>
        <p:spPr/>
        <p:txBody>
          <a:bodyPr/>
          <a:lstStyle/>
          <a:p>
            <a:fld id="{ADE361C3-C043-4A6E-BDCE-8DA1E7D90A3B}" type="slidenum">
              <a:rPr lang="zh-CN" altLang="en-US" smtClean="0"/>
              <a:t>54</a:t>
            </a:fld>
            <a:endParaRPr lang="zh-CN" altLang="en-US"/>
          </a:p>
        </p:txBody>
      </p:sp>
      <p:sp>
        <p:nvSpPr>
          <p:cNvPr id="6" name="Rectangle 3">
            <a:extLst>
              <a:ext uri="{FF2B5EF4-FFF2-40B4-BE49-F238E27FC236}">
                <a16:creationId xmlns:a16="http://schemas.microsoft.com/office/drawing/2014/main" id="{9941C9A0-E5D2-394B-9D3B-F089F92138F1}"/>
              </a:ext>
            </a:extLst>
          </p:cNvPr>
          <p:cNvSpPr/>
          <p:nvPr/>
        </p:nvSpPr>
        <p:spPr>
          <a:xfrm>
            <a:off x="723900" y="1129308"/>
            <a:ext cx="7736532" cy="707886"/>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marL="2238375" indent="-2238375"/>
            <a:r>
              <a:rPr lang="en-US" altLang="zh-CN" sz="2000" dirty="0">
                <a:effectLst>
                  <a:outerShdw blurRad="38100" dist="38100" dir="2700000" algn="tl">
                    <a:srgbClr val="000000">
                      <a:alpha val="43137"/>
                    </a:srgbClr>
                  </a:outerShdw>
                </a:effectLst>
                <a:latin typeface="+mn-ea"/>
                <a:cs typeface="Verdana" pitchFamily="34" charset="0"/>
              </a:rPr>
              <a:t>Word Count: Count # occurrences of each word in a collection of documents </a:t>
            </a:r>
          </a:p>
        </p:txBody>
      </p:sp>
      <p:pic>
        <p:nvPicPr>
          <p:cNvPr id="7" name="图片 6">
            <a:extLst>
              <a:ext uri="{FF2B5EF4-FFF2-40B4-BE49-F238E27FC236}">
                <a16:creationId xmlns:a16="http://schemas.microsoft.com/office/drawing/2014/main" id="{6C69C62B-C1C5-F341-96DB-3DB0AA218DE5}"/>
              </a:ext>
            </a:extLst>
          </p:cNvPr>
          <p:cNvPicPr>
            <a:picLocks noChangeAspect="1"/>
          </p:cNvPicPr>
          <p:nvPr/>
        </p:nvPicPr>
        <p:blipFill>
          <a:blip r:embed="rId2"/>
          <a:stretch>
            <a:fillRect/>
          </a:stretch>
        </p:blipFill>
        <p:spPr>
          <a:xfrm>
            <a:off x="1943138" y="2849724"/>
            <a:ext cx="5400600" cy="1394466"/>
          </a:xfrm>
          <a:prstGeom prst="rect">
            <a:avLst/>
          </a:prstGeom>
        </p:spPr>
      </p:pic>
      <p:sp>
        <p:nvSpPr>
          <p:cNvPr id="8" name="椭圆 7">
            <a:extLst>
              <a:ext uri="{FF2B5EF4-FFF2-40B4-BE49-F238E27FC236}">
                <a16:creationId xmlns:a16="http://schemas.microsoft.com/office/drawing/2014/main" id="{FCE25B09-9E71-AE4C-B3BD-9B7298DD9392}"/>
              </a:ext>
            </a:extLst>
          </p:cNvPr>
          <p:cNvSpPr/>
          <p:nvPr/>
        </p:nvSpPr>
        <p:spPr>
          <a:xfrm>
            <a:off x="6912830" y="2929508"/>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椭圆 8">
            <a:extLst>
              <a:ext uri="{FF2B5EF4-FFF2-40B4-BE49-F238E27FC236}">
                <a16:creationId xmlns:a16="http://schemas.microsoft.com/office/drawing/2014/main" id="{739C5708-9922-674F-B1F4-7B26E0ED685D}"/>
              </a:ext>
            </a:extLst>
          </p:cNvPr>
          <p:cNvSpPr/>
          <p:nvPr/>
        </p:nvSpPr>
        <p:spPr>
          <a:xfrm>
            <a:off x="6912830" y="3346937"/>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椭圆 9">
            <a:extLst>
              <a:ext uri="{FF2B5EF4-FFF2-40B4-BE49-F238E27FC236}">
                <a16:creationId xmlns:a16="http://schemas.microsoft.com/office/drawing/2014/main" id="{F5C7C5B5-FC25-944E-8B08-909F4F75E77A}"/>
              </a:ext>
            </a:extLst>
          </p:cNvPr>
          <p:cNvSpPr/>
          <p:nvPr/>
        </p:nvSpPr>
        <p:spPr>
          <a:xfrm>
            <a:off x="6912830" y="3779709"/>
            <a:ext cx="288032" cy="288032"/>
          </a:xfrm>
          <a:prstGeom prst="ellipse">
            <a:avLst/>
          </a:prstGeom>
          <a:solidFill>
            <a:schemeClr val="tx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Tree>
    <p:extLst>
      <p:ext uri="{BB962C8B-B14F-4D97-AF65-F5344CB8AC3E}">
        <p14:creationId xmlns:p14="http://schemas.microsoft.com/office/powerpoint/2010/main" val="1231227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70A3A-41A6-504D-ADF8-1D3CDB0B2377}"/>
              </a:ext>
            </a:extLst>
          </p:cNvPr>
          <p:cNvSpPr>
            <a:spLocks noGrp="1"/>
          </p:cNvSpPr>
          <p:nvPr>
            <p:ph type="title"/>
          </p:nvPr>
        </p:nvSpPr>
        <p:spPr/>
        <p:txBody>
          <a:bodyPr/>
          <a:lstStyle/>
          <a:p>
            <a:r>
              <a:rPr kumimoji="1" lang="en-US" altLang="zh-CN" dirty="0"/>
              <a:t>MapReduce</a:t>
            </a:r>
            <a:r>
              <a:rPr kumimoji="1" lang="zh-CN" altLang="en-US" dirty="0"/>
              <a:t> </a:t>
            </a:r>
            <a:r>
              <a:rPr kumimoji="1" lang="en-US" altLang="zh-CN" dirty="0"/>
              <a:t>example</a:t>
            </a:r>
            <a:r>
              <a:rPr kumimoji="1" lang="zh-CN" altLang="en-US" dirty="0"/>
              <a:t>：</a:t>
            </a:r>
            <a:r>
              <a:rPr kumimoji="1" lang="en-US" altLang="zh-CN" dirty="0"/>
              <a:t>Word</a:t>
            </a:r>
            <a:r>
              <a:rPr kumimoji="1" lang="zh-CN" altLang="en-US" dirty="0"/>
              <a:t> </a:t>
            </a:r>
            <a:r>
              <a:rPr kumimoji="1" lang="en-US" altLang="zh-CN" dirty="0"/>
              <a:t>count</a:t>
            </a:r>
            <a:endParaRPr kumimoji="1" lang="zh-CN" altLang="en-US" dirty="0"/>
          </a:p>
        </p:txBody>
      </p:sp>
      <p:sp>
        <p:nvSpPr>
          <p:cNvPr id="4" name="灯片编号占位符 3">
            <a:extLst>
              <a:ext uri="{FF2B5EF4-FFF2-40B4-BE49-F238E27FC236}">
                <a16:creationId xmlns:a16="http://schemas.microsoft.com/office/drawing/2014/main" id="{1D9E7AD2-D5D3-234B-B5BA-0B25C7C10A86}"/>
              </a:ext>
            </a:extLst>
          </p:cNvPr>
          <p:cNvSpPr>
            <a:spLocks noGrp="1"/>
          </p:cNvSpPr>
          <p:nvPr>
            <p:ph type="sldNum" sz="quarter" idx="12"/>
          </p:nvPr>
        </p:nvSpPr>
        <p:spPr/>
        <p:txBody>
          <a:bodyPr/>
          <a:lstStyle/>
          <a:p>
            <a:fld id="{ADE361C3-C043-4A6E-BDCE-8DA1E7D90A3B}" type="slidenum">
              <a:rPr lang="zh-CN" altLang="en-US" smtClean="0"/>
              <a:t>55</a:t>
            </a:fld>
            <a:endParaRPr lang="zh-CN" altLang="en-US"/>
          </a:p>
        </p:txBody>
      </p:sp>
      <p:sp>
        <p:nvSpPr>
          <p:cNvPr id="11" name="内容占位符 10">
            <a:extLst>
              <a:ext uri="{FF2B5EF4-FFF2-40B4-BE49-F238E27FC236}">
                <a16:creationId xmlns:a16="http://schemas.microsoft.com/office/drawing/2014/main" id="{B7825191-B8FB-B24C-BF61-60C8D1F5C93F}"/>
              </a:ext>
            </a:extLst>
          </p:cNvPr>
          <p:cNvSpPr>
            <a:spLocks noGrp="1"/>
          </p:cNvSpPr>
          <p:nvPr>
            <p:ph idx="1"/>
          </p:nvPr>
        </p:nvSpPr>
        <p:spPr>
          <a:xfrm>
            <a:off x="457200" y="1993404"/>
            <a:ext cx="8229600" cy="2907540"/>
          </a:xfrm>
        </p:spPr>
        <p:txBody>
          <a:bodyPr/>
          <a:lstStyle/>
          <a:p>
            <a:r>
              <a:rPr lang="en-US" altLang="zh-CN" dirty="0"/>
              <a:t>Map:</a:t>
            </a:r>
          </a:p>
          <a:p>
            <a:pPr lvl="1"/>
            <a:r>
              <a:rPr lang="en-US" altLang="zh-CN" dirty="0"/>
              <a:t>Parse data and emit each word with a count (1)</a:t>
            </a:r>
          </a:p>
          <a:p>
            <a:r>
              <a:rPr lang="en-US" altLang="zh-CN" dirty="0"/>
              <a:t>Reduce:</a:t>
            </a:r>
          </a:p>
          <a:p>
            <a:pPr lvl="1"/>
            <a:r>
              <a:rPr lang="en-US" altLang="zh-CN" dirty="0"/>
              <a:t>Reduce: sum together counts each key (words)</a:t>
            </a:r>
          </a:p>
        </p:txBody>
      </p:sp>
      <p:sp>
        <p:nvSpPr>
          <p:cNvPr id="12" name="TextBox 4">
            <a:extLst>
              <a:ext uri="{FF2B5EF4-FFF2-40B4-BE49-F238E27FC236}">
                <a16:creationId xmlns:a16="http://schemas.microsoft.com/office/drawing/2014/main" id="{6DC8C7B2-F104-F24F-8ABA-E30552AD06CC}"/>
              </a:ext>
            </a:extLst>
          </p:cNvPr>
          <p:cNvSpPr txBox="1"/>
          <p:nvPr/>
        </p:nvSpPr>
        <p:spPr>
          <a:xfrm>
            <a:off x="723900" y="4280962"/>
            <a:ext cx="3630448" cy="924740"/>
          </a:xfrm>
          <a:prstGeom prst="rect">
            <a:avLst/>
          </a:prstGeom>
          <a:noFill/>
        </p:spPr>
        <p:txBody>
          <a:bodyPr wrap="square" rtlCol="0">
            <a:spAutoFit/>
          </a:bodyPr>
          <a:lstStyle/>
          <a:p>
            <a:pPr>
              <a:lnSpc>
                <a:spcPct val="120000"/>
              </a:lnSpc>
            </a:pPr>
            <a:r>
              <a:rPr lang="en-US" altLang="zh-CN" sz="1667" b="1" dirty="0">
                <a:solidFill>
                  <a:srgbClr val="FF0066"/>
                </a:solidFill>
                <a:latin typeface="Verdana" pitchFamily="34" charset="0"/>
              </a:rPr>
              <a:t>map</a:t>
            </a:r>
            <a:r>
              <a:rPr lang="en-US" altLang="zh-CN" sz="1667" dirty="0">
                <a:solidFill>
                  <a:srgbClr val="FF0066"/>
                </a:solidFill>
                <a:latin typeface="Verdana" pitchFamily="34" charset="0"/>
              </a:rPr>
              <a:t> </a:t>
            </a:r>
            <a:r>
              <a:rPr lang="en-US" altLang="zh-CN" sz="1500" dirty="0">
                <a:solidFill>
                  <a:srgbClr val="FF0066"/>
                </a:solidFill>
                <a:latin typeface="Verdana" pitchFamily="34" charset="0"/>
              </a:rPr>
              <a:t>(input) # a shard of file</a:t>
            </a:r>
          </a:p>
          <a:p>
            <a:pPr lvl="1">
              <a:lnSpc>
                <a:spcPct val="120000"/>
              </a:lnSpc>
            </a:pPr>
            <a:r>
              <a:rPr lang="en-US" altLang="zh-CN" sz="1500" dirty="0">
                <a:solidFill>
                  <a:srgbClr val="FF0066"/>
                </a:solidFill>
                <a:latin typeface="Verdana" pitchFamily="34" charset="0"/>
              </a:rPr>
              <a:t>for each word w in input</a:t>
            </a:r>
          </a:p>
          <a:p>
            <a:pPr lvl="1">
              <a:lnSpc>
                <a:spcPct val="120000"/>
              </a:lnSpc>
            </a:pPr>
            <a:r>
              <a:rPr lang="en-US" altLang="zh-CN" sz="1500" dirty="0">
                <a:solidFill>
                  <a:srgbClr val="FF0066"/>
                </a:solidFill>
                <a:latin typeface="Verdana" pitchFamily="34" charset="0"/>
              </a:rPr>
              <a:t>	</a:t>
            </a:r>
            <a:r>
              <a:rPr lang="en-US" altLang="zh-CN" sz="1500" i="1" dirty="0" err="1">
                <a:solidFill>
                  <a:srgbClr val="FF0066"/>
                </a:solidFill>
                <a:latin typeface="Verdana" pitchFamily="34" charset="0"/>
              </a:rPr>
              <a:t>EmitIntermediate</a:t>
            </a:r>
            <a:r>
              <a:rPr lang="en-US" altLang="zh-CN" sz="1500" dirty="0">
                <a:solidFill>
                  <a:srgbClr val="FF0066"/>
                </a:solidFill>
                <a:latin typeface="Verdana" pitchFamily="34" charset="0"/>
              </a:rPr>
              <a:t> (w, “1”);</a:t>
            </a:r>
          </a:p>
        </p:txBody>
      </p:sp>
      <p:sp>
        <p:nvSpPr>
          <p:cNvPr id="13" name="TextBox 5">
            <a:extLst>
              <a:ext uri="{FF2B5EF4-FFF2-40B4-BE49-F238E27FC236}">
                <a16:creationId xmlns:a16="http://schemas.microsoft.com/office/drawing/2014/main" id="{C3CC301B-DE52-6245-BD02-0CF1F4E9D995}"/>
              </a:ext>
            </a:extLst>
          </p:cNvPr>
          <p:cNvSpPr txBox="1"/>
          <p:nvPr/>
        </p:nvSpPr>
        <p:spPr>
          <a:xfrm>
            <a:off x="4684036" y="4176995"/>
            <a:ext cx="3757448" cy="1447897"/>
          </a:xfrm>
          <a:prstGeom prst="rect">
            <a:avLst/>
          </a:prstGeom>
          <a:noFill/>
        </p:spPr>
        <p:txBody>
          <a:bodyPr wrap="square" rtlCol="0">
            <a:spAutoFit/>
          </a:bodyPr>
          <a:lstStyle/>
          <a:p>
            <a:pPr>
              <a:lnSpc>
                <a:spcPct val="120000"/>
              </a:lnSpc>
            </a:pPr>
            <a:r>
              <a:rPr lang="en-US" altLang="zh-CN" sz="1500" b="1" dirty="0">
                <a:solidFill>
                  <a:srgbClr val="FF0066"/>
                </a:solidFill>
                <a:latin typeface="Verdana" pitchFamily="34" charset="0"/>
              </a:rPr>
              <a:t>Reduce</a:t>
            </a:r>
            <a:r>
              <a:rPr lang="en-US" altLang="zh-CN" sz="1500" dirty="0">
                <a:solidFill>
                  <a:srgbClr val="FF0066"/>
                </a:solidFill>
                <a:latin typeface="Verdana" pitchFamily="34" charset="0"/>
              </a:rPr>
              <a:t> (String key, Iterator values)</a:t>
            </a:r>
          </a:p>
          <a:p>
            <a:pPr lvl="1">
              <a:lnSpc>
                <a:spcPct val="120000"/>
              </a:lnSpc>
            </a:pPr>
            <a:r>
              <a:rPr lang="en-US" altLang="zh-CN" sz="1500" dirty="0" err="1">
                <a:solidFill>
                  <a:srgbClr val="FF0066"/>
                </a:solidFill>
                <a:latin typeface="Verdana" pitchFamily="34" charset="0"/>
              </a:rPr>
              <a:t>int</a:t>
            </a:r>
            <a:r>
              <a:rPr lang="en-US" altLang="zh-CN" sz="1500" dirty="0">
                <a:solidFill>
                  <a:srgbClr val="FF0066"/>
                </a:solidFill>
                <a:latin typeface="Verdana" pitchFamily="34" charset="0"/>
              </a:rPr>
              <a:t> result = 0;</a:t>
            </a:r>
          </a:p>
          <a:p>
            <a:pPr lvl="1">
              <a:lnSpc>
                <a:spcPct val="120000"/>
              </a:lnSpc>
            </a:pPr>
            <a:r>
              <a:rPr lang="en-US" altLang="zh-CN" sz="1500" dirty="0">
                <a:solidFill>
                  <a:srgbClr val="FF0066"/>
                </a:solidFill>
                <a:latin typeface="Verdana" pitchFamily="34" charset="0"/>
              </a:rPr>
              <a:t>for each v in values</a:t>
            </a:r>
          </a:p>
          <a:p>
            <a:pPr lvl="2">
              <a:lnSpc>
                <a:spcPct val="120000"/>
              </a:lnSpc>
            </a:pPr>
            <a:r>
              <a:rPr lang="en-US" altLang="zh-CN" sz="1500" dirty="0">
                <a:solidFill>
                  <a:srgbClr val="FF0066"/>
                </a:solidFill>
                <a:latin typeface="Verdana" pitchFamily="34" charset="0"/>
              </a:rPr>
              <a:t>result += </a:t>
            </a:r>
            <a:r>
              <a:rPr lang="en-US" altLang="zh-CN" sz="1500" dirty="0" err="1">
                <a:solidFill>
                  <a:srgbClr val="FF0066"/>
                </a:solidFill>
                <a:latin typeface="Verdana" pitchFamily="34" charset="0"/>
              </a:rPr>
              <a:t>ParseInt</a:t>
            </a:r>
            <a:r>
              <a:rPr lang="en-US" altLang="zh-CN" sz="1500" dirty="0">
                <a:solidFill>
                  <a:srgbClr val="FF0066"/>
                </a:solidFill>
                <a:latin typeface="Verdana" pitchFamily="34" charset="0"/>
              </a:rPr>
              <a:t> (v);</a:t>
            </a:r>
          </a:p>
          <a:p>
            <a:pPr lvl="1">
              <a:lnSpc>
                <a:spcPct val="120000"/>
              </a:lnSpc>
            </a:pPr>
            <a:r>
              <a:rPr lang="en-US" altLang="zh-CN" sz="1500" dirty="0">
                <a:solidFill>
                  <a:srgbClr val="FF0066"/>
                </a:solidFill>
                <a:latin typeface="Verdana" pitchFamily="34" charset="0"/>
              </a:rPr>
              <a:t>emit (</a:t>
            </a:r>
            <a:r>
              <a:rPr lang="en-US" altLang="zh-CN" sz="1500" i="1" dirty="0" err="1">
                <a:solidFill>
                  <a:srgbClr val="FF0066"/>
                </a:solidFill>
                <a:latin typeface="Verdana" pitchFamily="34" charset="0"/>
              </a:rPr>
              <a:t>AsString</a:t>
            </a:r>
            <a:r>
              <a:rPr lang="en-US" altLang="zh-CN" sz="1500" i="1" dirty="0">
                <a:solidFill>
                  <a:srgbClr val="FF0066"/>
                </a:solidFill>
                <a:latin typeface="Verdana" pitchFamily="34" charset="0"/>
              </a:rPr>
              <a:t> </a:t>
            </a:r>
            <a:r>
              <a:rPr lang="en-US" altLang="zh-CN" sz="1500" dirty="0">
                <a:solidFill>
                  <a:srgbClr val="FF0066"/>
                </a:solidFill>
                <a:latin typeface="Verdana" pitchFamily="34" charset="0"/>
              </a:rPr>
              <a:t>(result));</a:t>
            </a:r>
          </a:p>
        </p:txBody>
      </p:sp>
      <p:sp>
        <p:nvSpPr>
          <p:cNvPr id="8" name="Rectangle 3">
            <a:extLst>
              <a:ext uri="{FF2B5EF4-FFF2-40B4-BE49-F238E27FC236}">
                <a16:creationId xmlns:a16="http://schemas.microsoft.com/office/drawing/2014/main" id="{FBC32F58-2C38-7B48-94FF-FB67EE152E7E}"/>
              </a:ext>
            </a:extLst>
          </p:cNvPr>
          <p:cNvSpPr/>
          <p:nvPr/>
        </p:nvSpPr>
        <p:spPr>
          <a:xfrm>
            <a:off x="723900" y="1129308"/>
            <a:ext cx="7736532" cy="707886"/>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marL="2238375" indent="-2238375"/>
            <a:r>
              <a:rPr lang="en-US" altLang="zh-CN" sz="2000" dirty="0">
                <a:effectLst>
                  <a:outerShdw blurRad="38100" dist="38100" dir="2700000" algn="tl">
                    <a:srgbClr val="000000">
                      <a:alpha val="43137"/>
                    </a:srgbClr>
                  </a:outerShdw>
                </a:effectLst>
                <a:latin typeface="+mn-ea"/>
                <a:cs typeface="Verdana" pitchFamily="34" charset="0"/>
              </a:rPr>
              <a:t>Word Count: Count the</a:t>
            </a:r>
            <a:r>
              <a:rPr lang="zh-CN" altLang="en-US" sz="2000" dirty="0">
                <a:effectLst>
                  <a:outerShdw blurRad="38100" dist="38100" dir="2700000" algn="tl">
                    <a:srgbClr val="000000">
                      <a:alpha val="43137"/>
                    </a:srgbClr>
                  </a:outerShdw>
                </a:effectLst>
                <a:latin typeface="+mn-ea"/>
                <a:cs typeface="Verdana" pitchFamily="34" charset="0"/>
              </a:rPr>
              <a:t> </a:t>
            </a:r>
            <a:r>
              <a:rPr lang="en-US" altLang="zh-CN" sz="2000" dirty="0">
                <a:effectLst>
                  <a:outerShdw blurRad="38100" dist="38100" dir="2700000" algn="tl">
                    <a:srgbClr val="000000">
                      <a:alpha val="43137"/>
                    </a:srgbClr>
                  </a:outerShdw>
                </a:effectLst>
                <a:latin typeface="+mn-ea"/>
                <a:cs typeface="Verdana" pitchFamily="34" charset="0"/>
              </a:rPr>
              <a:t>occurrences</a:t>
            </a:r>
            <a:r>
              <a:rPr lang="zh-CN" altLang="en-US" sz="2000" dirty="0">
                <a:effectLst>
                  <a:outerShdw blurRad="38100" dist="38100" dir="2700000" algn="tl">
                    <a:srgbClr val="000000">
                      <a:alpha val="43137"/>
                    </a:srgbClr>
                  </a:outerShdw>
                </a:effectLst>
                <a:latin typeface="+mn-ea"/>
                <a:cs typeface="Verdana" pitchFamily="34" charset="0"/>
              </a:rPr>
              <a:t> </a:t>
            </a:r>
            <a:r>
              <a:rPr lang="en-US" altLang="zh-CN" sz="2000" dirty="0">
                <a:effectLst>
                  <a:outerShdw blurRad="38100" dist="38100" dir="2700000" algn="tl">
                    <a:srgbClr val="000000">
                      <a:alpha val="43137"/>
                    </a:srgbClr>
                  </a:outerShdw>
                </a:effectLst>
                <a:latin typeface="+mn-ea"/>
                <a:cs typeface="Verdana" pitchFamily="34" charset="0"/>
              </a:rPr>
              <a:t>number of each word in a collection of documents </a:t>
            </a:r>
          </a:p>
        </p:txBody>
      </p:sp>
    </p:spTree>
    <p:extLst>
      <p:ext uri="{BB962C8B-B14F-4D97-AF65-F5344CB8AC3E}">
        <p14:creationId xmlns:p14="http://schemas.microsoft.com/office/powerpoint/2010/main" val="35404086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1416822" y="3167730"/>
            <a:ext cx="773889" cy="971661"/>
          </a:xfrm>
          <a:prstGeom prst="rect">
            <a:avLst/>
          </a:prstGeom>
          <a:noFill/>
          <a:ln w="9525">
            <a:noFill/>
            <a:miter lim="800000"/>
            <a:headEnd/>
            <a:tailEnd/>
          </a:ln>
        </p:spPr>
      </p:pic>
      <p:sp>
        <p:nvSpPr>
          <p:cNvPr id="8" name="TextBox 7"/>
          <p:cNvSpPr txBox="1"/>
          <p:nvPr/>
        </p:nvSpPr>
        <p:spPr>
          <a:xfrm>
            <a:off x="1119163" y="4133568"/>
            <a:ext cx="1357337" cy="374398"/>
          </a:xfrm>
          <a:prstGeom prst="rect">
            <a:avLst/>
          </a:prstGeom>
          <a:noFill/>
        </p:spPr>
        <p:txBody>
          <a:bodyPr wrap="square" rtlCol="0">
            <a:spAutoFit/>
          </a:bodyPr>
          <a:lstStyle/>
          <a:p>
            <a:pPr algn="ctr"/>
            <a:r>
              <a:rPr lang="en-US" sz="1833" b="1" dirty="0">
                <a:effectLst>
                  <a:outerShdw blurRad="38100" dist="38100" dir="2700000" algn="tl">
                    <a:srgbClr val="000000">
                      <a:alpha val="43137"/>
                    </a:srgbClr>
                  </a:outerShdw>
                </a:effectLst>
                <a:latin typeface="Verdana" pitchFamily="34" charset="0"/>
                <a:ea typeface="Verdana" pitchFamily="34" charset="0"/>
                <a:cs typeface="Verdana" pitchFamily="34" charset="0"/>
              </a:rPr>
              <a:t>user</a:t>
            </a:r>
          </a:p>
        </p:txBody>
      </p:sp>
      <p:sp>
        <p:nvSpPr>
          <p:cNvPr id="9" name="Cloud Callout 8"/>
          <p:cNvSpPr/>
          <p:nvPr/>
        </p:nvSpPr>
        <p:spPr>
          <a:xfrm>
            <a:off x="2012138" y="2647158"/>
            <a:ext cx="714380" cy="416722"/>
          </a:xfrm>
          <a:prstGeom prst="cloudCallout">
            <a:avLst>
              <a:gd name="adj1" fmla="val -52540"/>
              <a:gd name="adj2" fmla="val 8862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latin typeface="Verdana" pitchFamily="34" charset="0"/>
              <a:ea typeface="Verdana" pitchFamily="34" charset="0"/>
              <a:cs typeface="Verdana" pitchFamily="34" charset="0"/>
            </a:endParaRPr>
          </a:p>
        </p:txBody>
      </p:sp>
      <p:sp>
        <p:nvSpPr>
          <p:cNvPr id="27" name="Folded Corner 26"/>
          <p:cNvSpPr/>
          <p:nvPr/>
        </p:nvSpPr>
        <p:spPr>
          <a:xfrm>
            <a:off x="5405444" y="1932758"/>
            <a:ext cx="2797988" cy="3274242"/>
          </a:xfrm>
          <a:prstGeom prst="foldedCorner">
            <a:avLst/>
          </a:prstGeom>
          <a:solidFill>
            <a:srgbClr val="FFFFCD"/>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8" name="Rounded Rectangle 27"/>
          <p:cNvSpPr/>
          <p:nvPr/>
        </p:nvSpPr>
        <p:spPr>
          <a:xfrm>
            <a:off x="3083708" y="2935662"/>
            <a:ext cx="1845482" cy="500063"/>
          </a:xfrm>
          <a:prstGeom prst="roundRect">
            <a:avLst>
              <a:gd name="adj" fmla="val 17717"/>
            </a:avLst>
          </a:prstGeom>
          <a:solidFill>
            <a:srgbClr val="FF4747"/>
          </a:solidFill>
          <a:ln>
            <a:noFill/>
          </a:ln>
          <a:effectLst>
            <a:glow rad="101600">
              <a:srgbClr val="C00000">
                <a:alpha val="4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ffectLst>
                  <a:outerShdw blurRad="38100" dist="38100" dir="2700000" algn="tl">
                    <a:srgbClr val="000000">
                      <a:alpha val="43137"/>
                    </a:srgbClr>
                  </a:outerShdw>
                </a:effectLst>
                <a:latin typeface="Verdana" pitchFamily="34" charset="0"/>
                <a:ea typeface="Verdana" pitchFamily="34" charset="0"/>
                <a:cs typeface="Verdana" pitchFamily="34" charset="0"/>
              </a:rPr>
              <a:t>Functionality</a:t>
            </a:r>
          </a:p>
        </p:txBody>
      </p:sp>
      <p:sp>
        <p:nvSpPr>
          <p:cNvPr id="29" name="Rounded Rectangle 28"/>
          <p:cNvSpPr/>
          <p:nvPr/>
        </p:nvSpPr>
        <p:spPr>
          <a:xfrm>
            <a:off x="3083708" y="3540133"/>
            <a:ext cx="1845482" cy="1131102"/>
          </a:xfrm>
          <a:prstGeom prst="roundRect">
            <a:avLst>
              <a:gd name="adj" fmla="val 17717"/>
            </a:avLst>
          </a:prstGeom>
          <a:solidFill>
            <a:schemeClr val="tx2">
              <a:lumMod val="50000"/>
            </a:schemeClr>
          </a:solidFill>
          <a:ln>
            <a:solidFill>
              <a:schemeClr val="tx2">
                <a:lumMod val="50000"/>
              </a:schemeClr>
            </a:solidFill>
          </a:ln>
          <a:effectLst>
            <a:glow rad="139700">
              <a:schemeClr val="tx2">
                <a:lumMod val="50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lIns="60000" tIns="0" bIns="60000" rtlCol="0" anchor="ctr"/>
          <a:lstStyle/>
          <a:p>
            <a:pPr algn="ctr"/>
            <a:r>
              <a:rPr lang="en-US" altLang="zh-CN" sz="2000" dirty="0">
                <a:effectLst>
                  <a:outerShdw blurRad="38100" dist="38100" dir="2700000" algn="tl">
                    <a:srgbClr val="000000">
                      <a:alpha val="43137"/>
                    </a:srgbClr>
                  </a:outerShdw>
                </a:effectLst>
                <a:latin typeface="Verdana" pitchFamily="34" charset="0"/>
                <a:ea typeface="Verdana" pitchFamily="34" charset="0"/>
                <a:cs typeface="Verdana" pitchFamily="34" charset="0"/>
              </a:rPr>
              <a:t>MapReduce</a:t>
            </a:r>
          </a:p>
          <a:p>
            <a:pPr algn="ctr"/>
            <a:endParaRPr lang="en-US" altLang="zh-CN" sz="500"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algn="ctr"/>
            <a:endParaRPr lang="en-US" altLang="zh-CN" sz="500" dirty="0">
              <a:effectLst>
                <a:outerShdw blurRad="38100" dist="38100" dir="2700000" algn="tl">
                  <a:srgbClr val="000000">
                    <a:alpha val="43137"/>
                  </a:srgbClr>
                </a:outerShdw>
              </a:effectLst>
              <a:latin typeface="Verdana" pitchFamily="34" charset="0"/>
              <a:ea typeface="Verdana" pitchFamily="34" charset="0"/>
              <a:cs typeface="Verdana" pitchFamily="34" charset="0"/>
            </a:endParaRPr>
          </a:p>
          <a:p>
            <a:pPr algn="ctr"/>
            <a:r>
              <a:rPr lang="en-US" altLang="zh-CN" sz="2000" dirty="0">
                <a:effectLst>
                  <a:outerShdw blurRad="38100" dist="38100" dir="2700000" algn="tl">
                    <a:srgbClr val="000000">
                      <a:alpha val="43137"/>
                    </a:srgbClr>
                  </a:outerShdw>
                </a:effectLst>
                <a:latin typeface="Verdana" pitchFamily="34" charset="0"/>
                <a:ea typeface="Verdana" pitchFamily="34" charset="0"/>
                <a:cs typeface="Verdana" pitchFamily="34" charset="0"/>
              </a:rPr>
              <a:t>Runtime</a:t>
            </a:r>
            <a:endParaRPr lang="zh-CN" altLang="en-US" sz="2000" dirty="0">
              <a:effectLst>
                <a:outerShdw blurRad="38100" dist="38100" dir="2700000" algn="tl">
                  <a:srgbClr val="000000">
                    <a:alpha val="43137"/>
                  </a:srgbClr>
                </a:outerShdw>
              </a:effectLst>
              <a:latin typeface="Verdana" pitchFamily="34" charset="0"/>
              <a:cs typeface="Verdana" pitchFamily="34" charset="0"/>
            </a:endParaRPr>
          </a:p>
        </p:txBody>
      </p:sp>
      <p:sp>
        <p:nvSpPr>
          <p:cNvPr id="30" name="TextBox 29"/>
          <p:cNvSpPr txBox="1"/>
          <p:nvPr/>
        </p:nvSpPr>
        <p:spPr>
          <a:xfrm>
            <a:off x="5464800" y="1932758"/>
            <a:ext cx="2738457" cy="400110"/>
          </a:xfrm>
          <a:prstGeom prst="rect">
            <a:avLst/>
          </a:prstGeom>
          <a:noFill/>
        </p:spPr>
        <p:txBody>
          <a:bodyPr wrap="square" rtlCol="0">
            <a:spAutoFit/>
          </a:bodyPr>
          <a:lstStyle/>
          <a:p>
            <a:r>
              <a:rPr lang="en-US" altLang="zh-CN" sz="2000" b="1" u="sng" dirty="0">
                <a:effectLst>
                  <a:outerShdw blurRad="38100" dist="38100" dir="2700000" algn="tl">
                    <a:srgbClr val="000000">
                      <a:alpha val="43137"/>
                    </a:srgbClr>
                  </a:outerShdw>
                </a:effectLst>
              </a:rPr>
              <a:t>Two Primitive: </a:t>
            </a:r>
            <a:endParaRPr lang="en-US" altLang="zh-CN" sz="2000" b="1" dirty="0"/>
          </a:p>
        </p:txBody>
      </p:sp>
      <p:sp>
        <p:nvSpPr>
          <p:cNvPr id="31" name="TextBox 30"/>
          <p:cNvSpPr txBox="1"/>
          <p:nvPr/>
        </p:nvSpPr>
        <p:spPr>
          <a:xfrm>
            <a:off x="5643570" y="2409012"/>
            <a:ext cx="2440798" cy="1081706"/>
          </a:xfrm>
          <a:prstGeom prst="rect">
            <a:avLst/>
          </a:prstGeom>
          <a:noFill/>
        </p:spPr>
        <p:txBody>
          <a:bodyPr wrap="square" rtlCol="0">
            <a:spAutoFit/>
          </a:bodyPr>
          <a:lstStyle/>
          <a:p>
            <a:pPr>
              <a:lnSpc>
                <a:spcPct val="120000"/>
              </a:lnSpc>
            </a:pPr>
            <a:r>
              <a:rPr lang="en-US" altLang="zh-CN" sz="1500" b="1" dirty="0">
                <a:effectLst>
                  <a:outerShdw blurRad="38100" dist="38100" dir="2700000" algn="tl">
                    <a:srgbClr val="000000">
                      <a:alpha val="43137"/>
                    </a:srgbClr>
                  </a:outerShdw>
                </a:effectLst>
                <a:latin typeface="Verdana" pitchFamily="34" charset="0"/>
              </a:rPr>
              <a:t>Map </a:t>
            </a:r>
            <a:r>
              <a:rPr lang="en-US" altLang="zh-CN" sz="1333" dirty="0">
                <a:effectLst>
                  <a:outerShdw blurRad="38100" dist="38100" dir="2700000" algn="tl">
                    <a:srgbClr val="000000">
                      <a:alpha val="43137"/>
                    </a:srgbClr>
                  </a:outerShdw>
                </a:effectLst>
                <a:latin typeface="Verdana" pitchFamily="34" charset="0"/>
              </a:rPr>
              <a:t>(</a:t>
            </a:r>
            <a:r>
              <a:rPr lang="en-US" altLang="zh-CN" sz="1333" b="1" i="1" dirty="0">
                <a:latin typeface="Verdana" pitchFamily="34" charset="0"/>
              </a:rPr>
              <a:t>input</a:t>
            </a:r>
            <a:r>
              <a:rPr lang="en-US" altLang="zh-CN" sz="1333" dirty="0">
                <a:effectLst>
                  <a:outerShdw blurRad="38100" dist="38100" dir="2700000" algn="tl">
                    <a:srgbClr val="000000">
                      <a:alpha val="43137"/>
                    </a:srgbClr>
                  </a:outerShdw>
                </a:effectLst>
                <a:latin typeface="Verdana" pitchFamily="34" charset="0"/>
              </a:rPr>
              <a:t>)</a:t>
            </a:r>
          </a:p>
          <a:p>
            <a:pPr>
              <a:lnSpc>
                <a:spcPct val="120000"/>
              </a:lnSpc>
            </a:pPr>
            <a:r>
              <a:rPr lang="en-US" altLang="zh-CN" sz="1333" dirty="0">
                <a:effectLst>
                  <a:outerShdw blurRad="38100" dist="38100" dir="2700000" algn="tl">
                    <a:srgbClr val="000000">
                      <a:alpha val="43137"/>
                    </a:srgbClr>
                  </a:outerShdw>
                </a:effectLst>
                <a:latin typeface="Verdana" pitchFamily="34" charset="0"/>
              </a:rPr>
              <a:t>    for each </a:t>
            </a:r>
            <a:r>
              <a:rPr lang="en-US" altLang="zh-CN" sz="1333" b="1" i="1" dirty="0">
                <a:latin typeface="Verdana" pitchFamily="34" charset="0"/>
              </a:rPr>
              <a:t>word</a:t>
            </a:r>
            <a:r>
              <a:rPr lang="en-US" altLang="zh-CN" sz="1333" dirty="0">
                <a:effectLst>
                  <a:outerShdw blurRad="38100" dist="38100" dir="2700000" algn="tl">
                    <a:srgbClr val="000000">
                      <a:alpha val="43137"/>
                    </a:srgbClr>
                  </a:outerShdw>
                </a:effectLst>
                <a:latin typeface="Verdana" pitchFamily="34" charset="0"/>
              </a:rPr>
              <a:t> in </a:t>
            </a:r>
            <a:r>
              <a:rPr lang="en-US" altLang="zh-CN" sz="1333" b="1" i="1" dirty="0">
                <a:latin typeface="Verdana" pitchFamily="34" charset="0"/>
              </a:rPr>
              <a:t>input</a:t>
            </a:r>
          </a:p>
          <a:p>
            <a:pPr>
              <a:lnSpc>
                <a:spcPct val="120000"/>
              </a:lnSpc>
            </a:pPr>
            <a:r>
              <a:rPr lang="en-US" altLang="zh-CN" sz="1333" dirty="0">
                <a:effectLst>
                  <a:outerShdw blurRad="38100" dist="38100" dir="2700000" algn="tl">
                    <a:srgbClr val="000000">
                      <a:alpha val="43137"/>
                    </a:srgbClr>
                  </a:outerShdw>
                </a:effectLst>
                <a:latin typeface="Verdana" pitchFamily="34" charset="0"/>
              </a:rPr>
              <a:t>         emit (</a:t>
            </a:r>
            <a:r>
              <a:rPr lang="en-US" altLang="zh-CN" sz="1333" b="1" i="1" dirty="0">
                <a:latin typeface="Verdana" pitchFamily="34" charset="0"/>
              </a:rPr>
              <a:t>word</a:t>
            </a:r>
            <a:r>
              <a:rPr lang="en-US" altLang="zh-CN" sz="1333" dirty="0">
                <a:effectLst>
                  <a:outerShdw blurRad="38100" dist="38100" dir="2700000" algn="tl">
                    <a:srgbClr val="000000">
                      <a:alpha val="43137"/>
                    </a:srgbClr>
                  </a:outerShdw>
                </a:effectLst>
                <a:latin typeface="Verdana" pitchFamily="34" charset="0"/>
              </a:rPr>
              <a:t>, </a:t>
            </a:r>
            <a:r>
              <a:rPr lang="en-US" altLang="zh-CN" sz="1333" b="1" i="1" dirty="0">
                <a:latin typeface="Verdana" pitchFamily="34" charset="0"/>
              </a:rPr>
              <a:t>1</a:t>
            </a:r>
            <a:r>
              <a:rPr lang="en-US" altLang="zh-CN" sz="1333" dirty="0">
                <a:effectLst>
                  <a:outerShdw blurRad="38100" dist="38100" dir="2700000" algn="tl">
                    <a:srgbClr val="000000">
                      <a:alpha val="43137"/>
                    </a:srgbClr>
                  </a:outerShdw>
                </a:effectLst>
                <a:latin typeface="Verdana" pitchFamily="34" charset="0"/>
              </a:rPr>
              <a:t>)</a:t>
            </a:r>
          </a:p>
          <a:p>
            <a:pPr>
              <a:lnSpc>
                <a:spcPct val="120000"/>
              </a:lnSpc>
            </a:pPr>
            <a:endParaRPr lang="en-US" altLang="zh-CN" sz="1333" dirty="0">
              <a:effectLst>
                <a:outerShdw blurRad="38100" dist="38100" dir="2700000" algn="tl">
                  <a:srgbClr val="000000">
                    <a:alpha val="43137"/>
                  </a:srgbClr>
                </a:outerShdw>
              </a:effectLst>
              <a:latin typeface="Verdana" pitchFamily="34" charset="0"/>
            </a:endParaRPr>
          </a:p>
        </p:txBody>
      </p:sp>
      <p:sp>
        <p:nvSpPr>
          <p:cNvPr id="32" name="TextBox 31"/>
          <p:cNvSpPr txBox="1"/>
          <p:nvPr/>
        </p:nvSpPr>
        <p:spPr>
          <a:xfrm>
            <a:off x="5643570" y="3540114"/>
            <a:ext cx="2738456" cy="1574085"/>
          </a:xfrm>
          <a:prstGeom prst="rect">
            <a:avLst/>
          </a:prstGeom>
          <a:noFill/>
        </p:spPr>
        <p:txBody>
          <a:bodyPr wrap="square" rtlCol="0">
            <a:spAutoFit/>
          </a:bodyPr>
          <a:lstStyle/>
          <a:p>
            <a:pPr>
              <a:lnSpc>
                <a:spcPct val="120000"/>
              </a:lnSpc>
            </a:pPr>
            <a:r>
              <a:rPr lang="en-US" altLang="zh-CN" sz="1500" b="1" dirty="0">
                <a:effectLst>
                  <a:outerShdw blurRad="38100" dist="38100" dir="2700000" algn="tl">
                    <a:srgbClr val="000000">
                      <a:alpha val="43137"/>
                    </a:srgbClr>
                  </a:outerShdw>
                </a:effectLst>
                <a:latin typeface="Verdana" pitchFamily="34" charset="0"/>
              </a:rPr>
              <a:t>Reduce </a:t>
            </a:r>
            <a:r>
              <a:rPr lang="en-US" altLang="zh-CN" sz="1333" dirty="0">
                <a:effectLst>
                  <a:outerShdw blurRad="38100" dist="38100" dir="2700000" algn="tl">
                    <a:srgbClr val="000000">
                      <a:alpha val="43137"/>
                    </a:srgbClr>
                  </a:outerShdw>
                </a:effectLst>
                <a:latin typeface="Verdana" pitchFamily="34" charset="0"/>
              </a:rPr>
              <a:t>(</a:t>
            </a:r>
            <a:r>
              <a:rPr lang="en-US" altLang="zh-CN" sz="1333" b="1" i="1" dirty="0">
                <a:latin typeface="Verdana" pitchFamily="34" charset="0"/>
              </a:rPr>
              <a:t>key</a:t>
            </a:r>
            <a:r>
              <a:rPr lang="en-US" altLang="zh-CN" sz="1333" dirty="0">
                <a:effectLst>
                  <a:outerShdw blurRad="38100" dist="38100" dir="2700000" algn="tl">
                    <a:srgbClr val="000000">
                      <a:alpha val="43137"/>
                    </a:srgbClr>
                  </a:outerShdw>
                </a:effectLst>
                <a:latin typeface="Verdana" pitchFamily="34" charset="0"/>
              </a:rPr>
              <a:t>, </a:t>
            </a:r>
            <a:r>
              <a:rPr lang="en-US" altLang="zh-CN" sz="1333" b="1" i="1" dirty="0">
                <a:latin typeface="Verdana" pitchFamily="34" charset="0"/>
              </a:rPr>
              <a:t>values</a:t>
            </a:r>
            <a:r>
              <a:rPr lang="en-US" altLang="zh-CN" sz="1333" dirty="0">
                <a:effectLst>
                  <a:outerShdw blurRad="38100" dist="38100" dir="2700000" algn="tl">
                    <a:srgbClr val="000000">
                      <a:alpha val="43137"/>
                    </a:srgbClr>
                  </a:outerShdw>
                </a:effectLst>
                <a:latin typeface="Verdana" pitchFamily="34" charset="0"/>
              </a:rPr>
              <a:t>)</a:t>
            </a:r>
          </a:p>
          <a:p>
            <a:pPr>
              <a:lnSpc>
                <a:spcPct val="120000"/>
              </a:lnSpc>
            </a:pPr>
            <a:r>
              <a:rPr lang="en-US" altLang="zh-CN" sz="1333" dirty="0">
                <a:effectLst>
                  <a:outerShdw blurRad="38100" dist="38100" dir="2700000" algn="tl">
                    <a:srgbClr val="000000">
                      <a:alpha val="43137"/>
                    </a:srgbClr>
                  </a:outerShdw>
                </a:effectLst>
                <a:latin typeface="Verdana" pitchFamily="34" charset="0"/>
              </a:rPr>
              <a:t>    int </a:t>
            </a:r>
            <a:r>
              <a:rPr lang="en-US" altLang="zh-CN" sz="1333" b="1" i="1" dirty="0">
                <a:latin typeface="Verdana" pitchFamily="34" charset="0"/>
              </a:rPr>
              <a:t>sum</a:t>
            </a:r>
            <a:r>
              <a:rPr lang="en-US" altLang="zh-CN" sz="1333" dirty="0">
                <a:latin typeface="Verdana" pitchFamily="34" charset="0"/>
              </a:rPr>
              <a:t> </a:t>
            </a:r>
            <a:r>
              <a:rPr lang="en-US" altLang="zh-CN" sz="1333" dirty="0">
                <a:effectLst>
                  <a:outerShdw blurRad="38100" dist="38100" dir="2700000" algn="tl">
                    <a:srgbClr val="000000">
                      <a:alpha val="43137"/>
                    </a:srgbClr>
                  </a:outerShdw>
                </a:effectLst>
                <a:latin typeface="Verdana" pitchFamily="34" charset="0"/>
              </a:rPr>
              <a:t>= 0;</a:t>
            </a:r>
          </a:p>
          <a:p>
            <a:pPr>
              <a:lnSpc>
                <a:spcPct val="120000"/>
              </a:lnSpc>
            </a:pPr>
            <a:r>
              <a:rPr lang="en-US" altLang="zh-CN" sz="1333" dirty="0">
                <a:effectLst>
                  <a:outerShdw blurRad="38100" dist="38100" dir="2700000" algn="tl">
                    <a:srgbClr val="000000">
                      <a:alpha val="43137"/>
                    </a:srgbClr>
                  </a:outerShdw>
                </a:effectLst>
                <a:latin typeface="Verdana" pitchFamily="34" charset="0"/>
              </a:rPr>
              <a:t>    for each </a:t>
            </a:r>
            <a:r>
              <a:rPr lang="en-US" altLang="zh-CN" sz="1333" b="1" i="1" dirty="0">
                <a:latin typeface="Verdana" pitchFamily="34" charset="0"/>
              </a:rPr>
              <a:t>value</a:t>
            </a:r>
            <a:r>
              <a:rPr lang="en-US" altLang="zh-CN" sz="1333" dirty="0">
                <a:latin typeface="Verdana" pitchFamily="34" charset="0"/>
              </a:rPr>
              <a:t> </a:t>
            </a:r>
            <a:r>
              <a:rPr lang="en-US" altLang="zh-CN" sz="1333" dirty="0">
                <a:effectLst>
                  <a:outerShdw blurRad="38100" dist="38100" dir="2700000" algn="tl">
                    <a:srgbClr val="000000">
                      <a:alpha val="43137"/>
                    </a:srgbClr>
                  </a:outerShdw>
                </a:effectLst>
                <a:latin typeface="Verdana" pitchFamily="34" charset="0"/>
              </a:rPr>
              <a:t>in </a:t>
            </a:r>
            <a:r>
              <a:rPr lang="en-US" altLang="zh-CN" sz="1333" b="1" i="1" dirty="0">
                <a:latin typeface="Verdana" pitchFamily="34" charset="0"/>
              </a:rPr>
              <a:t>values</a:t>
            </a:r>
          </a:p>
          <a:p>
            <a:pPr>
              <a:lnSpc>
                <a:spcPct val="120000"/>
              </a:lnSpc>
            </a:pPr>
            <a:r>
              <a:rPr lang="en-US" altLang="zh-CN" sz="1333" dirty="0">
                <a:effectLst>
                  <a:outerShdw blurRad="38100" dist="38100" dir="2700000" algn="tl">
                    <a:srgbClr val="000000">
                      <a:alpha val="43137"/>
                    </a:srgbClr>
                  </a:outerShdw>
                </a:effectLst>
                <a:latin typeface="Verdana" pitchFamily="34" charset="0"/>
              </a:rPr>
              <a:t>         </a:t>
            </a:r>
            <a:r>
              <a:rPr lang="en-US" altLang="zh-CN" sz="1333" b="1" i="1" dirty="0">
                <a:latin typeface="Verdana" pitchFamily="34" charset="0"/>
              </a:rPr>
              <a:t>sum</a:t>
            </a:r>
            <a:r>
              <a:rPr lang="en-US" altLang="zh-CN" sz="1333" dirty="0">
                <a:latin typeface="Verdana" pitchFamily="34" charset="0"/>
              </a:rPr>
              <a:t> </a:t>
            </a:r>
            <a:r>
              <a:rPr lang="en-US" altLang="zh-CN" sz="1333" dirty="0">
                <a:effectLst>
                  <a:outerShdw blurRad="38100" dist="38100" dir="2700000" algn="tl">
                    <a:srgbClr val="000000">
                      <a:alpha val="43137"/>
                    </a:srgbClr>
                  </a:outerShdw>
                </a:effectLst>
                <a:latin typeface="Verdana" pitchFamily="34" charset="0"/>
              </a:rPr>
              <a:t>+= </a:t>
            </a:r>
            <a:r>
              <a:rPr lang="en-US" altLang="zh-CN" sz="1333" b="1" i="1" dirty="0">
                <a:latin typeface="Verdana" pitchFamily="34" charset="0"/>
              </a:rPr>
              <a:t>value</a:t>
            </a:r>
            <a:r>
              <a:rPr lang="en-US" altLang="zh-CN" sz="1333" dirty="0">
                <a:effectLst>
                  <a:outerShdw blurRad="38100" dist="38100" dir="2700000" algn="tl">
                    <a:srgbClr val="000000">
                      <a:alpha val="43137"/>
                    </a:srgbClr>
                  </a:outerShdw>
                </a:effectLst>
                <a:latin typeface="Verdana" pitchFamily="34" charset="0"/>
              </a:rPr>
              <a:t>;</a:t>
            </a:r>
          </a:p>
          <a:p>
            <a:pPr>
              <a:lnSpc>
                <a:spcPct val="120000"/>
              </a:lnSpc>
            </a:pPr>
            <a:r>
              <a:rPr lang="en-US" altLang="zh-CN" sz="1333" dirty="0">
                <a:effectLst>
                  <a:outerShdw blurRad="38100" dist="38100" dir="2700000" algn="tl">
                    <a:srgbClr val="000000">
                      <a:alpha val="43137"/>
                    </a:srgbClr>
                  </a:outerShdw>
                </a:effectLst>
                <a:latin typeface="Verdana" pitchFamily="34" charset="0"/>
              </a:rPr>
              <a:t>    emit (</a:t>
            </a:r>
            <a:r>
              <a:rPr lang="en-US" altLang="zh-CN" sz="1333" b="1" i="1" dirty="0">
                <a:latin typeface="Verdana" pitchFamily="34" charset="0"/>
              </a:rPr>
              <a:t>word</a:t>
            </a:r>
            <a:r>
              <a:rPr lang="en-US" altLang="zh-CN" sz="1333" i="1" dirty="0">
                <a:effectLst>
                  <a:outerShdw blurRad="38100" dist="38100" dir="2700000" algn="tl">
                    <a:srgbClr val="000000">
                      <a:alpha val="43137"/>
                    </a:srgbClr>
                  </a:outerShdw>
                </a:effectLst>
                <a:latin typeface="Verdana" pitchFamily="34" charset="0"/>
              </a:rPr>
              <a:t>, </a:t>
            </a:r>
            <a:r>
              <a:rPr lang="en-US" altLang="zh-CN" sz="1333" b="1" i="1" dirty="0">
                <a:latin typeface="Verdana" pitchFamily="34" charset="0"/>
              </a:rPr>
              <a:t>sum</a:t>
            </a:r>
            <a:r>
              <a:rPr lang="en-US" altLang="zh-CN" sz="1333" dirty="0">
                <a:effectLst>
                  <a:outerShdw blurRad="38100" dist="38100" dir="2700000" algn="tl">
                    <a:srgbClr val="000000">
                      <a:alpha val="43137"/>
                    </a:srgbClr>
                  </a:outerShdw>
                </a:effectLst>
                <a:latin typeface="Verdana" pitchFamily="34" charset="0"/>
              </a:rPr>
              <a:t>)</a:t>
            </a:r>
          </a:p>
          <a:p>
            <a:pPr>
              <a:lnSpc>
                <a:spcPct val="120000"/>
              </a:lnSpc>
            </a:pPr>
            <a:endParaRPr lang="en-US" altLang="zh-CN" sz="1333" dirty="0">
              <a:effectLst>
                <a:outerShdw blurRad="38100" dist="38100" dir="2700000" algn="tl">
                  <a:srgbClr val="000000">
                    <a:alpha val="43137"/>
                  </a:srgbClr>
                </a:outerShdw>
              </a:effectLst>
              <a:latin typeface="Verdana" pitchFamily="34" charset="0"/>
            </a:endParaRPr>
          </a:p>
        </p:txBody>
      </p:sp>
      <p:cxnSp>
        <p:nvCxnSpPr>
          <p:cNvPr id="33" name="Straight Connector 32"/>
          <p:cNvCxnSpPr/>
          <p:nvPr/>
        </p:nvCxnSpPr>
        <p:spPr>
          <a:xfrm rot="5400000">
            <a:off x="4691063" y="2170885"/>
            <a:ext cx="952507" cy="476253"/>
          </a:xfrm>
          <a:prstGeom prst="line">
            <a:avLst/>
          </a:prstGeom>
          <a:ln>
            <a:solidFill>
              <a:srgbClr val="DAA6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flipV="1">
            <a:off x="4274342" y="4075899"/>
            <a:ext cx="1785950" cy="476253"/>
          </a:xfrm>
          <a:prstGeom prst="line">
            <a:avLst/>
          </a:prstGeom>
          <a:ln>
            <a:solidFill>
              <a:srgbClr val="DAA600"/>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16822" y="2540000"/>
            <a:ext cx="1394277" cy="297658"/>
          </a:xfrm>
          <a:prstGeom prst="rect">
            <a:avLst/>
          </a:prstGeom>
          <a:solidFill>
            <a:srgbClr val="0070C0"/>
          </a:solidFill>
          <a:ln w="38100">
            <a:solidFill>
              <a:srgbClr val="0070C0"/>
            </a:solidFill>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none" lIns="76200" tIns="38100" rIns="76200" bIns="38100" numCol="1" spcCol="0" rtlCol="0" fromWordArt="0" anchor="ctr" anchorCtr="0" forceAA="0" compatLnSpc="1">
            <a:prstTxWarp prst="textNoShape">
              <a:avLst/>
            </a:prstTxWarp>
            <a:noAutofit/>
          </a:bodyPr>
          <a:lstStyle>
            <a:defPPr>
              <a:defRPr lang="en-US"/>
            </a:defPPr>
            <a:lvl1pPr algn="ctr">
              <a:defRPr sz="2800" b="1" i="1">
                <a:solidFill>
                  <a:schemeClr val="lt1"/>
                </a:solidFill>
                <a:effectLst>
                  <a:outerShdw blurRad="38100" dist="38100" dir="2700000" algn="tl">
                    <a:srgbClr val="000000">
                      <a:alpha val="43137"/>
                    </a:srgbClr>
                  </a:outerShdw>
                </a:effectLst>
                <a:latin typeface="Candara"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t>Word Count</a:t>
            </a:r>
            <a:endParaRPr lang="en-US" sz="2000" dirty="0"/>
          </a:p>
        </p:txBody>
      </p:sp>
      <p:sp>
        <p:nvSpPr>
          <p:cNvPr id="17" name="标题 1">
            <a:extLst>
              <a:ext uri="{FF2B5EF4-FFF2-40B4-BE49-F238E27FC236}">
                <a16:creationId xmlns:a16="http://schemas.microsoft.com/office/drawing/2014/main" id="{E1D81407-03A9-724C-B99D-0A805824D508}"/>
              </a:ext>
            </a:extLst>
          </p:cNvPr>
          <p:cNvSpPr>
            <a:spLocks noGrp="1"/>
          </p:cNvSpPr>
          <p:nvPr>
            <p:ph type="title"/>
          </p:nvPr>
        </p:nvSpPr>
        <p:spPr>
          <a:xfrm>
            <a:off x="457200" y="228866"/>
            <a:ext cx="8229600" cy="900442"/>
          </a:xfrm>
        </p:spPr>
        <p:txBody>
          <a:bodyPr/>
          <a:lstStyle/>
          <a:p>
            <a:r>
              <a:rPr kumimoji="1" lang="en-US" altLang="zh-CN" dirty="0"/>
              <a:t>MapReduce Programming Model </a:t>
            </a:r>
            <a:endParaRPr kumimoji="1" lang="zh-CN" altLang="en-US" dirty="0"/>
          </a:p>
        </p:txBody>
      </p:sp>
      <p:sp>
        <p:nvSpPr>
          <p:cNvPr id="16" name="文本框 15">
            <a:extLst>
              <a:ext uri="{FF2B5EF4-FFF2-40B4-BE49-F238E27FC236}">
                <a16:creationId xmlns:a16="http://schemas.microsoft.com/office/drawing/2014/main" id="{4561BEAF-1203-B44E-BEB2-BB0C2C3EF37E}"/>
              </a:ext>
            </a:extLst>
          </p:cNvPr>
          <p:cNvSpPr txBox="1"/>
          <p:nvPr/>
        </p:nvSpPr>
        <p:spPr>
          <a:xfrm>
            <a:off x="542100" y="1690321"/>
            <a:ext cx="3297222" cy="646331"/>
          </a:xfrm>
          <a:prstGeom prst="rect">
            <a:avLst/>
          </a:prstGeom>
          <a:noFill/>
        </p:spPr>
        <p:txBody>
          <a:bodyPr wrap="square">
            <a:spAutoFit/>
          </a:bodyPr>
          <a:lstStyle/>
          <a:p>
            <a:pPr algn="ctr"/>
            <a:r>
              <a:rPr kumimoji="1" lang="en-US" altLang="zh-CN" dirty="0"/>
              <a:t>E.g.,</a:t>
            </a:r>
            <a:r>
              <a:rPr kumimoji="1" lang="zh-CN" altLang="en-US" dirty="0"/>
              <a:t> </a:t>
            </a:r>
            <a:r>
              <a:rPr kumimoji="1" lang="en-US" altLang="zh-CN" dirty="0"/>
              <a:t>to</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most</a:t>
            </a:r>
            <a:r>
              <a:rPr kumimoji="1" lang="zh-CN" altLang="en-US" dirty="0"/>
              <a:t> </a:t>
            </a:r>
            <a:endParaRPr kumimoji="1" lang="en-US" altLang="zh-CN" dirty="0"/>
          </a:p>
          <a:p>
            <a:pPr algn="ctr"/>
            <a:r>
              <a:rPr kumimoji="1" lang="en-US" altLang="zh-CN" dirty="0"/>
              <a:t>popular</a:t>
            </a:r>
            <a:r>
              <a:rPr kumimoji="1" lang="zh-CN" altLang="en-US" dirty="0"/>
              <a:t> </a:t>
            </a:r>
            <a:r>
              <a:rPr kumimoji="1" lang="en-US" altLang="zh-CN" dirty="0"/>
              <a:t>keywords</a:t>
            </a:r>
            <a:r>
              <a:rPr kumimoji="1" lang="zh-CN" altLang="en-US" dirty="0"/>
              <a:t> </a:t>
            </a:r>
            <a:r>
              <a:rPr kumimoji="1" lang="en-US" altLang="zh-CN" dirty="0"/>
              <a:t>(</a:t>
            </a:r>
            <a:r>
              <a:rPr kumimoji="1" lang="zh-CN" altLang="en-US" dirty="0"/>
              <a:t>热词</a:t>
            </a:r>
            <a:r>
              <a:rPr kumimoji="1" lang="en-US" altLang="zh-CN" dirty="0"/>
              <a:t>)</a:t>
            </a:r>
            <a:endParaRPr lang="zh-CN" altLang="en-US" dirty="0"/>
          </a:p>
        </p:txBody>
      </p:sp>
    </p:spTree>
    <p:extLst>
      <p:ext uri="{BB962C8B-B14F-4D97-AF65-F5344CB8AC3E}">
        <p14:creationId xmlns:p14="http://schemas.microsoft.com/office/powerpoint/2010/main" val="31591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childTnLst>
                          </p:cTn>
                        </p:par>
                        <p:par>
                          <p:cTn id="8" fill="hold">
                            <p:stCondLst>
                              <p:cond delay="750"/>
                            </p:stCondLst>
                            <p:childTnLst>
                              <p:par>
                                <p:cTn id="9" presetID="0" presetClass="path" presetSubtype="0" accel="50000" decel="50000" fill="hold" grpId="2" nodeType="afterEffect">
                                  <p:stCondLst>
                                    <p:cond delay="0"/>
                                  </p:stCondLst>
                                  <p:childTnLst>
                                    <p:animMotion origin="layout" path="M 0 0 L 0.29913 0.10474 " pathEditMode="relative" ptsTypes="AA">
                                      <p:cBhvr>
                                        <p:cTn id="10" dur="750" fill="hold"/>
                                        <p:tgtEl>
                                          <p:spTgt spid="35"/>
                                        </p:tgtEl>
                                        <p:attrNameLst>
                                          <p:attrName>ppt_x</p:attrName>
                                          <p:attrName>ppt_y</p:attrName>
                                        </p:attrNameLst>
                                      </p:cBhvr>
                                    </p:animMotion>
                                  </p:childTnLst>
                                </p:cTn>
                              </p:par>
                            </p:childTnLst>
                          </p:cTn>
                        </p:par>
                        <p:par>
                          <p:cTn id="11" fill="hold">
                            <p:stCondLst>
                              <p:cond delay="1500"/>
                            </p:stCondLst>
                            <p:childTnLst>
                              <p:par>
                                <p:cTn id="12" presetID="1" presetClass="exit" presetSubtype="0" fill="hold" grpId="1" nodeType="afterEffect">
                                  <p:stCondLst>
                                    <p:cond delay="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1">
                                            <p:txEl>
                                              <p:pRg st="1" end="1"/>
                                            </p:txEl>
                                          </p:spTgt>
                                        </p:tgtEl>
                                        <p:attrNameLst>
                                          <p:attrName>style.visibility</p:attrName>
                                        </p:attrNameLst>
                                      </p:cBhvr>
                                      <p:to>
                                        <p:strVal val="visible"/>
                                      </p:to>
                                    </p:set>
                                    <p:animEffect transition="in" filter="fade">
                                      <p:cBhvr>
                                        <p:cTn id="17" dur="500"/>
                                        <p:tgtEl>
                                          <p:spTgt spid="31">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xEl>
                                              <p:pRg st="2" end="2"/>
                                            </p:txEl>
                                          </p:spTgt>
                                        </p:tgtEl>
                                        <p:attrNameLst>
                                          <p:attrName>style.visibility</p:attrName>
                                        </p:attrNameLst>
                                      </p:cBhvr>
                                      <p:to>
                                        <p:strVal val="visible"/>
                                      </p:to>
                                    </p:set>
                                    <p:animEffect transition="in" filter="fade">
                                      <p:cBhvr>
                                        <p:cTn id="20" dur="500"/>
                                        <p:tgtEl>
                                          <p:spTgt spid="31">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xEl>
                                              <p:pRg st="1" end="1"/>
                                            </p:txEl>
                                          </p:spTgt>
                                        </p:tgtEl>
                                        <p:attrNameLst>
                                          <p:attrName>style.visibility</p:attrName>
                                        </p:attrNameLst>
                                      </p:cBhvr>
                                      <p:to>
                                        <p:strVal val="visible"/>
                                      </p:to>
                                    </p:set>
                                    <p:animEffect transition="in" filter="fade">
                                      <p:cBhvr>
                                        <p:cTn id="23" dur="500"/>
                                        <p:tgtEl>
                                          <p:spTgt spid="32">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xEl>
                                              <p:pRg st="3" end="3"/>
                                            </p:txEl>
                                          </p:spTgt>
                                        </p:tgtEl>
                                        <p:attrNameLst>
                                          <p:attrName>style.visibility</p:attrName>
                                        </p:attrNameLst>
                                      </p:cBhvr>
                                      <p:to>
                                        <p:strVal val="visible"/>
                                      </p:to>
                                    </p:set>
                                    <p:animEffect transition="in" filter="fade">
                                      <p:cBhvr>
                                        <p:cTn id="29" dur="500"/>
                                        <p:tgtEl>
                                          <p:spTgt spid="32">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xEl>
                                              <p:pRg st="4" end="4"/>
                                            </p:txEl>
                                          </p:spTgt>
                                        </p:tgtEl>
                                        <p:attrNameLst>
                                          <p:attrName>style.visibility</p:attrName>
                                        </p:attrNameLst>
                                      </p:cBhvr>
                                      <p:to>
                                        <p:strVal val="visible"/>
                                      </p:to>
                                    </p:set>
                                    <p:animEffect transition="in" filter="fade">
                                      <p:cBhvr>
                                        <p:cTn id="32" dur="500"/>
                                        <p:tgtEl>
                                          <p:spTgt spid="3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5"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27F7-875D-6F41-8B58-DAF06ED6164E}"/>
              </a:ext>
            </a:extLst>
          </p:cNvPr>
          <p:cNvSpPr>
            <a:spLocks noGrp="1"/>
          </p:cNvSpPr>
          <p:nvPr>
            <p:ph type="title"/>
          </p:nvPr>
        </p:nvSpPr>
        <p:spPr/>
        <p:txBody>
          <a:bodyPr/>
          <a:lstStyle/>
          <a:p>
            <a:r>
              <a:rPr kumimoji="1" lang="en-US" altLang="zh-CN" dirty="0"/>
              <a:t>MapReduce</a:t>
            </a:r>
            <a:r>
              <a:rPr kumimoji="1" lang="zh-CN" altLang="en-US" dirty="0"/>
              <a:t> </a:t>
            </a:r>
            <a:r>
              <a:rPr kumimoji="1" lang="en-US" altLang="zh-CN" dirty="0"/>
              <a:t>Execution</a:t>
            </a:r>
            <a:r>
              <a:rPr kumimoji="1" lang="zh-CN" altLang="en-US" dirty="0"/>
              <a:t> </a:t>
            </a:r>
            <a:r>
              <a:rPr kumimoji="1" lang="en-US" altLang="zh-CN" dirty="0"/>
              <a:t>Flow</a:t>
            </a:r>
            <a:endParaRPr kumimoji="1" lang="zh-CN" altLang="en-US" dirty="0"/>
          </a:p>
        </p:txBody>
      </p:sp>
      <p:sp>
        <p:nvSpPr>
          <p:cNvPr id="4" name="灯片编号占位符 3">
            <a:extLst>
              <a:ext uri="{FF2B5EF4-FFF2-40B4-BE49-F238E27FC236}">
                <a16:creationId xmlns:a16="http://schemas.microsoft.com/office/drawing/2014/main" id="{A7A1E230-CD36-0B4E-9FB0-2EA19882EFA4}"/>
              </a:ext>
            </a:extLst>
          </p:cNvPr>
          <p:cNvSpPr>
            <a:spLocks noGrp="1"/>
          </p:cNvSpPr>
          <p:nvPr>
            <p:ph type="sldNum" sz="quarter" idx="12"/>
          </p:nvPr>
        </p:nvSpPr>
        <p:spPr/>
        <p:txBody>
          <a:bodyPr/>
          <a:lstStyle/>
          <a:p>
            <a:fld id="{ADE361C3-C043-4A6E-BDCE-8DA1E7D90A3B}" type="slidenum">
              <a:rPr lang="zh-CN" altLang="en-US" smtClean="0"/>
              <a:t>57</a:t>
            </a:fld>
            <a:endParaRPr lang="zh-CN" altLang="en-US"/>
          </a:p>
        </p:txBody>
      </p:sp>
      <p:grpSp>
        <p:nvGrpSpPr>
          <p:cNvPr id="5" name="Group 10">
            <a:extLst>
              <a:ext uri="{FF2B5EF4-FFF2-40B4-BE49-F238E27FC236}">
                <a16:creationId xmlns:a16="http://schemas.microsoft.com/office/drawing/2014/main" id="{CE5C233D-BEFE-254E-A113-C5C47CFA4AE7}"/>
              </a:ext>
            </a:extLst>
          </p:cNvPr>
          <p:cNvGrpSpPr/>
          <p:nvPr/>
        </p:nvGrpSpPr>
        <p:grpSpPr>
          <a:xfrm>
            <a:off x="1016000" y="4641503"/>
            <a:ext cx="7048501" cy="692498"/>
            <a:chOff x="304800" y="4903053"/>
            <a:chExt cx="8458201" cy="830997"/>
          </a:xfrm>
        </p:grpSpPr>
        <p:sp>
          <p:nvSpPr>
            <p:cNvPr id="6" name="Rectangle 4">
              <a:extLst>
                <a:ext uri="{FF2B5EF4-FFF2-40B4-BE49-F238E27FC236}">
                  <a16:creationId xmlns:a16="http://schemas.microsoft.com/office/drawing/2014/main" id="{D62F145C-876B-1E40-B6FD-357E6AA5B58B}"/>
                </a:ext>
              </a:extLst>
            </p:cNvPr>
            <p:cNvSpPr/>
            <p:nvPr/>
          </p:nvSpPr>
          <p:spPr>
            <a:xfrm>
              <a:off x="2133599" y="4903053"/>
              <a:ext cx="6629401" cy="701729"/>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sz="1600" dirty="0">
                  <a:latin typeface="Candara" pitchFamily="34" charset="0"/>
                  <a:ea typeface="Verdana" pitchFamily="34" charset="0"/>
                  <a:cs typeface="Verdana" pitchFamily="34" charset="0"/>
                </a:rPr>
                <a:t>Aggregate the results</a:t>
              </a:r>
            </a:p>
            <a:p>
              <a:r>
                <a:rPr lang="en-US" altLang="zh-CN" sz="1600" dirty="0">
                  <a:latin typeface="Candara" pitchFamily="34" charset="0"/>
                  <a:ea typeface="Verdana" pitchFamily="34" charset="0"/>
                  <a:cs typeface="Verdana" pitchFamily="34" charset="0"/>
                </a:rPr>
                <a:t>User function gets called for each unique key</a:t>
              </a:r>
              <a:endParaRPr lang="zh-CN" altLang="en-US" sz="1600" dirty="0">
                <a:latin typeface="Candara" pitchFamily="34" charset="0"/>
              </a:endParaRPr>
            </a:p>
          </p:txBody>
        </p:sp>
        <p:sp>
          <p:nvSpPr>
            <p:cNvPr id="7" name="内容占位符 2">
              <a:extLst>
                <a:ext uri="{FF2B5EF4-FFF2-40B4-BE49-F238E27FC236}">
                  <a16:creationId xmlns:a16="http://schemas.microsoft.com/office/drawing/2014/main" id="{A2820B87-B151-2B4F-ABED-FBC541A6BCCB}"/>
                </a:ext>
              </a:extLst>
            </p:cNvPr>
            <p:cNvSpPr txBox="1">
              <a:spLocks/>
            </p:cNvSpPr>
            <p:nvPr/>
          </p:nvSpPr>
          <p:spPr>
            <a:xfrm>
              <a:off x="304800" y="4903053"/>
              <a:ext cx="8458201" cy="830997"/>
            </a:xfrm>
            <a:prstGeom prst="rect">
              <a:avLst/>
            </a:prstGeom>
          </p:spPr>
          <p:txBody>
            <a:bodyPr vert="horz" lIns="76200" tIns="38100" rIns="76200" bIns="3810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a:buClr>
                  <a:srgbClr val="FF0066"/>
                </a:buClr>
                <a:buNone/>
              </a:pPr>
              <a:r>
                <a:rPr lang="en-US" altLang="zh-CN" sz="2333" dirty="0">
                  <a:solidFill>
                    <a:prstClr val="black"/>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 Reduce</a:t>
              </a:r>
              <a:endParaRPr lang="en-US" altLang="zh-TW" sz="1667" dirty="0">
                <a:solidFill>
                  <a:prstClr val="black"/>
                </a:solidFill>
                <a:latin typeface="Verdana" pitchFamily="34" charset="0"/>
                <a:ea typeface="Verdana" pitchFamily="34" charset="0"/>
                <a:cs typeface="Verdana" pitchFamily="34" charset="0"/>
              </a:endParaRPr>
            </a:p>
          </p:txBody>
        </p:sp>
      </p:grpSp>
      <p:grpSp>
        <p:nvGrpSpPr>
          <p:cNvPr id="8" name="Group 16">
            <a:extLst>
              <a:ext uri="{FF2B5EF4-FFF2-40B4-BE49-F238E27FC236}">
                <a16:creationId xmlns:a16="http://schemas.microsoft.com/office/drawing/2014/main" id="{450D2B90-3493-604E-AE3B-534BDBA4063F}"/>
              </a:ext>
            </a:extLst>
          </p:cNvPr>
          <p:cNvGrpSpPr/>
          <p:nvPr/>
        </p:nvGrpSpPr>
        <p:grpSpPr>
          <a:xfrm>
            <a:off x="1016000" y="1254125"/>
            <a:ext cx="7048501" cy="692498"/>
            <a:chOff x="304797" y="6027003"/>
            <a:chExt cx="8458201" cy="830997"/>
          </a:xfrm>
        </p:grpSpPr>
        <p:sp>
          <p:nvSpPr>
            <p:cNvPr id="9" name="内容占位符 2">
              <a:extLst>
                <a:ext uri="{FF2B5EF4-FFF2-40B4-BE49-F238E27FC236}">
                  <a16:creationId xmlns:a16="http://schemas.microsoft.com/office/drawing/2014/main" id="{1687F556-56E7-5C4E-8AAF-738A37DFE21D}"/>
                </a:ext>
              </a:extLst>
            </p:cNvPr>
            <p:cNvSpPr txBox="1">
              <a:spLocks/>
            </p:cNvSpPr>
            <p:nvPr/>
          </p:nvSpPr>
          <p:spPr>
            <a:xfrm>
              <a:off x="304797" y="6027003"/>
              <a:ext cx="8458201" cy="830997"/>
            </a:xfrm>
            <a:prstGeom prst="rect">
              <a:avLst/>
            </a:prstGeom>
          </p:spPr>
          <p:txBody>
            <a:bodyPr vert="horz" lIns="76200" tIns="38100" rIns="76200" bIns="3810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a:buClr>
                  <a:srgbClr val="FF0066"/>
                </a:buClr>
                <a:buNone/>
              </a:pPr>
              <a:r>
                <a:rPr lang="en-US" altLang="zh-CN" sz="2333" dirty="0">
                  <a:solidFill>
                    <a:prstClr val="black"/>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      Map</a:t>
              </a:r>
              <a:endParaRPr lang="en-US" altLang="zh-TW" sz="583" dirty="0">
                <a:solidFill>
                  <a:prstClr val="black"/>
                </a:solidFill>
                <a:latin typeface="Verdana" pitchFamily="34" charset="0"/>
                <a:ea typeface="Verdana" pitchFamily="34" charset="0"/>
                <a:cs typeface="Verdana" pitchFamily="34" charset="0"/>
              </a:endParaRPr>
            </a:p>
          </p:txBody>
        </p:sp>
        <p:sp>
          <p:nvSpPr>
            <p:cNvPr id="10" name="Rectangle 14">
              <a:extLst>
                <a:ext uri="{FF2B5EF4-FFF2-40B4-BE49-F238E27FC236}">
                  <a16:creationId xmlns:a16="http://schemas.microsoft.com/office/drawing/2014/main" id="{578B9683-69A3-2542-A53E-A081D3B0BEDC}"/>
                </a:ext>
              </a:extLst>
            </p:cNvPr>
            <p:cNvSpPr/>
            <p:nvPr/>
          </p:nvSpPr>
          <p:spPr>
            <a:xfrm>
              <a:off x="2133597" y="6027003"/>
              <a:ext cx="6629401" cy="701729"/>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sz="1600" dirty="0">
                  <a:latin typeface="Candara" pitchFamily="34" charset="0"/>
                  <a:ea typeface="Verdana" pitchFamily="34" charset="0"/>
                  <a:cs typeface="Verdana" pitchFamily="34" charset="0"/>
                </a:rPr>
                <a:t>Grab the relevant data from the source </a:t>
              </a:r>
            </a:p>
            <a:p>
              <a:r>
                <a:rPr lang="en-US" altLang="zh-CN" sz="1600" dirty="0">
                  <a:latin typeface="Candara" pitchFamily="34" charset="0"/>
                  <a:ea typeface="Verdana" pitchFamily="34" charset="0"/>
                  <a:cs typeface="Verdana" pitchFamily="34" charset="0"/>
                </a:rPr>
                <a:t>User function gets called for each chunk of input</a:t>
              </a:r>
              <a:endParaRPr lang="zh-CN" altLang="en-US" sz="1600" dirty="0">
                <a:latin typeface="Candara" pitchFamily="34" charset="0"/>
              </a:endParaRPr>
            </a:p>
          </p:txBody>
        </p:sp>
      </p:grpSp>
      <p:sp>
        <p:nvSpPr>
          <p:cNvPr id="11" name="Rounded Rectangle 15">
            <a:extLst>
              <a:ext uri="{FF2B5EF4-FFF2-40B4-BE49-F238E27FC236}">
                <a16:creationId xmlns:a16="http://schemas.microsoft.com/office/drawing/2014/main" id="{2532AC3F-CD0D-5847-A17B-F8F826148DCA}"/>
              </a:ext>
            </a:extLst>
          </p:cNvPr>
          <p:cNvSpPr/>
          <p:nvPr/>
        </p:nvSpPr>
        <p:spPr>
          <a:xfrm>
            <a:off x="1016000" y="1047750"/>
            <a:ext cx="7239000" cy="2000250"/>
          </a:xfrm>
          <a:prstGeom prst="roundRect">
            <a:avLst>
              <a:gd name="adj" fmla="val 6322"/>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12" name="Rounded Rectangle 17">
            <a:extLst>
              <a:ext uri="{FF2B5EF4-FFF2-40B4-BE49-F238E27FC236}">
                <a16:creationId xmlns:a16="http://schemas.microsoft.com/office/drawing/2014/main" id="{A61E812D-F7B5-1E4C-8AB3-0C0366A82AC4}"/>
              </a:ext>
            </a:extLst>
          </p:cNvPr>
          <p:cNvSpPr/>
          <p:nvPr/>
        </p:nvSpPr>
        <p:spPr>
          <a:xfrm>
            <a:off x="1016000" y="3524250"/>
            <a:ext cx="7239000" cy="2000250"/>
          </a:xfrm>
          <a:prstGeom prst="roundRect">
            <a:avLst>
              <a:gd name="adj" fmla="val 6322"/>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13" name="Rectangle 18">
            <a:extLst>
              <a:ext uri="{FF2B5EF4-FFF2-40B4-BE49-F238E27FC236}">
                <a16:creationId xmlns:a16="http://schemas.microsoft.com/office/drawing/2014/main" id="{A71DAE4C-0093-9942-BBA0-042BD87D74A9}"/>
              </a:ext>
            </a:extLst>
          </p:cNvPr>
          <p:cNvSpPr/>
          <p:nvPr/>
        </p:nvSpPr>
        <p:spPr>
          <a:xfrm>
            <a:off x="1016001" y="2921000"/>
            <a:ext cx="1714499" cy="317500"/>
          </a:xfrm>
          <a:prstGeom prst="rect">
            <a:avLst/>
          </a:prstGeom>
          <a:solidFill>
            <a:srgbClr val="FF0066"/>
          </a:solidFill>
          <a:ln w="38100">
            <a:solidFill>
              <a:srgbClr val="FF0066"/>
            </a:solidFill>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US" altLang="zh-CN" sz="2333" b="1" i="1" dirty="0">
                <a:effectLst>
                  <a:outerShdw blurRad="38100" dist="38100" dir="2700000" algn="tl">
                    <a:srgbClr val="000000">
                      <a:alpha val="43137"/>
                    </a:srgbClr>
                  </a:outerShdw>
                </a:effectLst>
                <a:latin typeface="Candara" pitchFamily="34" charset="0"/>
              </a:rPr>
              <a:t>Map Worker</a:t>
            </a:r>
            <a:endParaRPr lang="zh-CN" altLang="en-US" sz="2333" b="1" i="1" dirty="0">
              <a:effectLst>
                <a:outerShdw blurRad="38100" dist="38100" dir="2700000" algn="tl">
                  <a:srgbClr val="000000">
                    <a:alpha val="43137"/>
                  </a:srgbClr>
                </a:outerShdw>
              </a:effectLst>
              <a:latin typeface="Candara" pitchFamily="34" charset="0"/>
            </a:endParaRPr>
          </a:p>
        </p:txBody>
      </p:sp>
      <p:sp>
        <p:nvSpPr>
          <p:cNvPr id="14" name="Rectangle 19">
            <a:extLst>
              <a:ext uri="{FF2B5EF4-FFF2-40B4-BE49-F238E27FC236}">
                <a16:creationId xmlns:a16="http://schemas.microsoft.com/office/drawing/2014/main" id="{C7A0B7E7-D0EE-A64B-97A7-ED9E85B4A7E2}"/>
              </a:ext>
            </a:extLst>
          </p:cNvPr>
          <p:cNvSpPr/>
          <p:nvPr/>
        </p:nvSpPr>
        <p:spPr>
          <a:xfrm>
            <a:off x="6096000" y="3302000"/>
            <a:ext cx="2159001" cy="317500"/>
          </a:xfrm>
          <a:prstGeom prst="rect">
            <a:avLst/>
          </a:prstGeom>
          <a:solidFill>
            <a:srgbClr val="00B0F0"/>
          </a:solidFill>
          <a:ln w="38100">
            <a:solidFill>
              <a:srgbClr val="00B0F0"/>
            </a:solidFill>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US" altLang="zh-CN" sz="2333" b="1" i="1" dirty="0">
                <a:effectLst>
                  <a:outerShdw blurRad="38100" dist="38100" dir="2700000" algn="tl">
                    <a:srgbClr val="000000">
                      <a:alpha val="43137"/>
                    </a:srgbClr>
                  </a:outerShdw>
                </a:effectLst>
                <a:latin typeface="Candara" pitchFamily="34" charset="0"/>
              </a:rPr>
              <a:t>Reduce Worker</a:t>
            </a:r>
            <a:endParaRPr lang="zh-CN" altLang="en-US" sz="2333" b="1" i="1" dirty="0">
              <a:effectLst>
                <a:outerShdw blurRad="38100" dist="38100" dir="2700000" algn="tl">
                  <a:srgbClr val="000000">
                    <a:alpha val="43137"/>
                  </a:srgbClr>
                </a:outerShdw>
              </a:effectLst>
              <a:latin typeface="Candara" pitchFamily="34" charset="0"/>
            </a:endParaRPr>
          </a:p>
        </p:txBody>
      </p:sp>
    </p:spTree>
    <p:extLst>
      <p:ext uri="{BB962C8B-B14F-4D97-AF65-F5344CB8AC3E}">
        <p14:creationId xmlns:p14="http://schemas.microsoft.com/office/powerpoint/2010/main" val="27229337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B27F7-875D-6F41-8B58-DAF06ED6164E}"/>
              </a:ext>
            </a:extLst>
          </p:cNvPr>
          <p:cNvSpPr>
            <a:spLocks noGrp="1"/>
          </p:cNvSpPr>
          <p:nvPr>
            <p:ph type="title"/>
          </p:nvPr>
        </p:nvSpPr>
        <p:spPr/>
        <p:txBody>
          <a:bodyPr/>
          <a:lstStyle/>
          <a:p>
            <a:r>
              <a:rPr kumimoji="1" lang="en-US" altLang="zh-CN" dirty="0"/>
              <a:t>MapReduce</a:t>
            </a:r>
            <a:r>
              <a:rPr kumimoji="1" lang="zh-CN" altLang="en-US" dirty="0"/>
              <a:t> </a:t>
            </a:r>
            <a:r>
              <a:rPr kumimoji="1" lang="en-US" altLang="zh-CN" dirty="0"/>
              <a:t>Execution</a:t>
            </a:r>
            <a:r>
              <a:rPr kumimoji="1" lang="zh-CN" altLang="en-US" dirty="0"/>
              <a:t> </a:t>
            </a:r>
            <a:r>
              <a:rPr kumimoji="1" lang="en-US" altLang="zh-CN" dirty="0"/>
              <a:t>Flow</a:t>
            </a:r>
            <a:endParaRPr kumimoji="1" lang="zh-CN" altLang="en-US" dirty="0"/>
          </a:p>
        </p:txBody>
      </p:sp>
      <p:sp>
        <p:nvSpPr>
          <p:cNvPr id="4" name="灯片编号占位符 3">
            <a:extLst>
              <a:ext uri="{FF2B5EF4-FFF2-40B4-BE49-F238E27FC236}">
                <a16:creationId xmlns:a16="http://schemas.microsoft.com/office/drawing/2014/main" id="{A7A1E230-CD36-0B4E-9FB0-2EA19882EFA4}"/>
              </a:ext>
            </a:extLst>
          </p:cNvPr>
          <p:cNvSpPr>
            <a:spLocks noGrp="1"/>
          </p:cNvSpPr>
          <p:nvPr>
            <p:ph type="sldNum" sz="quarter" idx="12"/>
          </p:nvPr>
        </p:nvSpPr>
        <p:spPr/>
        <p:txBody>
          <a:bodyPr/>
          <a:lstStyle/>
          <a:p>
            <a:fld id="{ADE361C3-C043-4A6E-BDCE-8DA1E7D90A3B}" type="slidenum">
              <a:rPr lang="zh-CN" altLang="en-US" smtClean="0"/>
              <a:t>58</a:t>
            </a:fld>
            <a:endParaRPr lang="zh-CN" altLang="en-US"/>
          </a:p>
        </p:txBody>
      </p:sp>
      <p:grpSp>
        <p:nvGrpSpPr>
          <p:cNvPr id="5" name="Group 10">
            <a:extLst>
              <a:ext uri="{FF2B5EF4-FFF2-40B4-BE49-F238E27FC236}">
                <a16:creationId xmlns:a16="http://schemas.microsoft.com/office/drawing/2014/main" id="{CE5C233D-BEFE-254E-A113-C5C47CFA4AE7}"/>
              </a:ext>
            </a:extLst>
          </p:cNvPr>
          <p:cNvGrpSpPr/>
          <p:nvPr/>
        </p:nvGrpSpPr>
        <p:grpSpPr>
          <a:xfrm>
            <a:off x="1016000" y="4641503"/>
            <a:ext cx="7048501" cy="692498"/>
            <a:chOff x="304800" y="4903053"/>
            <a:chExt cx="8458201" cy="830997"/>
          </a:xfrm>
        </p:grpSpPr>
        <p:sp>
          <p:nvSpPr>
            <p:cNvPr id="6" name="Rectangle 4">
              <a:extLst>
                <a:ext uri="{FF2B5EF4-FFF2-40B4-BE49-F238E27FC236}">
                  <a16:creationId xmlns:a16="http://schemas.microsoft.com/office/drawing/2014/main" id="{D62F145C-876B-1E40-B6FD-357E6AA5B58B}"/>
                </a:ext>
              </a:extLst>
            </p:cNvPr>
            <p:cNvSpPr/>
            <p:nvPr/>
          </p:nvSpPr>
          <p:spPr>
            <a:xfrm>
              <a:off x="2133599" y="4903053"/>
              <a:ext cx="6629401" cy="701729"/>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sz="1600" dirty="0">
                  <a:latin typeface="Candara" pitchFamily="34" charset="0"/>
                  <a:ea typeface="Verdana" pitchFamily="34" charset="0"/>
                  <a:cs typeface="Verdana" pitchFamily="34" charset="0"/>
                </a:rPr>
                <a:t>Aggregate the results</a:t>
              </a:r>
            </a:p>
            <a:p>
              <a:r>
                <a:rPr lang="en-US" altLang="zh-CN" sz="1600" dirty="0">
                  <a:latin typeface="Candara" pitchFamily="34" charset="0"/>
                  <a:ea typeface="Verdana" pitchFamily="34" charset="0"/>
                  <a:cs typeface="Verdana" pitchFamily="34" charset="0"/>
                </a:rPr>
                <a:t>User function gets called for each unique key</a:t>
              </a:r>
              <a:endParaRPr lang="zh-CN" altLang="en-US" sz="1600" dirty="0">
                <a:latin typeface="Candara" pitchFamily="34" charset="0"/>
              </a:endParaRPr>
            </a:p>
          </p:txBody>
        </p:sp>
        <p:sp>
          <p:nvSpPr>
            <p:cNvPr id="7" name="内容占位符 2">
              <a:extLst>
                <a:ext uri="{FF2B5EF4-FFF2-40B4-BE49-F238E27FC236}">
                  <a16:creationId xmlns:a16="http://schemas.microsoft.com/office/drawing/2014/main" id="{A2820B87-B151-2B4F-ABED-FBC541A6BCCB}"/>
                </a:ext>
              </a:extLst>
            </p:cNvPr>
            <p:cNvSpPr txBox="1">
              <a:spLocks/>
            </p:cNvSpPr>
            <p:nvPr/>
          </p:nvSpPr>
          <p:spPr>
            <a:xfrm>
              <a:off x="304800" y="4903053"/>
              <a:ext cx="8458201" cy="830997"/>
            </a:xfrm>
            <a:prstGeom prst="rect">
              <a:avLst/>
            </a:prstGeom>
          </p:spPr>
          <p:txBody>
            <a:bodyPr vert="horz" lIns="76200" tIns="38100" rIns="76200" bIns="3810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a:buClr>
                  <a:srgbClr val="FF0066"/>
                </a:buClr>
                <a:buNone/>
              </a:pPr>
              <a:r>
                <a:rPr lang="en-US" altLang="zh-CN" sz="2333" dirty="0">
                  <a:solidFill>
                    <a:prstClr val="black"/>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 Reduce</a:t>
              </a:r>
              <a:endParaRPr lang="en-US" altLang="zh-TW" sz="1667" dirty="0">
                <a:solidFill>
                  <a:prstClr val="black"/>
                </a:solidFill>
                <a:latin typeface="Verdana" pitchFamily="34" charset="0"/>
                <a:ea typeface="Verdana" pitchFamily="34" charset="0"/>
                <a:cs typeface="Verdana" pitchFamily="34" charset="0"/>
              </a:endParaRPr>
            </a:p>
          </p:txBody>
        </p:sp>
      </p:grpSp>
      <p:grpSp>
        <p:nvGrpSpPr>
          <p:cNvPr id="8" name="Group 16">
            <a:extLst>
              <a:ext uri="{FF2B5EF4-FFF2-40B4-BE49-F238E27FC236}">
                <a16:creationId xmlns:a16="http://schemas.microsoft.com/office/drawing/2014/main" id="{450D2B90-3493-604E-AE3B-534BDBA4063F}"/>
              </a:ext>
            </a:extLst>
          </p:cNvPr>
          <p:cNvGrpSpPr/>
          <p:nvPr/>
        </p:nvGrpSpPr>
        <p:grpSpPr>
          <a:xfrm>
            <a:off x="1016000" y="1254125"/>
            <a:ext cx="7048501" cy="692498"/>
            <a:chOff x="304797" y="6027003"/>
            <a:chExt cx="8458201" cy="830997"/>
          </a:xfrm>
        </p:grpSpPr>
        <p:sp>
          <p:nvSpPr>
            <p:cNvPr id="9" name="内容占位符 2">
              <a:extLst>
                <a:ext uri="{FF2B5EF4-FFF2-40B4-BE49-F238E27FC236}">
                  <a16:creationId xmlns:a16="http://schemas.microsoft.com/office/drawing/2014/main" id="{1687F556-56E7-5C4E-8AAF-738A37DFE21D}"/>
                </a:ext>
              </a:extLst>
            </p:cNvPr>
            <p:cNvSpPr txBox="1">
              <a:spLocks/>
            </p:cNvSpPr>
            <p:nvPr/>
          </p:nvSpPr>
          <p:spPr>
            <a:xfrm>
              <a:off x="304797" y="6027003"/>
              <a:ext cx="8458201" cy="830997"/>
            </a:xfrm>
            <a:prstGeom prst="rect">
              <a:avLst/>
            </a:prstGeom>
          </p:spPr>
          <p:txBody>
            <a:bodyPr vert="horz" lIns="76200" tIns="38100" rIns="76200" bIns="3810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a:buClr>
                  <a:srgbClr val="FF0066"/>
                </a:buClr>
                <a:buNone/>
              </a:pPr>
              <a:r>
                <a:rPr lang="en-US" altLang="zh-CN" sz="2333" dirty="0">
                  <a:solidFill>
                    <a:prstClr val="black"/>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      Map</a:t>
              </a:r>
              <a:endParaRPr lang="en-US" altLang="zh-TW" sz="583" dirty="0">
                <a:solidFill>
                  <a:prstClr val="black"/>
                </a:solidFill>
                <a:latin typeface="Verdana" pitchFamily="34" charset="0"/>
                <a:ea typeface="Verdana" pitchFamily="34" charset="0"/>
                <a:cs typeface="Verdana" pitchFamily="34" charset="0"/>
              </a:endParaRPr>
            </a:p>
          </p:txBody>
        </p:sp>
        <p:sp>
          <p:nvSpPr>
            <p:cNvPr id="10" name="Rectangle 14">
              <a:extLst>
                <a:ext uri="{FF2B5EF4-FFF2-40B4-BE49-F238E27FC236}">
                  <a16:creationId xmlns:a16="http://schemas.microsoft.com/office/drawing/2014/main" id="{578B9683-69A3-2542-A53E-A081D3B0BEDC}"/>
                </a:ext>
              </a:extLst>
            </p:cNvPr>
            <p:cNvSpPr/>
            <p:nvPr/>
          </p:nvSpPr>
          <p:spPr>
            <a:xfrm>
              <a:off x="2133597" y="6027003"/>
              <a:ext cx="6629401" cy="701729"/>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sz="1600" dirty="0">
                  <a:latin typeface="Candara" pitchFamily="34" charset="0"/>
                  <a:ea typeface="Verdana" pitchFamily="34" charset="0"/>
                  <a:cs typeface="Verdana" pitchFamily="34" charset="0"/>
                </a:rPr>
                <a:t>Grab the relevant data from the source </a:t>
              </a:r>
            </a:p>
            <a:p>
              <a:r>
                <a:rPr lang="en-US" altLang="zh-CN" sz="1600" dirty="0">
                  <a:latin typeface="Candara" pitchFamily="34" charset="0"/>
                  <a:ea typeface="Verdana" pitchFamily="34" charset="0"/>
                  <a:cs typeface="Verdana" pitchFamily="34" charset="0"/>
                </a:rPr>
                <a:t>User function gets called for each chunk of input</a:t>
              </a:r>
              <a:endParaRPr lang="zh-CN" altLang="en-US" sz="1600" dirty="0">
                <a:latin typeface="Candara" pitchFamily="34" charset="0"/>
              </a:endParaRPr>
            </a:p>
          </p:txBody>
        </p:sp>
      </p:grpSp>
      <p:sp>
        <p:nvSpPr>
          <p:cNvPr id="11" name="Rounded Rectangle 15">
            <a:extLst>
              <a:ext uri="{FF2B5EF4-FFF2-40B4-BE49-F238E27FC236}">
                <a16:creationId xmlns:a16="http://schemas.microsoft.com/office/drawing/2014/main" id="{2532AC3F-CD0D-5847-A17B-F8F826148DCA}"/>
              </a:ext>
            </a:extLst>
          </p:cNvPr>
          <p:cNvSpPr/>
          <p:nvPr/>
        </p:nvSpPr>
        <p:spPr>
          <a:xfrm>
            <a:off x="1016000" y="1047750"/>
            <a:ext cx="7239000" cy="2000250"/>
          </a:xfrm>
          <a:prstGeom prst="roundRect">
            <a:avLst>
              <a:gd name="adj" fmla="val 6322"/>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12" name="Rounded Rectangle 17">
            <a:extLst>
              <a:ext uri="{FF2B5EF4-FFF2-40B4-BE49-F238E27FC236}">
                <a16:creationId xmlns:a16="http://schemas.microsoft.com/office/drawing/2014/main" id="{A61E812D-F7B5-1E4C-8AB3-0C0366A82AC4}"/>
              </a:ext>
            </a:extLst>
          </p:cNvPr>
          <p:cNvSpPr/>
          <p:nvPr/>
        </p:nvSpPr>
        <p:spPr>
          <a:xfrm>
            <a:off x="1016000" y="3524250"/>
            <a:ext cx="7239000" cy="2000250"/>
          </a:xfrm>
          <a:prstGeom prst="roundRect">
            <a:avLst>
              <a:gd name="adj" fmla="val 6322"/>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13" name="Rectangle 18">
            <a:extLst>
              <a:ext uri="{FF2B5EF4-FFF2-40B4-BE49-F238E27FC236}">
                <a16:creationId xmlns:a16="http://schemas.microsoft.com/office/drawing/2014/main" id="{A71DAE4C-0093-9942-BBA0-042BD87D74A9}"/>
              </a:ext>
            </a:extLst>
          </p:cNvPr>
          <p:cNvSpPr/>
          <p:nvPr/>
        </p:nvSpPr>
        <p:spPr>
          <a:xfrm>
            <a:off x="1016001" y="2921000"/>
            <a:ext cx="1714499" cy="317500"/>
          </a:xfrm>
          <a:prstGeom prst="rect">
            <a:avLst/>
          </a:prstGeom>
          <a:solidFill>
            <a:srgbClr val="FF0066"/>
          </a:solidFill>
          <a:ln w="38100">
            <a:solidFill>
              <a:srgbClr val="FF0066"/>
            </a:solidFill>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US" altLang="zh-CN" sz="2333" b="1" i="1" dirty="0">
                <a:effectLst>
                  <a:outerShdw blurRad="38100" dist="38100" dir="2700000" algn="tl">
                    <a:srgbClr val="000000">
                      <a:alpha val="43137"/>
                    </a:srgbClr>
                  </a:outerShdw>
                </a:effectLst>
                <a:latin typeface="Candara" pitchFamily="34" charset="0"/>
              </a:rPr>
              <a:t>Map Worker</a:t>
            </a:r>
            <a:endParaRPr lang="zh-CN" altLang="en-US" sz="2333" b="1" i="1" dirty="0">
              <a:effectLst>
                <a:outerShdw blurRad="38100" dist="38100" dir="2700000" algn="tl">
                  <a:srgbClr val="000000">
                    <a:alpha val="43137"/>
                  </a:srgbClr>
                </a:outerShdw>
              </a:effectLst>
              <a:latin typeface="Candara" pitchFamily="34" charset="0"/>
            </a:endParaRPr>
          </a:p>
        </p:txBody>
      </p:sp>
      <p:sp>
        <p:nvSpPr>
          <p:cNvPr id="14" name="Rectangle 19">
            <a:extLst>
              <a:ext uri="{FF2B5EF4-FFF2-40B4-BE49-F238E27FC236}">
                <a16:creationId xmlns:a16="http://schemas.microsoft.com/office/drawing/2014/main" id="{C7A0B7E7-D0EE-A64B-97A7-ED9E85B4A7E2}"/>
              </a:ext>
            </a:extLst>
          </p:cNvPr>
          <p:cNvSpPr/>
          <p:nvPr/>
        </p:nvSpPr>
        <p:spPr>
          <a:xfrm>
            <a:off x="6096000" y="3302000"/>
            <a:ext cx="2159001" cy="317500"/>
          </a:xfrm>
          <a:prstGeom prst="rect">
            <a:avLst/>
          </a:prstGeom>
          <a:solidFill>
            <a:srgbClr val="00B0F0"/>
          </a:solidFill>
          <a:ln w="38100">
            <a:solidFill>
              <a:srgbClr val="00B0F0"/>
            </a:solidFill>
          </a:ln>
        </p:spPr>
        <p:style>
          <a:lnRef idx="3">
            <a:schemeClr val="lt1"/>
          </a:lnRef>
          <a:fillRef idx="1">
            <a:schemeClr val="accent2"/>
          </a:fillRef>
          <a:effectRef idx="1">
            <a:schemeClr val="accent2"/>
          </a:effectRef>
          <a:fontRef idx="minor">
            <a:schemeClr val="lt1"/>
          </a:fontRef>
        </p:style>
        <p:txBody>
          <a:bodyPr wrap="none" rtlCol="0" anchor="ctr"/>
          <a:lstStyle/>
          <a:p>
            <a:pPr algn="ctr"/>
            <a:r>
              <a:rPr lang="en-US" altLang="zh-CN" sz="2333" b="1" i="1" dirty="0">
                <a:effectLst>
                  <a:outerShdw blurRad="38100" dist="38100" dir="2700000" algn="tl">
                    <a:srgbClr val="000000">
                      <a:alpha val="43137"/>
                    </a:srgbClr>
                  </a:outerShdw>
                </a:effectLst>
                <a:latin typeface="Candara" pitchFamily="34" charset="0"/>
              </a:rPr>
              <a:t>Reduce Worker</a:t>
            </a:r>
            <a:endParaRPr lang="zh-CN" altLang="en-US" sz="2333" b="1" i="1" dirty="0">
              <a:effectLst>
                <a:outerShdw blurRad="38100" dist="38100" dir="2700000" algn="tl">
                  <a:srgbClr val="000000">
                    <a:alpha val="43137"/>
                  </a:srgbClr>
                </a:outerShdw>
              </a:effectLst>
              <a:latin typeface="Candara" pitchFamily="34" charset="0"/>
            </a:endParaRPr>
          </a:p>
        </p:txBody>
      </p:sp>
      <p:grpSp>
        <p:nvGrpSpPr>
          <p:cNvPr id="21" name="Group 12">
            <a:extLst>
              <a:ext uri="{FF2B5EF4-FFF2-40B4-BE49-F238E27FC236}">
                <a16:creationId xmlns:a16="http://schemas.microsoft.com/office/drawing/2014/main" id="{C6B97C3D-9BCF-6F49-AF1B-C6E6657300D4}"/>
              </a:ext>
            </a:extLst>
          </p:cNvPr>
          <p:cNvGrpSpPr/>
          <p:nvPr/>
        </p:nvGrpSpPr>
        <p:grpSpPr>
          <a:xfrm>
            <a:off x="1016000" y="2159000"/>
            <a:ext cx="7048501" cy="692498"/>
            <a:chOff x="304799" y="2331303"/>
            <a:chExt cx="8458201" cy="830997"/>
          </a:xfrm>
        </p:grpSpPr>
        <p:sp>
          <p:nvSpPr>
            <p:cNvPr id="22" name="内容占位符 2">
              <a:extLst>
                <a:ext uri="{FF2B5EF4-FFF2-40B4-BE49-F238E27FC236}">
                  <a16:creationId xmlns:a16="http://schemas.microsoft.com/office/drawing/2014/main" id="{DEA76834-9458-FC4A-BF4C-96ABB57FFFC6}"/>
                </a:ext>
              </a:extLst>
            </p:cNvPr>
            <p:cNvSpPr txBox="1">
              <a:spLocks/>
            </p:cNvSpPr>
            <p:nvPr/>
          </p:nvSpPr>
          <p:spPr>
            <a:xfrm>
              <a:off x="304799" y="2331303"/>
              <a:ext cx="8458201" cy="830997"/>
            </a:xfrm>
            <a:prstGeom prst="rect">
              <a:avLst/>
            </a:prstGeom>
          </p:spPr>
          <p:txBody>
            <a:bodyPr vert="horz" lIns="76200" tIns="38100" rIns="76200" bIns="3810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a:buClr>
                  <a:srgbClr val="FF0066"/>
                </a:buClr>
                <a:buNone/>
              </a:pPr>
              <a:r>
                <a:rPr lang="en-US" altLang="zh-CN" sz="2333" dirty="0">
                  <a:solidFill>
                    <a:prstClr val="black"/>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Partition</a:t>
              </a:r>
              <a:endParaRPr lang="en-US" altLang="zh-TW" sz="583" dirty="0">
                <a:solidFill>
                  <a:prstClr val="black"/>
                </a:solidFill>
                <a:latin typeface="Verdana" pitchFamily="34" charset="0"/>
                <a:ea typeface="Verdana" pitchFamily="34" charset="0"/>
                <a:cs typeface="Verdana" pitchFamily="34" charset="0"/>
              </a:endParaRPr>
            </a:p>
          </p:txBody>
        </p:sp>
        <p:sp>
          <p:nvSpPr>
            <p:cNvPr id="23" name="Rectangle 7">
              <a:extLst>
                <a:ext uri="{FF2B5EF4-FFF2-40B4-BE49-F238E27FC236}">
                  <a16:creationId xmlns:a16="http://schemas.microsoft.com/office/drawing/2014/main" id="{B2944645-55D8-B141-8789-83A57034FA31}"/>
                </a:ext>
              </a:extLst>
            </p:cNvPr>
            <p:cNvSpPr/>
            <p:nvPr/>
          </p:nvSpPr>
          <p:spPr>
            <a:xfrm>
              <a:off x="2133599" y="2331303"/>
              <a:ext cx="6629401" cy="701729"/>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sz="1600" dirty="0">
                  <a:latin typeface="Candara" pitchFamily="34" charset="0"/>
                  <a:ea typeface="Verdana" pitchFamily="34" charset="0"/>
                  <a:cs typeface="Verdana" pitchFamily="34" charset="0"/>
                </a:rPr>
                <a:t>Identify which Reducers will handle which keys</a:t>
              </a:r>
            </a:p>
            <a:p>
              <a:r>
                <a:rPr lang="en-US" altLang="zh-CN" sz="1600" dirty="0">
                  <a:latin typeface="Candara" pitchFamily="34" charset="0"/>
                  <a:ea typeface="Verdana" pitchFamily="34" charset="0"/>
                  <a:cs typeface="Verdana" pitchFamily="34" charset="0"/>
                </a:rPr>
                <a:t>Map partitions data to target Reducers</a:t>
              </a:r>
              <a:endParaRPr lang="zh-CN" altLang="en-US" sz="1600" dirty="0">
                <a:latin typeface="Candara" pitchFamily="34" charset="0"/>
              </a:endParaRPr>
            </a:p>
          </p:txBody>
        </p:sp>
      </p:grpSp>
      <p:grpSp>
        <p:nvGrpSpPr>
          <p:cNvPr id="24" name="Group 11">
            <a:extLst>
              <a:ext uri="{FF2B5EF4-FFF2-40B4-BE49-F238E27FC236}">
                <a16:creationId xmlns:a16="http://schemas.microsoft.com/office/drawing/2014/main" id="{769A64F2-4A0B-FD43-A0CF-C1A4E3C0F9B0}"/>
              </a:ext>
            </a:extLst>
          </p:cNvPr>
          <p:cNvGrpSpPr/>
          <p:nvPr/>
        </p:nvGrpSpPr>
        <p:grpSpPr>
          <a:xfrm>
            <a:off x="1016000" y="3752503"/>
            <a:ext cx="7048501" cy="692498"/>
            <a:chOff x="304800" y="3470701"/>
            <a:chExt cx="8458201" cy="830997"/>
          </a:xfrm>
        </p:grpSpPr>
        <p:sp>
          <p:nvSpPr>
            <p:cNvPr id="25" name="内容占位符 2">
              <a:extLst>
                <a:ext uri="{FF2B5EF4-FFF2-40B4-BE49-F238E27FC236}">
                  <a16:creationId xmlns:a16="http://schemas.microsoft.com/office/drawing/2014/main" id="{3F20B88E-5705-4D43-A114-ADC1B91598D4}"/>
                </a:ext>
              </a:extLst>
            </p:cNvPr>
            <p:cNvSpPr txBox="1">
              <a:spLocks/>
            </p:cNvSpPr>
            <p:nvPr/>
          </p:nvSpPr>
          <p:spPr>
            <a:xfrm>
              <a:off x="304800" y="3470701"/>
              <a:ext cx="8458201" cy="830997"/>
            </a:xfrm>
            <a:prstGeom prst="rect">
              <a:avLst/>
            </a:prstGeom>
          </p:spPr>
          <p:txBody>
            <a:bodyPr vert="horz" lIns="76200" tIns="38100" rIns="76200" bIns="3810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7756" indent="-320133">
                <a:buClr>
                  <a:srgbClr val="FF0066"/>
                </a:buClr>
                <a:buNone/>
              </a:pPr>
              <a:r>
                <a:rPr lang="en-US" altLang="zh-CN" sz="2333" dirty="0">
                  <a:solidFill>
                    <a:prstClr val="black"/>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     Sort</a:t>
              </a:r>
              <a:endParaRPr lang="en-US" altLang="zh-TW" sz="583" dirty="0">
                <a:solidFill>
                  <a:prstClr val="black"/>
                </a:solidFill>
                <a:latin typeface="Verdana" pitchFamily="34" charset="0"/>
                <a:ea typeface="Verdana" pitchFamily="34" charset="0"/>
                <a:cs typeface="Verdana" pitchFamily="34" charset="0"/>
              </a:endParaRPr>
            </a:p>
          </p:txBody>
        </p:sp>
        <p:sp>
          <p:nvSpPr>
            <p:cNvPr id="26" name="Rectangle 9">
              <a:extLst>
                <a:ext uri="{FF2B5EF4-FFF2-40B4-BE49-F238E27FC236}">
                  <a16:creationId xmlns:a16="http://schemas.microsoft.com/office/drawing/2014/main" id="{48D36D77-823E-BB45-B6B4-33993E63B8DB}"/>
                </a:ext>
              </a:extLst>
            </p:cNvPr>
            <p:cNvSpPr/>
            <p:nvPr/>
          </p:nvSpPr>
          <p:spPr>
            <a:xfrm>
              <a:off x="2133599" y="3470701"/>
              <a:ext cx="6629402" cy="701729"/>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sz="1600" dirty="0">
                  <a:latin typeface="Candara" pitchFamily="34" charset="0"/>
                  <a:ea typeface="Verdana" pitchFamily="34" charset="0"/>
                  <a:cs typeface="Verdana" pitchFamily="34" charset="0"/>
                </a:rPr>
                <a:t>(Optional) Fetch the relevant partition data from all mappers</a:t>
              </a:r>
            </a:p>
            <a:p>
              <a:r>
                <a:rPr lang="en-US" altLang="zh-CN" sz="1600" dirty="0">
                  <a:latin typeface="Candara" pitchFamily="34" charset="0"/>
                  <a:ea typeface="Verdana" pitchFamily="34" charset="0"/>
                  <a:cs typeface="Verdana" pitchFamily="34" charset="0"/>
                </a:rPr>
                <a:t>Sort by keys</a:t>
              </a:r>
              <a:endParaRPr lang="zh-CN" altLang="en-US" sz="1600" dirty="0">
                <a:latin typeface="Candara" pitchFamily="34" charset="0"/>
              </a:endParaRPr>
            </a:p>
          </p:txBody>
        </p:sp>
      </p:grpSp>
    </p:spTree>
    <p:extLst>
      <p:ext uri="{BB962C8B-B14F-4D97-AF65-F5344CB8AC3E}">
        <p14:creationId xmlns:p14="http://schemas.microsoft.com/office/powerpoint/2010/main" val="536485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Curved Connector 53">
            <a:extLst>
              <a:ext uri="{FF2B5EF4-FFF2-40B4-BE49-F238E27FC236}">
                <a16:creationId xmlns:a16="http://schemas.microsoft.com/office/drawing/2014/main" id="{093654C1-9CD7-C64B-9096-0A37C932F9FF}"/>
              </a:ext>
            </a:extLst>
          </p:cNvPr>
          <p:cNvCxnSpPr>
            <a:cxnSpLocks/>
            <a:stCxn id="28" idx="3"/>
            <a:endCxn id="24" idx="0"/>
          </p:cNvCxnSpPr>
          <p:nvPr/>
        </p:nvCxnSpPr>
        <p:spPr>
          <a:xfrm>
            <a:off x="5397500" y="1364704"/>
            <a:ext cx="762000" cy="2544925"/>
          </a:xfrm>
          <a:prstGeom prst="curved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Freeform 91">
            <a:extLst>
              <a:ext uri="{FF2B5EF4-FFF2-40B4-BE49-F238E27FC236}">
                <a16:creationId xmlns:a16="http://schemas.microsoft.com/office/drawing/2014/main" id="{E4C48398-C24F-1746-830A-7F4DC4E0A846}"/>
              </a:ext>
            </a:extLst>
          </p:cNvPr>
          <p:cNvSpPr/>
          <p:nvPr/>
        </p:nvSpPr>
        <p:spPr>
          <a:xfrm>
            <a:off x="4337298" y="1621443"/>
            <a:ext cx="666750" cy="2506056"/>
          </a:xfrm>
          <a:custGeom>
            <a:avLst/>
            <a:gdLst>
              <a:gd name="connsiteX0" fmla="*/ 993227 w 993227"/>
              <a:gd name="connsiteY0" fmla="*/ 0 h 709448"/>
              <a:gd name="connsiteX1" fmla="*/ 677917 w 993227"/>
              <a:gd name="connsiteY1" fmla="*/ 283779 h 709448"/>
              <a:gd name="connsiteX2" fmla="*/ 157655 w 993227"/>
              <a:gd name="connsiteY2" fmla="*/ 331076 h 709448"/>
              <a:gd name="connsiteX3" fmla="*/ 0 w 993227"/>
              <a:gd name="connsiteY3" fmla="*/ 709448 h 709448"/>
            </a:gdLst>
            <a:ahLst/>
            <a:cxnLst>
              <a:cxn ang="0">
                <a:pos x="connsiteX0" y="connsiteY0"/>
              </a:cxn>
              <a:cxn ang="0">
                <a:pos x="connsiteX1" y="connsiteY1"/>
              </a:cxn>
              <a:cxn ang="0">
                <a:pos x="connsiteX2" y="connsiteY2"/>
              </a:cxn>
              <a:cxn ang="0">
                <a:pos x="connsiteX3" y="connsiteY3"/>
              </a:cxn>
            </a:cxnLst>
            <a:rect l="l" t="t" r="r" b="b"/>
            <a:pathLst>
              <a:path w="993227" h="709448">
                <a:moveTo>
                  <a:pt x="993227" y="0"/>
                </a:moveTo>
                <a:cubicBezTo>
                  <a:pt x="905203" y="114300"/>
                  <a:pt x="817179" y="228600"/>
                  <a:pt x="677917" y="283779"/>
                </a:cubicBezTo>
                <a:cubicBezTo>
                  <a:pt x="538655" y="338958"/>
                  <a:pt x="270641" y="260131"/>
                  <a:pt x="157655" y="331076"/>
                </a:cubicBezTo>
                <a:cubicBezTo>
                  <a:pt x="44669" y="402021"/>
                  <a:pt x="22334" y="555734"/>
                  <a:pt x="0" y="709448"/>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57" name="Freeform 91">
            <a:extLst>
              <a:ext uri="{FF2B5EF4-FFF2-40B4-BE49-F238E27FC236}">
                <a16:creationId xmlns:a16="http://schemas.microsoft.com/office/drawing/2014/main" id="{A14E2520-C282-E342-8DAA-F0CEF6409008}"/>
              </a:ext>
            </a:extLst>
          </p:cNvPr>
          <p:cNvSpPr/>
          <p:nvPr/>
        </p:nvSpPr>
        <p:spPr>
          <a:xfrm>
            <a:off x="4121150" y="1575457"/>
            <a:ext cx="666750" cy="1614863"/>
          </a:xfrm>
          <a:custGeom>
            <a:avLst/>
            <a:gdLst>
              <a:gd name="connsiteX0" fmla="*/ 993227 w 993227"/>
              <a:gd name="connsiteY0" fmla="*/ 0 h 709448"/>
              <a:gd name="connsiteX1" fmla="*/ 677917 w 993227"/>
              <a:gd name="connsiteY1" fmla="*/ 283779 h 709448"/>
              <a:gd name="connsiteX2" fmla="*/ 157655 w 993227"/>
              <a:gd name="connsiteY2" fmla="*/ 331076 h 709448"/>
              <a:gd name="connsiteX3" fmla="*/ 0 w 993227"/>
              <a:gd name="connsiteY3" fmla="*/ 709448 h 709448"/>
            </a:gdLst>
            <a:ahLst/>
            <a:cxnLst>
              <a:cxn ang="0">
                <a:pos x="connsiteX0" y="connsiteY0"/>
              </a:cxn>
              <a:cxn ang="0">
                <a:pos x="connsiteX1" y="connsiteY1"/>
              </a:cxn>
              <a:cxn ang="0">
                <a:pos x="connsiteX2" y="connsiteY2"/>
              </a:cxn>
              <a:cxn ang="0">
                <a:pos x="connsiteX3" y="connsiteY3"/>
              </a:cxn>
            </a:cxnLst>
            <a:rect l="l" t="t" r="r" b="b"/>
            <a:pathLst>
              <a:path w="993227" h="709448">
                <a:moveTo>
                  <a:pt x="993227" y="0"/>
                </a:moveTo>
                <a:cubicBezTo>
                  <a:pt x="905203" y="114300"/>
                  <a:pt x="817179" y="228600"/>
                  <a:pt x="677917" y="283779"/>
                </a:cubicBezTo>
                <a:cubicBezTo>
                  <a:pt x="538655" y="338958"/>
                  <a:pt x="270641" y="260131"/>
                  <a:pt x="157655" y="331076"/>
                </a:cubicBezTo>
                <a:cubicBezTo>
                  <a:pt x="44669" y="402021"/>
                  <a:pt x="22334" y="555734"/>
                  <a:pt x="0" y="709448"/>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sp>
        <p:nvSpPr>
          <p:cNvPr id="2" name="标题 1">
            <a:extLst>
              <a:ext uri="{FF2B5EF4-FFF2-40B4-BE49-F238E27FC236}">
                <a16:creationId xmlns:a16="http://schemas.microsoft.com/office/drawing/2014/main" id="{29AEDE4B-BB3F-2141-AE70-765C00160AE8}"/>
              </a:ext>
            </a:extLst>
          </p:cNvPr>
          <p:cNvSpPr>
            <a:spLocks noGrp="1"/>
          </p:cNvSpPr>
          <p:nvPr>
            <p:ph type="title"/>
          </p:nvPr>
        </p:nvSpPr>
        <p:spPr/>
        <p:txBody>
          <a:bodyPr/>
          <a:lstStyle/>
          <a:p>
            <a:r>
              <a:rPr kumimoji="1" lang="en-US" altLang="zh-CN" dirty="0"/>
              <a:t>MapReduce: The Complete Picture</a:t>
            </a:r>
            <a:endParaRPr kumimoji="1" lang="zh-CN" altLang="en-US" dirty="0"/>
          </a:p>
        </p:txBody>
      </p:sp>
      <p:sp>
        <p:nvSpPr>
          <p:cNvPr id="4" name="灯片编号占位符 3">
            <a:extLst>
              <a:ext uri="{FF2B5EF4-FFF2-40B4-BE49-F238E27FC236}">
                <a16:creationId xmlns:a16="http://schemas.microsoft.com/office/drawing/2014/main" id="{F392AE90-0D16-6E4F-9105-F65981CFCADE}"/>
              </a:ext>
            </a:extLst>
          </p:cNvPr>
          <p:cNvSpPr>
            <a:spLocks noGrp="1"/>
          </p:cNvSpPr>
          <p:nvPr>
            <p:ph type="sldNum" sz="quarter" idx="12"/>
          </p:nvPr>
        </p:nvSpPr>
        <p:spPr/>
        <p:txBody>
          <a:bodyPr/>
          <a:lstStyle/>
          <a:p>
            <a:fld id="{ADE361C3-C043-4A6E-BDCE-8DA1E7D90A3B}" type="slidenum">
              <a:rPr lang="zh-CN" altLang="en-US" smtClean="0"/>
              <a:t>59</a:t>
            </a:fld>
            <a:endParaRPr lang="zh-CN" altLang="en-US"/>
          </a:p>
        </p:txBody>
      </p:sp>
      <p:sp>
        <p:nvSpPr>
          <p:cNvPr id="5" name="Rectangle 2">
            <a:extLst>
              <a:ext uri="{FF2B5EF4-FFF2-40B4-BE49-F238E27FC236}">
                <a16:creationId xmlns:a16="http://schemas.microsoft.com/office/drawing/2014/main" id="{928C5D46-D9B1-4048-9061-E3E54B13128D}"/>
              </a:ext>
            </a:extLst>
          </p:cNvPr>
          <p:cNvSpPr/>
          <p:nvPr/>
        </p:nvSpPr>
        <p:spPr>
          <a:xfrm>
            <a:off x="1265621" y="2032000"/>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400" dirty="0">
                <a:ea typeface="Verdana" pitchFamily="34" charset="0"/>
                <a:cs typeface="Verdana" pitchFamily="34" charset="0"/>
              </a:rPr>
              <a:t>Shard 0</a:t>
            </a:r>
            <a:endParaRPr lang="zh-CN" altLang="en-US" sz="1400" dirty="0">
              <a:cs typeface="Verdana" pitchFamily="34" charset="0"/>
            </a:endParaRPr>
          </a:p>
        </p:txBody>
      </p:sp>
      <p:sp>
        <p:nvSpPr>
          <p:cNvPr id="6" name="Rectangle 21">
            <a:extLst>
              <a:ext uri="{FF2B5EF4-FFF2-40B4-BE49-F238E27FC236}">
                <a16:creationId xmlns:a16="http://schemas.microsoft.com/office/drawing/2014/main" id="{481F5D69-2821-9D41-8F69-A051FC9E0E5B}"/>
              </a:ext>
            </a:extLst>
          </p:cNvPr>
          <p:cNvSpPr/>
          <p:nvPr/>
        </p:nvSpPr>
        <p:spPr>
          <a:xfrm>
            <a:off x="1265621" y="2345120"/>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400" dirty="0">
                <a:ea typeface="Verdana" pitchFamily="34" charset="0"/>
                <a:cs typeface="Verdana" pitchFamily="34" charset="0"/>
              </a:rPr>
              <a:t>Shard 1</a:t>
            </a:r>
            <a:endParaRPr lang="zh-CN" altLang="en-US" sz="1400" dirty="0">
              <a:cs typeface="Verdana" pitchFamily="34" charset="0"/>
            </a:endParaRPr>
          </a:p>
        </p:txBody>
      </p:sp>
      <p:sp>
        <p:nvSpPr>
          <p:cNvPr id="7" name="Rectangle 22">
            <a:extLst>
              <a:ext uri="{FF2B5EF4-FFF2-40B4-BE49-F238E27FC236}">
                <a16:creationId xmlns:a16="http://schemas.microsoft.com/office/drawing/2014/main" id="{6A4EFD59-AB62-1B40-9DE7-CD2D4330D757}"/>
              </a:ext>
            </a:extLst>
          </p:cNvPr>
          <p:cNvSpPr/>
          <p:nvPr/>
        </p:nvSpPr>
        <p:spPr>
          <a:xfrm>
            <a:off x="1265621" y="2662620"/>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400" dirty="0">
                <a:ea typeface="Verdana" pitchFamily="34" charset="0"/>
                <a:cs typeface="Verdana" pitchFamily="34" charset="0"/>
              </a:rPr>
              <a:t>Shard 2</a:t>
            </a:r>
            <a:endParaRPr lang="zh-CN" altLang="en-US" sz="1400" dirty="0">
              <a:cs typeface="Verdana" pitchFamily="34" charset="0"/>
            </a:endParaRPr>
          </a:p>
        </p:txBody>
      </p:sp>
      <p:sp>
        <p:nvSpPr>
          <p:cNvPr id="8" name="Rectangle 23">
            <a:extLst>
              <a:ext uri="{FF2B5EF4-FFF2-40B4-BE49-F238E27FC236}">
                <a16:creationId xmlns:a16="http://schemas.microsoft.com/office/drawing/2014/main" id="{2AE5ED1A-EAB6-5C4C-901F-4A1BF781D615}"/>
              </a:ext>
            </a:extLst>
          </p:cNvPr>
          <p:cNvSpPr/>
          <p:nvPr/>
        </p:nvSpPr>
        <p:spPr>
          <a:xfrm>
            <a:off x="1265621" y="2971362"/>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400" dirty="0">
                <a:ea typeface="Verdana" pitchFamily="34" charset="0"/>
                <a:cs typeface="Verdana" pitchFamily="34" charset="0"/>
              </a:rPr>
              <a:t>Shard 3</a:t>
            </a:r>
            <a:endParaRPr lang="zh-CN" altLang="en-US" sz="1400" dirty="0">
              <a:cs typeface="Verdana" pitchFamily="34" charset="0"/>
            </a:endParaRPr>
          </a:p>
        </p:txBody>
      </p:sp>
      <p:sp>
        <p:nvSpPr>
          <p:cNvPr id="9" name="Rectangle 25">
            <a:extLst>
              <a:ext uri="{FF2B5EF4-FFF2-40B4-BE49-F238E27FC236}">
                <a16:creationId xmlns:a16="http://schemas.microsoft.com/office/drawing/2014/main" id="{BED266F8-0A81-3C4D-BD2C-B1E97C357304}"/>
              </a:ext>
            </a:extLst>
          </p:cNvPr>
          <p:cNvSpPr/>
          <p:nvPr/>
        </p:nvSpPr>
        <p:spPr>
          <a:xfrm>
            <a:off x="1265621" y="4008161"/>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400" dirty="0">
                <a:ea typeface="Verdana" pitchFamily="34" charset="0"/>
                <a:cs typeface="Verdana" pitchFamily="34" charset="0"/>
              </a:rPr>
              <a:t>Shard M-2</a:t>
            </a:r>
            <a:endParaRPr lang="zh-CN" altLang="en-US" sz="1400" dirty="0">
              <a:cs typeface="Verdana" pitchFamily="34" charset="0"/>
            </a:endParaRPr>
          </a:p>
        </p:txBody>
      </p:sp>
      <p:sp>
        <p:nvSpPr>
          <p:cNvPr id="10" name="Rectangle 26">
            <a:extLst>
              <a:ext uri="{FF2B5EF4-FFF2-40B4-BE49-F238E27FC236}">
                <a16:creationId xmlns:a16="http://schemas.microsoft.com/office/drawing/2014/main" id="{1F94C1CD-5A29-DF46-BCEF-CCEC18B54036}"/>
              </a:ext>
            </a:extLst>
          </p:cNvPr>
          <p:cNvSpPr/>
          <p:nvPr/>
        </p:nvSpPr>
        <p:spPr>
          <a:xfrm>
            <a:off x="1265621" y="4323471"/>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400" dirty="0">
                <a:ea typeface="Verdana" pitchFamily="34" charset="0"/>
                <a:cs typeface="Verdana" pitchFamily="34" charset="0"/>
              </a:rPr>
              <a:t>Shard M-1</a:t>
            </a:r>
            <a:endParaRPr lang="zh-CN" altLang="en-US" sz="1400" dirty="0">
              <a:cs typeface="Verdana" pitchFamily="34" charset="0"/>
            </a:endParaRPr>
          </a:p>
        </p:txBody>
      </p:sp>
      <p:sp>
        <p:nvSpPr>
          <p:cNvPr id="11" name="Rectangle 15">
            <a:extLst>
              <a:ext uri="{FF2B5EF4-FFF2-40B4-BE49-F238E27FC236}">
                <a16:creationId xmlns:a16="http://schemas.microsoft.com/office/drawing/2014/main" id="{02D0B7FD-1383-BC48-837B-8F3BE1F12C15}"/>
              </a:ext>
            </a:extLst>
          </p:cNvPr>
          <p:cNvSpPr/>
          <p:nvPr/>
        </p:nvSpPr>
        <p:spPr>
          <a:xfrm>
            <a:off x="4381500" y="2178160"/>
            <a:ext cx="508000" cy="469680"/>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ea typeface="Verdana" pitchFamily="34" charset="0"/>
                <a:cs typeface="Verdana" pitchFamily="34" charset="0"/>
              </a:rPr>
              <a:t>IF</a:t>
            </a:r>
            <a:endParaRPr lang="zh-CN" altLang="en-US" sz="1400" dirty="0">
              <a:cs typeface="Verdana" pitchFamily="34" charset="0"/>
            </a:endParaRPr>
          </a:p>
        </p:txBody>
      </p:sp>
      <p:cxnSp>
        <p:nvCxnSpPr>
          <p:cNvPr id="12" name="Straight Arrow Connector 28">
            <a:extLst>
              <a:ext uri="{FF2B5EF4-FFF2-40B4-BE49-F238E27FC236}">
                <a16:creationId xmlns:a16="http://schemas.microsoft.com/office/drawing/2014/main" id="{AC87FF00-C4A9-B14D-A06B-531F46703EDA}"/>
              </a:ext>
            </a:extLst>
          </p:cNvPr>
          <p:cNvCxnSpPr>
            <a:stCxn id="13" idx="3"/>
            <a:endCxn id="11" idx="1"/>
          </p:cNvCxnSpPr>
          <p:nvPr/>
        </p:nvCxnSpPr>
        <p:spPr>
          <a:xfrm>
            <a:off x="4127500" y="2413000"/>
            <a:ext cx="254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le 29">
            <a:extLst>
              <a:ext uri="{FF2B5EF4-FFF2-40B4-BE49-F238E27FC236}">
                <a16:creationId xmlns:a16="http://schemas.microsoft.com/office/drawing/2014/main" id="{861C0BA2-0C7B-B446-B906-7E67372C548A}"/>
              </a:ext>
            </a:extLst>
          </p:cNvPr>
          <p:cNvSpPr/>
          <p:nvPr/>
        </p:nvSpPr>
        <p:spPr>
          <a:xfrm>
            <a:off x="3111500" y="2179254"/>
            <a:ext cx="1016000" cy="467492"/>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400" dirty="0">
                <a:ea typeface="Verdana" pitchFamily="34" charset="0"/>
                <a:cs typeface="Verdana" pitchFamily="34" charset="0"/>
              </a:rPr>
              <a:t>Map</a:t>
            </a:r>
            <a:br>
              <a:rPr lang="en-US" altLang="zh-CN" sz="1400" dirty="0">
                <a:ea typeface="Verdana" pitchFamily="34" charset="0"/>
                <a:cs typeface="Verdana" pitchFamily="34" charset="0"/>
              </a:rPr>
            </a:br>
            <a:r>
              <a:rPr lang="en-US" altLang="zh-CN" sz="1400" dirty="0">
                <a:ea typeface="Verdana" pitchFamily="34" charset="0"/>
                <a:cs typeface="Verdana" pitchFamily="34" charset="0"/>
              </a:rPr>
              <a:t>Worker</a:t>
            </a:r>
            <a:endParaRPr lang="zh-CN" altLang="en-US" sz="1400" dirty="0">
              <a:ea typeface="Verdana" pitchFamily="34" charset="0"/>
              <a:cs typeface="Verdana" pitchFamily="34" charset="0"/>
            </a:endParaRPr>
          </a:p>
        </p:txBody>
      </p:sp>
      <p:sp>
        <p:nvSpPr>
          <p:cNvPr id="14" name="Rounded Rectangle 30">
            <a:extLst>
              <a:ext uri="{FF2B5EF4-FFF2-40B4-BE49-F238E27FC236}">
                <a16:creationId xmlns:a16="http://schemas.microsoft.com/office/drawing/2014/main" id="{461037B1-4E0F-AF4F-8918-229D3654D215}"/>
              </a:ext>
            </a:extLst>
          </p:cNvPr>
          <p:cNvSpPr/>
          <p:nvPr/>
        </p:nvSpPr>
        <p:spPr>
          <a:xfrm>
            <a:off x="2984500" y="2032000"/>
            <a:ext cx="2095500" cy="762000"/>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5" name="Rectangle 32">
            <a:extLst>
              <a:ext uri="{FF2B5EF4-FFF2-40B4-BE49-F238E27FC236}">
                <a16:creationId xmlns:a16="http://schemas.microsoft.com/office/drawing/2014/main" id="{C3FD2FDD-6634-D448-89CC-A7F8ED6A26E8}"/>
              </a:ext>
            </a:extLst>
          </p:cNvPr>
          <p:cNvSpPr/>
          <p:nvPr/>
        </p:nvSpPr>
        <p:spPr>
          <a:xfrm>
            <a:off x="4381500" y="3301454"/>
            <a:ext cx="508000" cy="469680"/>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ea typeface="Verdana" pitchFamily="34" charset="0"/>
                <a:cs typeface="Verdana" pitchFamily="34" charset="0"/>
              </a:rPr>
              <a:t>IF</a:t>
            </a:r>
            <a:endParaRPr lang="zh-CN" altLang="en-US" sz="1400" dirty="0">
              <a:cs typeface="Verdana" pitchFamily="34" charset="0"/>
            </a:endParaRPr>
          </a:p>
        </p:txBody>
      </p:sp>
      <p:cxnSp>
        <p:nvCxnSpPr>
          <p:cNvPr id="16" name="Straight Arrow Connector 33">
            <a:extLst>
              <a:ext uri="{FF2B5EF4-FFF2-40B4-BE49-F238E27FC236}">
                <a16:creationId xmlns:a16="http://schemas.microsoft.com/office/drawing/2014/main" id="{753BAD26-2D3F-E744-8F14-7FE5C07F8152}"/>
              </a:ext>
            </a:extLst>
          </p:cNvPr>
          <p:cNvCxnSpPr>
            <a:stCxn id="17" idx="3"/>
            <a:endCxn id="15" idx="1"/>
          </p:cNvCxnSpPr>
          <p:nvPr/>
        </p:nvCxnSpPr>
        <p:spPr>
          <a:xfrm>
            <a:off x="4127500" y="3536294"/>
            <a:ext cx="254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34">
            <a:extLst>
              <a:ext uri="{FF2B5EF4-FFF2-40B4-BE49-F238E27FC236}">
                <a16:creationId xmlns:a16="http://schemas.microsoft.com/office/drawing/2014/main" id="{850F6085-A6B4-2C49-8EE3-093AE97DEED4}"/>
              </a:ext>
            </a:extLst>
          </p:cNvPr>
          <p:cNvSpPr/>
          <p:nvPr/>
        </p:nvSpPr>
        <p:spPr>
          <a:xfrm>
            <a:off x="3111500" y="3302548"/>
            <a:ext cx="1016000" cy="467492"/>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400" dirty="0">
                <a:ea typeface="Verdana" pitchFamily="34" charset="0"/>
                <a:cs typeface="Verdana" pitchFamily="34" charset="0"/>
              </a:rPr>
              <a:t>Map</a:t>
            </a:r>
            <a:br>
              <a:rPr lang="en-US" altLang="zh-CN" sz="1400" dirty="0">
                <a:ea typeface="Verdana" pitchFamily="34" charset="0"/>
                <a:cs typeface="Verdana" pitchFamily="34" charset="0"/>
              </a:rPr>
            </a:br>
            <a:r>
              <a:rPr lang="en-US" altLang="zh-CN" sz="1400" dirty="0">
                <a:ea typeface="Verdana" pitchFamily="34" charset="0"/>
                <a:cs typeface="Verdana" pitchFamily="34" charset="0"/>
              </a:rPr>
              <a:t>Worker</a:t>
            </a:r>
            <a:endParaRPr lang="zh-CN" altLang="en-US" sz="1400" dirty="0">
              <a:ea typeface="Verdana" pitchFamily="34" charset="0"/>
              <a:cs typeface="Verdana" pitchFamily="34" charset="0"/>
            </a:endParaRPr>
          </a:p>
        </p:txBody>
      </p:sp>
      <p:sp>
        <p:nvSpPr>
          <p:cNvPr id="18" name="Rounded Rectangle 35">
            <a:extLst>
              <a:ext uri="{FF2B5EF4-FFF2-40B4-BE49-F238E27FC236}">
                <a16:creationId xmlns:a16="http://schemas.microsoft.com/office/drawing/2014/main" id="{ACF17B82-33B6-7942-9AFD-0449086A8969}"/>
              </a:ext>
            </a:extLst>
          </p:cNvPr>
          <p:cNvSpPr/>
          <p:nvPr/>
        </p:nvSpPr>
        <p:spPr>
          <a:xfrm>
            <a:off x="2984500" y="3155294"/>
            <a:ext cx="2095500" cy="762000"/>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19" name="Rectangle 36">
            <a:extLst>
              <a:ext uri="{FF2B5EF4-FFF2-40B4-BE49-F238E27FC236}">
                <a16:creationId xmlns:a16="http://schemas.microsoft.com/office/drawing/2014/main" id="{4091823C-2FF4-1147-ACE7-7C91F246DC90}"/>
              </a:ext>
            </a:extLst>
          </p:cNvPr>
          <p:cNvSpPr/>
          <p:nvPr/>
        </p:nvSpPr>
        <p:spPr>
          <a:xfrm>
            <a:off x="4381500" y="4273660"/>
            <a:ext cx="508000" cy="469680"/>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ea typeface="Verdana" pitchFamily="34" charset="0"/>
                <a:cs typeface="Verdana" pitchFamily="34" charset="0"/>
              </a:rPr>
              <a:t>IF</a:t>
            </a:r>
            <a:endParaRPr lang="zh-CN" altLang="en-US" sz="1400" dirty="0">
              <a:cs typeface="Verdana" pitchFamily="34" charset="0"/>
            </a:endParaRPr>
          </a:p>
        </p:txBody>
      </p:sp>
      <p:cxnSp>
        <p:nvCxnSpPr>
          <p:cNvPr id="20" name="Straight Arrow Connector 37">
            <a:extLst>
              <a:ext uri="{FF2B5EF4-FFF2-40B4-BE49-F238E27FC236}">
                <a16:creationId xmlns:a16="http://schemas.microsoft.com/office/drawing/2014/main" id="{D2C07DF7-7551-E941-A9C2-66CCCD9301D1}"/>
              </a:ext>
            </a:extLst>
          </p:cNvPr>
          <p:cNvCxnSpPr>
            <a:stCxn id="21" idx="3"/>
            <a:endCxn id="19" idx="1"/>
          </p:cNvCxnSpPr>
          <p:nvPr/>
        </p:nvCxnSpPr>
        <p:spPr>
          <a:xfrm>
            <a:off x="4127500" y="4508500"/>
            <a:ext cx="254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Rounded Rectangle 38">
            <a:extLst>
              <a:ext uri="{FF2B5EF4-FFF2-40B4-BE49-F238E27FC236}">
                <a16:creationId xmlns:a16="http://schemas.microsoft.com/office/drawing/2014/main" id="{C3A4A617-0D94-194C-9EFF-F4F2E3BF73E9}"/>
              </a:ext>
            </a:extLst>
          </p:cNvPr>
          <p:cNvSpPr/>
          <p:nvPr/>
        </p:nvSpPr>
        <p:spPr>
          <a:xfrm>
            <a:off x="3111500" y="4274754"/>
            <a:ext cx="1016000" cy="467492"/>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400" dirty="0">
                <a:ea typeface="Verdana" pitchFamily="34" charset="0"/>
                <a:cs typeface="Verdana" pitchFamily="34" charset="0"/>
              </a:rPr>
              <a:t>Map</a:t>
            </a:r>
            <a:br>
              <a:rPr lang="en-US" altLang="zh-CN" sz="1400" dirty="0">
                <a:ea typeface="Verdana" pitchFamily="34" charset="0"/>
                <a:cs typeface="Verdana" pitchFamily="34" charset="0"/>
              </a:rPr>
            </a:br>
            <a:r>
              <a:rPr lang="en-US" altLang="zh-CN" sz="1400" dirty="0">
                <a:ea typeface="Verdana" pitchFamily="34" charset="0"/>
                <a:cs typeface="Verdana" pitchFamily="34" charset="0"/>
              </a:rPr>
              <a:t>Worker</a:t>
            </a:r>
            <a:endParaRPr lang="zh-CN" altLang="en-US" sz="1400" dirty="0">
              <a:ea typeface="Verdana" pitchFamily="34" charset="0"/>
              <a:cs typeface="Verdana" pitchFamily="34" charset="0"/>
            </a:endParaRPr>
          </a:p>
        </p:txBody>
      </p:sp>
      <p:sp>
        <p:nvSpPr>
          <p:cNvPr id="22" name="Rounded Rectangle 39">
            <a:extLst>
              <a:ext uri="{FF2B5EF4-FFF2-40B4-BE49-F238E27FC236}">
                <a16:creationId xmlns:a16="http://schemas.microsoft.com/office/drawing/2014/main" id="{9BB77A41-F78F-5448-BDE7-F025F41380AA}"/>
              </a:ext>
            </a:extLst>
          </p:cNvPr>
          <p:cNvSpPr/>
          <p:nvPr/>
        </p:nvSpPr>
        <p:spPr>
          <a:xfrm>
            <a:off x="2984500" y="4127500"/>
            <a:ext cx="2095500" cy="762000"/>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200"/>
          </a:p>
        </p:txBody>
      </p:sp>
      <p:sp>
        <p:nvSpPr>
          <p:cNvPr id="23" name="Rounded Rectangle 40">
            <a:extLst>
              <a:ext uri="{FF2B5EF4-FFF2-40B4-BE49-F238E27FC236}">
                <a16:creationId xmlns:a16="http://schemas.microsoft.com/office/drawing/2014/main" id="{D62AA615-4B1E-744D-81C0-217065CCCAE6}"/>
              </a:ext>
            </a:extLst>
          </p:cNvPr>
          <p:cNvSpPr/>
          <p:nvPr/>
        </p:nvSpPr>
        <p:spPr>
          <a:xfrm>
            <a:off x="5524500" y="2687802"/>
            <a:ext cx="1016000" cy="467492"/>
          </a:xfrm>
          <a:prstGeom prst="roundRect">
            <a:avLst/>
          </a:prstGeom>
          <a:ln w="38100">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400" dirty="0">
                <a:ea typeface="Verdana" pitchFamily="34" charset="0"/>
                <a:cs typeface="Verdana" pitchFamily="34" charset="0"/>
              </a:rPr>
              <a:t>Reduce</a:t>
            </a:r>
            <a:br>
              <a:rPr lang="en-US" altLang="zh-CN" sz="1400" dirty="0">
                <a:ea typeface="Verdana" pitchFamily="34" charset="0"/>
                <a:cs typeface="Verdana" pitchFamily="34" charset="0"/>
              </a:rPr>
            </a:br>
            <a:r>
              <a:rPr lang="en-US" altLang="zh-CN" sz="1400" dirty="0">
                <a:ea typeface="Verdana" pitchFamily="34" charset="0"/>
                <a:cs typeface="Verdana" pitchFamily="34" charset="0"/>
              </a:rPr>
              <a:t>Worker</a:t>
            </a:r>
            <a:endParaRPr lang="zh-CN" altLang="en-US" sz="1400" dirty="0">
              <a:ea typeface="Verdana" pitchFamily="34" charset="0"/>
              <a:cs typeface="Verdana" pitchFamily="34" charset="0"/>
            </a:endParaRPr>
          </a:p>
        </p:txBody>
      </p:sp>
      <p:sp>
        <p:nvSpPr>
          <p:cNvPr id="24" name="Rounded Rectangle 41">
            <a:extLst>
              <a:ext uri="{FF2B5EF4-FFF2-40B4-BE49-F238E27FC236}">
                <a16:creationId xmlns:a16="http://schemas.microsoft.com/office/drawing/2014/main" id="{85E5857F-83B8-A247-854C-808F7A5198FA}"/>
              </a:ext>
            </a:extLst>
          </p:cNvPr>
          <p:cNvSpPr/>
          <p:nvPr/>
        </p:nvSpPr>
        <p:spPr>
          <a:xfrm>
            <a:off x="5651500" y="3909629"/>
            <a:ext cx="1016000" cy="467492"/>
          </a:xfrm>
          <a:prstGeom prst="roundRect">
            <a:avLst/>
          </a:prstGeom>
          <a:ln w="38100">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400" dirty="0">
                <a:ea typeface="Verdana" pitchFamily="34" charset="0"/>
                <a:cs typeface="Verdana" pitchFamily="34" charset="0"/>
              </a:rPr>
              <a:t>Reduce</a:t>
            </a:r>
            <a:br>
              <a:rPr lang="en-US" altLang="zh-CN" sz="1400" dirty="0">
                <a:ea typeface="Verdana" pitchFamily="34" charset="0"/>
                <a:cs typeface="Verdana" pitchFamily="34" charset="0"/>
              </a:rPr>
            </a:br>
            <a:r>
              <a:rPr lang="en-US" altLang="zh-CN" sz="1400" dirty="0">
                <a:ea typeface="Verdana" pitchFamily="34" charset="0"/>
                <a:cs typeface="Verdana" pitchFamily="34" charset="0"/>
              </a:rPr>
              <a:t>Worker</a:t>
            </a:r>
            <a:endParaRPr lang="zh-CN" altLang="en-US" sz="1400" dirty="0">
              <a:ea typeface="Verdana" pitchFamily="34" charset="0"/>
              <a:cs typeface="Verdana" pitchFamily="34" charset="0"/>
            </a:endParaRPr>
          </a:p>
        </p:txBody>
      </p:sp>
      <p:sp>
        <p:nvSpPr>
          <p:cNvPr id="25" name="Rectangle 42">
            <a:extLst>
              <a:ext uri="{FF2B5EF4-FFF2-40B4-BE49-F238E27FC236}">
                <a16:creationId xmlns:a16="http://schemas.microsoft.com/office/drawing/2014/main" id="{F226C3B5-A5F7-C646-A12E-E115F1595C84}"/>
              </a:ext>
            </a:extLst>
          </p:cNvPr>
          <p:cNvSpPr/>
          <p:nvPr/>
        </p:nvSpPr>
        <p:spPr>
          <a:xfrm>
            <a:off x="7112000" y="2612260"/>
            <a:ext cx="825500" cy="578069"/>
          </a:xfrm>
          <a:prstGeom prst="rect">
            <a:avLst/>
          </a:prstGeom>
          <a:ln w="38100">
            <a:solidFill>
              <a:schemeClr val="tx1"/>
            </a:solidFill>
          </a:ln>
        </p:spPr>
        <p:style>
          <a:lnRef idx="1">
            <a:schemeClr val="accent1"/>
          </a:lnRef>
          <a:fillRef idx="2">
            <a:schemeClr val="accent1"/>
          </a:fillRef>
          <a:effectRef idx="1">
            <a:schemeClr val="accent1"/>
          </a:effectRef>
          <a:fontRef idx="minor">
            <a:schemeClr val="dk1"/>
          </a:fontRef>
        </p:style>
        <p:txBody>
          <a:bodyPr wrap="none" bIns="0" rtlCol="0" anchor="ctr"/>
          <a:lstStyle/>
          <a:p>
            <a:pPr algn="ctr">
              <a:lnSpc>
                <a:spcPct val="80000"/>
              </a:lnSpc>
            </a:pPr>
            <a:r>
              <a:rPr lang="en-US" altLang="zh-CN" sz="1400" dirty="0">
                <a:solidFill>
                  <a:schemeClr val="tx1"/>
                </a:solidFill>
                <a:ea typeface="Verdana" pitchFamily="34" charset="0"/>
                <a:cs typeface="Verdana" pitchFamily="34" charset="0"/>
              </a:rPr>
              <a:t>Output</a:t>
            </a:r>
          </a:p>
          <a:p>
            <a:pPr algn="ctr">
              <a:lnSpc>
                <a:spcPct val="80000"/>
              </a:lnSpc>
            </a:pPr>
            <a:r>
              <a:rPr lang="en-US" altLang="zh-CN" sz="1400" dirty="0">
                <a:solidFill>
                  <a:schemeClr val="tx1"/>
                </a:solidFill>
                <a:ea typeface="Verdana" pitchFamily="34" charset="0"/>
                <a:cs typeface="Verdana" pitchFamily="34" charset="0"/>
              </a:rPr>
              <a:t>File 1</a:t>
            </a:r>
            <a:endParaRPr lang="zh-CN" altLang="en-US" sz="1400" dirty="0">
              <a:solidFill>
                <a:schemeClr val="tx1"/>
              </a:solidFill>
              <a:cs typeface="Verdana" pitchFamily="34" charset="0"/>
            </a:endParaRPr>
          </a:p>
        </p:txBody>
      </p:sp>
      <p:sp>
        <p:nvSpPr>
          <p:cNvPr id="26" name="Rectangle 43">
            <a:extLst>
              <a:ext uri="{FF2B5EF4-FFF2-40B4-BE49-F238E27FC236}">
                <a16:creationId xmlns:a16="http://schemas.microsoft.com/office/drawing/2014/main" id="{0913D989-C4EE-A24D-B5EA-03B32C9B02EC}"/>
              </a:ext>
            </a:extLst>
          </p:cNvPr>
          <p:cNvSpPr/>
          <p:nvPr/>
        </p:nvSpPr>
        <p:spPr>
          <a:xfrm>
            <a:off x="7112000" y="3854341"/>
            <a:ext cx="825500" cy="578069"/>
          </a:xfrm>
          <a:prstGeom prst="rect">
            <a:avLst/>
          </a:prstGeom>
          <a:ln w="38100">
            <a:solidFill>
              <a:schemeClr val="tx1"/>
            </a:solidFill>
          </a:ln>
        </p:spPr>
        <p:style>
          <a:lnRef idx="1">
            <a:schemeClr val="accent1"/>
          </a:lnRef>
          <a:fillRef idx="2">
            <a:schemeClr val="accent1"/>
          </a:fillRef>
          <a:effectRef idx="1">
            <a:schemeClr val="accent1"/>
          </a:effectRef>
          <a:fontRef idx="minor">
            <a:schemeClr val="dk1"/>
          </a:fontRef>
        </p:style>
        <p:txBody>
          <a:bodyPr wrap="none" bIns="0" rtlCol="0" anchor="ctr"/>
          <a:lstStyle/>
          <a:p>
            <a:pPr algn="ctr">
              <a:lnSpc>
                <a:spcPct val="80000"/>
              </a:lnSpc>
            </a:pPr>
            <a:r>
              <a:rPr lang="en-US" altLang="zh-CN" sz="1400" dirty="0">
                <a:solidFill>
                  <a:schemeClr val="tx1"/>
                </a:solidFill>
                <a:ea typeface="Verdana" pitchFamily="34" charset="0"/>
                <a:cs typeface="Verdana" pitchFamily="34" charset="0"/>
              </a:rPr>
              <a:t>Output</a:t>
            </a:r>
          </a:p>
          <a:p>
            <a:pPr algn="ctr">
              <a:lnSpc>
                <a:spcPct val="80000"/>
              </a:lnSpc>
            </a:pPr>
            <a:r>
              <a:rPr lang="en-US" altLang="zh-CN" sz="1400" dirty="0">
                <a:solidFill>
                  <a:schemeClr val="tx1"/>
                </a:solidFill>
                <a:ea typeface="Verdana" pitchFamily="34" charset="0"/>
                <a:cs typeface="Verdana" pitchFamily="34" charset="0"/>
              </a:rPr>
              <a:t>File 2</a:t>
            </a:r>
            <a:endParaRPr lang="zh-CN" altLang="en-US" sz="1400" dirty="0">
              <a:solidFill>
                <a:schemeClr val="tx1"/>
              </a:solidFill>
              <a:cs typeface="Verdana" pitchFamily="34" charset="0"/>
            </a:endParaRPr>
          </a:p>
        </p:txBody>
      </p:sp>
      <p:sp>
        <p:nvSpPr>
          <p:cNvPr id="27" name="Oval 44">
            <a:extLst>
              <a:ext uri="{FF2B5EF4-FFF2-40B4-BE49-F238E27FC236}">
                <a16:creationId xmlns:a16="http://schemas.microsoft.com/office/drawing/2014/main" id="{8FF73CBC-FD7E-324A-954E-B85DB9C5DCD2}"/>
              </a:ext>
            </a:extLst>
          </p:cNvPr>
          <p:cNvSpPr/>
          <p:nvPr/>
        </p:nvSpPr>
        <p:spPr>
          <a:xfrm>
            <a:off x="2730500" y="1079500"/>
            <a:ext cx="825500" cy="571500"/>
          </a:xfrm>
          <a:prstGeom prst="ellipse">
            <a:avLst/>
          </a:prstGeom>
          <a:ln w="38100">
            <a:solidFill>
              <a:schemeClr val="tx1"/>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76200" tIns="30000" rIns="76200" bIns="38100" numCol="1" spcCol="0" rtlCol="0" fromWordArt="0" anchor="ctr" anchorCtr="0" forceAA="0" compatLnSpc="1">
            <a:prstTxWarp prst="textNoShape">
              <a:avLst/>
            </a:prstTxWarp>
            <a:noAutofit/>
          </a:bodyPr>
          <a:lstStyle/>
          <a:p>
            <a:pPr algn="ctr"/>
            <a:r>
              <a:rPr lang="en-US" altLang="zh-CN" sz="1400" dirty="0">
                <a:ea typeface="Verdana" pitchFamily="34" charset="0"/>
                <a:cs typeface="Verdana" pitchFamily="34" charset="0"/>
              </a:rPr>
              <a:t>Client</a:t>
            </a:r>
            <a:endParaRPr lang="zh-CN" altLang="en-US" sz="1400" dirty="0">
              <a:ea typeface="Verdana" pitchFamily="34" charset="0"/>
              <a:cs typeface="Verdana" pitchFamily="34" charset="0"/>
            </a:endParaRPr>
          </a:p>
        </p:txBody>
      </p:sp>
      <p:sp>
        <p:nvSpPr>
          <p:cNvPr id="28" name="Rounded Rectangle 45">
            <a:extLst>
              <a:ext uri="{FF2B5EF4-FFF2-40B4-BE49-F238E27FC236}">
                <a16:creationId xmlns:a16="http://schemas.microsoft.com/office/drawing/2014/main" id="{35CFABC2-DF05-CD4F-8FCC-0D706EEB9C03}"/>
              </a:ext>
            </a:extLst>
          </p:cNvPr>
          <p:cNvSpPr/>
          <p:nvPr/>
        </p:nvSpPr>
        <p:spPr>
          <a:xfrm>
            <a:off x="4381500" y="1130958"/>
            <a:ext cx="1016000" cy="467492"/>
          </a:xfrm>
          <a:prstGeom prst="roundRect">
            <a:avLst>
              <a:gd name="adj" fmla="val 39149"/>
            </a:avLst>
          </a:prstGeom>
          <a:solidFill>
            <a:srgbClr val="FFA3C8"/>
          </a:solidFill>
          <a:ln w="38100">
            <a:solidFill>
              <a:schemeClr val="tx1"/>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76200" tIns="30000" rIns="76200" bIns="38100" numCol="1" spcCol="0" rtlCol="0" fromWordArt="0" anchor="ctr" anchorCtr="0" forceAA="0" compatLnSpc="1">
            <a:prstTxWarp prst="textNoShape">
              <a:avLst/>
            </a:prstTxWarp>
            <a:noAutofit/>
          </a:bodyPr>
          <a:lstStyle/>
          <a:p>
            <a:pPr algn="ctr"/>
            <a:r>
              <a:rPr lang="en-US" altLang="zh-CN" sz="1400" dirty="0">
                <a:ea typeface="Verdana" pitchFamily="34" charset="0"/>
                <a:cs typeface="Verdana" pitchFamily="34" charset="0"/>
              </a:rPr>
              <a:t>Master</a:t>
            </a:r>
            <a:endParaRPr lang="zh-CN" altLang="en-US" sz="1400" dirty="0">
              <a:ea typeface="Verdana" pitchFamily="34" charset="0"/>
              <a:cs typeface="Verdana" pitchFamily="34" charset="0"/>
            </a:endParaRPr>
          </a:p>
        </p:txBody>
      </p:sp>
      <p:cxnSp>
        <p:nvCxnSpPr>
          <p:cNvPr id="29" name="Straight Arrow Connector 46">
            <a:extLst>
              <a:ext uri="{FF2B5EF4-FFF2-40B4-BE49-F238E27FC236}">
                <a16:creationId xmlns:a16="http://schemas.microsoft.com/office/drawing/2014/main" id="{78B4868E-8D18-F841-B543-76D6F37A0256}"/>
              </a:ext>
            </a:extLst>
          </p:cNvPr>
          <p:cNvCxnSpPr>
            <a:stCxn id="5" idx="3"/>
          </p:cNvCxnSpPr>
          <p:nvPr/>
        </p:nvCxnSpPr>
        <p:spPr>
          <a:xfrm>
            <a:off x="2413000" y="2190750"/>
            <a:ext cx="698500" cy="15437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Curved Connector 53">
            <a:extLst>
              <a:ext uri="{FF2B5EF4-FFF2-40B4-BE49-F238E27FC236}">
                <a16:creationId xmlns:a16="http://schemas.microsoft.com/office/drawing/2014/main" id="{0F849515-70FF-D64C-95FE-C842B311C149}"/>
              </a:ext>
            </a:extLst>
          </p:cNvPr>
          <p:cNvCxnSpPr>
            <a:cxnSpLocks/>
            <a:stCxn id="28" idx="3"/>
          </p:cNvCxnSpPr>
          <p:nvPr/>
        </p:nvCxnSpPr>
        <p:spPr>
          <a:xfrm>
            <a:off x="5397500" y="1364704"/>
            <a:ext cx="426139" cy="1329693"/>
          </a:xfrm>
          <a:prstGeom prst="curved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61">
            <a:extLst>
              <a:ext uri="{FF2B5EF4-FFF2-40B4-BE49-F238E27FC236}">
                <a16:creationId xmlns:a16="http://schemas.microsoft.com/office/drawing/2014/main" id="{7B4BEDE6-02D9-B847-B916-E7F8CDA91AF7}"/>
              </a:ext>
            </a:extLst>
          </p:cNvPr>
          <p:cNvCxnSpPr>
            <a:stCxn id="6" idx="3"/>
          </p:cNvCxnSpPr>
          <p:nvPr/>
        </p:nvCxnSpPr>
        <p:spPr>
          <a:xfrm>
            <a:off x="2413000" y="2503870"/>
            <a:ext cx="6985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69">
            <a:extLst>
              <a:ext uri="{FF2B5EF4-FFF2-40B4-BE49-F238E27FC236}">
                <a16:creationId xmlns:a16="http://schemas.microsoft.com/office/drawing/2014/main" id="{330339A5-362C-5E40-B9F5-12C14996A237}"/>
              </a:ext>
            </a:extLst>
          </p:cNvPr>
          <p:cNvCxnSpPr>
            <a:stCxn id="7" idx="3"/>
          </p:cNvCxnSpPr>
          <p:nvPr/>
        </p:nvCxnSpPr>
        <p:spPr>
          <a:xfrm>
            <a:off x="2413000" y="2821370"/>
            <a:ext cx="698500" cy="60763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72">
            <a:extLst>
              <a:ext uri="{FF2B5EF4-FFF2-40B4-BE49-F238E27FC236}">
                <a16:creationId xmlns:a16="http://schemas.microsoft.com/office/drawing/2014/main" id="{25558424-CACC-F84D-9485-A31209C6C5F3}"/>
              </a:ext>
            </a:extLst>
          </p:cNvPr>
          <p:cNvCxnSpPr>
            <a:stCxn id="10" idx="3"/>
          </p:cNvCxnSpPr>
          <p:nvPr/>
        </p:nvCxnSpPr>
        <p:spPr>
          <a:xfrm flipV="1">
            <a:off x="2413000" y="3770040"/>
            <a:ext cx="730250" cy="71218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75">
            <a:extLst>
              <a:ext uri="{FF2B5EF4-FFF2-40B4-BE49-F238E27FC236}">
                <a16:creationId xmlns:a16="http://schemas.microsoft.com/office/drawing/2014/main" id="{3E1B8147-ACDB-BE41-B36E-14C63AAEFA7B}"/>
              </a:ext>
            </a:extLst>
          </p:cNvPr>
          <p:cNvCxnSpPr>
            <a:stCxn id="9" idx="3"/>
            <a:endCxn id="21" idx="1"/>
          </p:cNvCxnSpPr>
          <p:nvPr/>
        </p:nvCxnSpPr>
        <p:spPr>
          <a:xfrm>
            <a:off x="2413000" y="4166911"/>
            <a:ext cx="698500" cy="34158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79">
            <a:extLst>
              <a:ext uri="{FF2B5EF4-FFF2-40B4-BE49-F238E27FC236}">
                <a16:creationId xmlns:a16="http://schemas.microsoft.com/office/drawing/2014/main" id="{2A644E26-D7C6-4447-8F2D-38E02549D40B}"/>
              </a:ext>
            </a:extLst>
          </p:cNvPr>
          <p:cNvCxnSpPr>
            <a:stCxn id="8" idx="3"/>
          </p:cNvCxnSpPr>
          <p:nvPr/>
        </p:nvCxnSpPr>
        <p:spPr>
          <a:xfrm>
            <a:off x="2413000" y="3130112"/>
            <a:ext cx="730250" cy="120759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Freeform 91">
            <a:extLst>
              <a:ext uri="{FF2B5EF4-FFF2-40B4-BE49-F238E27FC236}">
                <a16:creationId xmlns:a16="http://schemas.microsoft.com/office/drawing/2014/main" id="{D1090DB2-C3FE-E143-863D-033F2E3CB719}"/>
              </a:ext>
            </a:extLst>
          </p:cNvPr>
          <p:cNvSpPr/>
          <p:nvPr/>
        </p:nvSpPr>
        <p:spPr>
          <a:xfrm>
            <a:off x="3968750" y="1598450"/>
            <a:ext cx="666750" cy="592300"/>
          </a:xfrm>
          <a:custGeom>
            <a:avLst/>
            <a:gdLst>
              <a:gd name="connsiteX0" fmla="*/ 993227 w 993227"/>
              <a:gd name="connsiteY0" fmla="*/ 0 h 709448"/>
              <a:gd name="connsiteX1" fmla="*/ 677917 w 993227"/>
              <a:gd name="connsiteY1" fmla="*/ 283779 h 709448"/>
              <a:gd name="connsiteX2" fmla="*/ 157655 w 993227"/>
              <a:gd name="connsiteY2" fmla="*/ 331076 h 709448"/>
              <a:gd name="connsiteX3" fmla="*/ 0 w 993227"/>
              <a:gd name="connsiteY3" fmla="*/ 709448 h 709448"/>
            </a:gdLst>
            <a:ahLst/>
            <a:cxnLst>
              <a:cxn ang="0">
                <a:pos x="connsiteX0" y="connsiteY0"/>
              </a:cxn>
              <a:cxn ang="0">
                <a:pos x="connsiteX1" y="connsiteY1"/>
              </a:cxn>
              <a:cxn ang="0">
                <a:pos x="connsiteX2" y="connsiteY2"/>
              </a:cxn>
              <a:cxn ang="0">
                <a:pos x="connsiteX3" y="connsiteY3"/>
              </a:cxn>
            </a:cxnLst>
            <a:rect l="l" t="t" r="r" b="b"/>
            <a:pathLst>
              <a:path w="993227" h="709448">
                <a:moveTo>
                  <a:pt x="993227" y="0"/>
                </a:moveTo>
                <a:cubicBezTo>
                  <a:pt x="905203" y="114300"/>
                  <a:pt x="817179" y="228600"/>
                  <a:pt x="677917" y="283779"/>
                </a:cubicBezTo>
                <a:cubicBezTo>
                  <a:pt x="538655" y="338958"/>
                  <a:pt x="270641" y="260131"/>
                  <a:pt x="157655" y="331076"/>
                </a:cubicBezTo>
                <a:cubicBezTo>
                  <a:pt x="44669" y="402021"/>
                  <a:pt x="22334" y="555734"/>
                  <a:pt x="0" y="709448"/>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p>
        </p:txBody>
      </p:sp>
      <p:cxnSp>
        <p:nvCxnSpPr>
          <p:cNvPr id="37" name="Straight Arrow Connector 92">
            <a:extLst>
              <a:ext uri="{FF2B5EF4-FFF2-40B4-BE49-F238E27FC236}">
                <a16:creationId xmlns:a16="http://schemas.microsoft.com/office/drawing/2014/main" id="{1499ACC3-7914-0E43-8863-0D8288F91A05}"/>
              </a:ext>
            </a:extLst>
          </p:cNvPr>
          <p:cNvCxnSpPr>
            <a:stCxn id="27" idx="6"/>
            <a:endCxn id="28" idx="1"/>
          </p:cNvCxnSpPr>
          <p:nvPr/>
        </p:nvCxnSpPr>
        <p:spPr>
          <a:xfrm flipV="1">
            <a:off x="3556000" y="1364705"/>
            <a:ext cx="825500" cy="54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105">
            <a:extLst>
              <a:ext uri="{FF2B5EF4-FFF2-40B4-BE49-F238E27FC236}">
                <a16:creationId xmlns:a16="http://schemas.microsoft.com/office/drawing/2014/main" id="{AE39F8A8-2F45-2746-86EC-5867EE249AE5}"/>
              </a:ext>
            </a:extLst>
          </p:cNvPr>
          <p:cNvCxnSpPr>
            <a:stCxn id="11" idx="3"/>
            <a:endCxn id="23" idx="1"/>
          </p:cNvCxnSpPr>
          <p:nvPr/>
        </p:nvCxnSpPr>
        <p:spPr>
          <a:xfrm>
            <a:off x="4889500" y="2413000"/>
            <a:ext cx="635000" cy="50854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108">
            <a:extLst>
              <a:ext uri="{FF2B5EF4-FFF2-40B4-BE49-F238E27FC236}">
                <a16:creationId xmlns:a16="http://schemas.microsoft.com/office/drawing/2014/main" id="{19D63394-4278-8346-AF76-E2A8800B1E22}"/>
              </a:ext>
            </a:extLst>
          </p:cNvPr>
          <p:cNvCxnSpPr/>
          <p:nvPr/>
        </p:nvCxnSpPr>
        <p:spPr>
          <a:xfrm>
            <a:off x="4889500" y="2612259"/>
            <a:ext cx="825500" cy="130503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111">
            <a:extLst>
              <a:ext uri="{FF2B5EF4-FFF2-40B4-BE49-F238E27FC236}">
                <a16:creationId xmlns:a16="http://schemas.microsoft.com/office/drawing/2014/main" id="{5554FF69-75DE-6644-83C4-3D211EF9AAD3}"/>
              </a:ext>
            </a:extLst>
          </p:cNvPr>
          <p:cNvCxnSpPr>
            <a:stCxn id="15" idx="3"/>
          </p:cNvCxnSpPr>
          <p:nvPr/>
        </p:nvCxnSpPr>
        <p:spPr>
          <a:xfrm flipV="1">
            <a:off x="4889500" y="3048549"/>
            <a:ext cx="635000" cy="48774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114">
            <a:extLst>
              <a:ext uri="{FF2B5EF4-FFF2-40B4-BE49-F238E27FC236}">
                <a16:creationId xmlns:a16="http://schemas.microsoft.com/office/drawing/2014/main" id="{AEA63452-BDF7-4547-8545-31A5C3CE99B9}"/>
              </a:ext>
            </a:extLst>
          </p:cNvPr>
          <p:cNvCxnSpPr>
            <a:endCxn id="24" idx="1"/>
          </p:cNvCxnSpPr>
          <p:nvPr/>
        </p:nvCxnSpPr>
        <p:spPr>
          <a:xfrm>
            <a:off x="4889500" y="3619500"/>
            <a:ext cx="762000" cy="52387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119">
            <a:extLst>
              <a:ext uri="{FF2B5EF4-FFF2-40B4-BE49-F238E27FC236}">
                <a16:creationId xmlns:a16="http://schemas.microsoft.com/office/drawing/2014/main" id="{0EAE1C45-9899-2D4F-A1E9-0DAC799CA1FF}"/>
              </a:ext>
            </a:extLst>
          </p:cNvPr>
          <p:cNvCxnSpPr>
            <a:stCxn id="19" idx="3"/>
          </p:cNvCxnSpPr>
          <p:nvPr/>
        </p:nvCxnSpPr>
        <p:spPr>
          <a:xfrm flipV="1">
            <a:off x="4889500" y="4274755"/>
            <a:ext cx="762000" cy="23374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124">
            <a:extLst>
              <a:ext uri="{FF2B5EF4-FFF2-40B4-BE49-F238E27FC236}">
                <a16:creationId xmlns:a16="http://schemas.microsoft.com/office/drawing/2014/main" id="{634C39AE-A484-9048-9D96-D084749DCDC0}"/>
              </a:ext>
            </a:extLst>
          </p:cNvPr>
          <p:cNvCxnSpPr>
            <a:stCxn id="23" idx="3"/>
          </p:cNvCxnSpPr>
          <p:nvPr/>
        </p:nvCxnSpPr>
        <p:spPr>
          <a:xfrm>
            <a:off x="6540500" y="2921548"/>
            <a:ext cx="5715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127">
            <a:extLst>
              <a:ext uri="{FF2B5EF4-FFF2-40B4-BE49-F238E27FC236}">
                <a16:creationId xmlns:a16="http://schemas.microsoft.com/office/drawing/2014/main" id="{789B1F8C-21D3-9D48-AC96-EA94AA0AD59A}"/>
              </a:ext>
            </a:extLst>
          </p:cNvPr>
          <p:cNvCxnSpPr>
            <a:stCxn id="24" idx="3"/>
            <a:endCxn id="26" idx="1"/>
          </p:cNvCxnSpPr>
          <p:nvPr/>
        </p:nvCxnSpPr>
        <p:spPr>
          <a:xfrm>
            <a:off x="6667500" y="4143375"/>
            <a:ext cx="4445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Rectangle 141">
            <a:extLst>
              <a:ext uri="{FF2B5EF4-FFF2-40B4-BE49-F238E27FC236}">
                <a16:creationId xmlns:a16="http://schemas.microsoft.com/office/drawing/2014/main" id="{CDBCCD85-DEE8-0B45-9938-4D9797BC1684}"/>
              </a:ext>
            </a:extLst>
          </p:cNvPr>
          <p:cNvSpPr/>
          <p:nvPr/>
        </p:nvSpPr>
        <p:spPr>
          <a:xfrm>
            <a:off x="1483936" y="5035609"/>
            <a:ext cx="631903" cy="523220"/>
          </a:xfrm>
          <a:prstGeom prst="rect">
            <a:avLst/>
          </a:prstGeom>
        </p:spPr>
        <p:txBody>
          <a:bodyPr wrap="none">
            <a:spAutoFit/>
          </a:bodyPr>
          <a:lstStyle/>
          <a:p>
            <a:pPr algn="ctr"/>
            <a:r>
              <a:rPr lang="en-US" altLang="zh-CN" sz="1400" dirty="0">
                <a:solidFill>
                  <a:schemeClr val="dk1"/>
                </a:solidFill>
                <a:effectLst>
                  <a:outerShdw blurRad="38100" dist="38100" dir="2700000" algn="tl">
                    <a:srgbClr val="000000">
                      <a:alpha val="43137"/>
                    </a:srgbClr>
                  </a:outerShdw>
                </a:effectLst>
                <a:ea typeface="Verdana" pitchFamily="34" charset="0"/>
                <a:cs typeface="Verdana" pitchFamily="34" charset="0"/>
              </a:rPr>
              <a:t>Input </a:t>
            </a:r>
            <a:br>
              <a:rPr lang="en-US" altLang="zh-CN" sz="1400" dirty="0">
                <a:solidFill>
                  <a:schemeClr val="dk1"/>
                </a:solidFill>
                <a:effectLst>
                  <a:outerShdw blurRad="38100" dist="38100" dir="2700000" algn="tl">
                    <a:srgbClr val="000000">
                      <a:alpha val="43137"/>
                    </a:srgbClr>
                  </a:outerShdw>
                </a:effectLst>
                <a:ea typeface="Verdana" pitchFamily="34" charset="0"/>
                <a:cs typeface="Verdana" pitchFamily="34" charset="0"/>
              </a:rPr>
            </a:br>
            <a:r>
              <a:rPr lang="en-US" altLang="zh-CN" sz="1400" dirty="0">
                <a:solidFill>
                  <a:schemeClr val="dk1"/>
                </a:solidFill>
                <a:effectLst>
                  <a:outerShdw blurRad="38100" dist="38100" dir="2700000" algn="tl">
                    <a:srgbClr val="000000">
                      <a:alpha val="43137"/>
                    </a:srgbClr>
                  </a:outerShdw>
                </a:effectLst>
                <a:ea typeface="Verdana" pitchFamily="34" charset="0"/>
                <a:cs typeface="Verdana" pitchFamily="34" charset="0"/>
              </a:rPr>
              <a:t>Files</a:t>
            </a:r>
            <a:endParaRPr lang="zh-CN" altLang="en-US" sz="1400" dirty="0">
              <a:effectLst>
                <a:outerShdw blurRad="38100" dist="38100" dir="2700000" algn="tl">
                  <a:srgbClr val="000000">
                    <a:alpha val="43137"/>
                  </a:srgbClr>
                </a:outerShdw>
              </a:effectLst>
            </a:endParaRPr>
          </a:p>
        </p:txBody>
      </p:sp>
      <p:sp>
        <p:nvSpPr>
          <p:cNvPr id="49" name="Rectangle 145">
            <a:extLst>
              <a:ext uri="{FF2B5EF4-FFF2-40B4-BE49-F238E27FC236}">
                <a16:creationId xmlns:a16="http://schemas.microsoft.com/office/drawing/2014/main" id="{6DDE9521-B778-364D-931C-C094E43D545F}"/>
              </a:ext>
            </a:extLst>
          </p:cNvPr>
          <p:cNvSpPr/>
          <p:nvPr/>
        </p:nvSpPr>
        <p:spPr>
          <a:xfrm>
            <a:off x="2921000" y="5035609"/>
            <a:ext cx="1130092" cy="523220"/>
          </a:xfrm>
          <a:prstGeom prst="rect">
            <a:avLst/>
          </a:prstGeom>
        </p:spPr>
        <p:txBody>
          <a:bodyPr wrap="square">
            <a:spAutoFit/>
          </a:bodyPr>
          <a:lstStyle/>
          <a:p>
            <a:pPr algn="ctr"/>
            <a:r>
              <a:rPr lang="en-US" altLang="zh-CN" sz="1400" dirty="0">
                <a:solidFill>
                  <a:schemeClr val="dk1"/>
                </a:solidFill>
                <a:effectLst>
                  <a:outerShdw blurRad="38100" dist="38100" dir="2700000" algn="tl">
                    <a:srgbClr val="000000">
                      <a:alpha val="43137"/>
                    </a:srgbClr>
                  </a:outerShdw>
                </a:effectLst>
                <a:ea typeface="Verdana" pitchFamily="34" charset="0"/>
                <a:cs typeface="Verdana" pitchFamily="34" charset="0"/>
              </a:rPr>
              <a:t>Map Workers</a:t>
            </a:r>
            <a:endParaRPr lang="zh-CN" altLang="en-US" sz="1400" dirty="0">
              <a:effectLst>
                <a:outerShdw blurRad="38100" dist="38100" dir="2700000" algn="tl">
                  <a:srgbClr val="000000">
                    <a:alpha val="43137"/>
                  </a:srgbClr>
                </a:outerShdw>
              </a:effectLst>
            </a:endParaRPr>
          </a:p>
        </p:txBody>
      </p:sp>
      <p:sp>
        <p:nvSpPr>
          <p:cNvPr id="50" name="Rectangle 146">
            <a:extLst>
              <a:ext uri="{FF2B5EF4-FFF2-40B4-BE49-F238E27FC236}">
                <a16:creationId xmlns:a16="http://schemas.microsoft.com/office/drawing/2014/main" id="{35E2F7B0-653A-DA43-B6B7-8608BF1ED30F}"/>
              </a:ext>
            </a:extLst>
          </p:cNvPr>
          <p:cNvSpPr/>
          <p:nvPr/>
        </p:nvSpPr>
        <p:spPr>
          <a:xfrm>
            <a:off x="4000500" y="5035609"/>
            <a:ext cx="1575687" cy="523220"/>
          </a:xfrm>
          <a:prstGeom prst="rect">
            <a:avLst/>
          </a:prstGeom>
        </p:spPr>
        <p:txBody>
          <a:bodyPr wrap="square">
            <a:spAutoFit/>
          </a:bodyPr>
          <a:lstStyle/>
          <a:p>
            <a:pPr algn="ctr"/>
            <a:r>
              <a:rPr lang="en-US" altLang="zh-CN" sz="1400" dirty="0">
                <a:solidFill>
                  <a:schemeClr val="dk1"/>
                </a:solidFill>
                <a:effectLst>
                  <a:outerShdw blurRad="38100" dist="38100" dir="2700000" algn="tl">
                    <a:srgbClr val="000000">
                      <a:alpha val="43137"/>
                    </a:srgbClr>
                  </a:outerShdw>
                </a:effectLst>
                <a:ea typeface="Verdana" pitchFamily="34" charset="0"/>
                <a:cs typeface="Verdana" pitchFamily="34" charset="0"/>
              </a:rPr>
              <a:t>Intermediate Files</a:t>
            </a:r>
            <a:endParaRPr lang="zh-CN" altLang="en-US" sz="1400" dirty="0">
              <a:effectLst>
                <a:outerShdw blurRad="38100" dist="38100" dir="2700000" algn="tl">
                  <a:srgbClr val="000000">
                    <a:alpha val="43137"/>
                  </a:srgbClr>
                </a:outerShdw>
              </a:effectLst>
            </a:endParaRPr>
          </a:p>
        </p:txBody>
      </p:sp>
      <p:sp>
        <p:nvSpPr>
          <p:cNvPr id="51" name="Rectangle 147">
            <a:extLst>
              <a:ext uri="{FF2B5EF4-FFF2-40B4-BE49-F238E27FC236}">
                <a16:creationId xmlns:a16="http://schemas.microsoft.com/office/drawing/2014/main" id="{6DD48BB9-D1B8-ED45-B075-30F2BE0F9535}"/>
              </a:ext>
            </a:extLst>
          </p:cNvPr>
          <p:cNvSpPr/>
          <p:nvPr/>
        </p:nvSpPr>
        <p:spPr>
          <a:xfrm>
            <a:off x="5651500" y="5035609"/>
            <a:ext cx="1130092" cy="523220"/>
          </a:xfrm>
          <a:prstGeom prst="rect">
            <a:avLst/>
          </a:prstGeom>
        </p:spPr>
        <p:txBody>
          <a:bodyPr wrap="square">
            <a:spAutoFit/>
          </a:bodyPr>
          <a:lstStyle/>
          <a:p>
            <a:pPr algn="ctr"/>
            <a:r>
              <a:rPr lang="en-US" altLang="zh-CN" sz="1400" dirty="0">
                <a:solidFill>
                  <a:schemeClr val="dk1"/>
                </a:solidFill>
                <a:effectLst>
                  <a:outerShdw blurRad="38100" dist="38100" dir="2700000" algn="tl">
                    <a:srgbClr val="000000">
                      <a:alpha val="43137"/>
                    </a:srgbClr>
                  </a:outerShdw>
                </a:effectLst>
                <a:ea typeface="Verdana" pitchFamily="34" charset="0"/>
                <a:cs typeface="Verdana" pitchFamily="34" charset="0"/>
              </a:rPr>
              <a:t>Reduce Workers</a:t>
            </a:r>
            <a:endParaRPr lang="zh-CN" altLang="en-US" sz="1400" dirty="0">
              <a:effectLst>
                <a:outerShdw blurRad="38100" dist="38100" dir="2700000" algn="tl">
                  <a:srgbClr val="000000">
                    <a:alpha val="43137"/>
                  </a:srgbClr>
                </a:outerShdw>
              </a:effectLst>
            </a:endParaRPr>
          </a:p>
        </p:txBody>
      </p:sp>
      <p:sp>
        <p:nvSpPr>
          <p:cNvPr id="52" name="Rectangle 148">
            <a:extLst>
              <a:ext uri="{FF2B5EF4-FFF2-40B4-BE49-F238E27FC236}">
                <a16:creationId xmlns:a16="http://schemas.microsoft.com/office/drawing/2014/main" id="{2BA0258D-87F7-F24B-AD67-840A2E557588}"/>
              </a:ext>
            </a:extLst>
          </p:cNvPr>
          <p:cNvSpPr/>
          <p:nvPr/>
        </p:nvSpPr>
        <p:spPr>
          <a:xfrm>
            <a:off x="7147191" y="5035609"/>
            <a:ext cx="771365" cy="523220"/>
          </a:xfrm>
          <a:prstGeom prst="rect">
            <a:avLst/>
          </a:prstGeom>
        </p:spPr>
        <p:txBody>
          <a:bodyPr wrap="none">
            <a:spAutoFit/>
          </a:bodyPr>
          <a:lstStyle/>
          <a:p>
            <a:pPr algn="ctr"/>
            <a:r>
              <a:rPr lang="en-US" altLang="zh-CN" sz="1400" dirty="0">
                <a:solidFill>
                  <a:schemeClr val="dk1"/>
                </a:solidFill>
                <a:effectLst>
                  <a:outerShdw blurRad="38100" dist="38100" dir="2700000" algn="tl">
                    <a:srgbClr val="000000">
                      <a:alpha val="43137"/>
                    </a:srgbClr>
                  </a:outerShdw>
                </a:effectLst>
                <a:ea typeface="Verdana" pitchFamily="34" charset="0"/>
                <a:cs typeface="Verdana" pitchFamily="34" charset="0"/>
              </a:rPr>
              <a:t>Output </a:t>
            </a:r>
            <a:br>
              <a:rPr lang="en-US" altLang="zh-CN" sz="1400" dirty="0">
                <a:solidFill>
                  <a:schemeClr val="dk1"/>
                </a:solidFill>
                <a:effectLst>
                  <a:outerShdw blurRad="38100" dist="38100" dir="2700000" algn="tl">
                    <a:srgbClr val="000000">
                      <a:alpha val="43137"/>
                    </a:srgbClr>
                  </a:outerShdw>
                </a:effectLst>
                <a:ea typeface="Verdana" pitchFamily="34" charset="0"/>
                <a:cs typeface="Verdana" pitchFamily="34" charset="0"/>
              </a:rPr>
            </a:br>
            <a:r>
              <a:rPr lang="en-US" altLang="zh-CN" sz="1400" dirty="0">
                <a:solidFill>
                  <a:schemeClr val="dk1"/>
                </a:solidFill>
                <a:effectLst>
                  <a:outerShdw blurRad="38100" dist="38100" dir="2700000" algn="tl">
                    <a:srgbClr val="000000">
                      <a:alpha val="43137"/>
                    </a:srgbClr>
                  </a:outerShdw>
                </a:effectLst>
                <a:ea typeface="Verdana" pitchFamily="34" charset="0"/>
                <a:cs typeface="Verdana" pitchFamily="34" charset="0"/>
              </a:rPr>
              <a:t>Files</a:t>
            </a:r>
            <a:endParaRPr lang="zh-CN" altLang="en-US" sz="1400" dirty="0">
              <a:effectLst>
                <a:outerShdw blurRad="38100" dist="38100" dir="2700000" algn="tl">
                  <a:srgbClr val="000000">
                    <a:alpha val="43137"/>
                  </a:srgbClr>
                </a:outerShdw>
              </a:effectLst>
            </a:endParaRPr>
          </a:p>
        </p:txBody>
      </p:sp>
      <p:sp>
        <p:nvSpPr>
          <p:cNvPr id="53" name="Rectangle 154">
            <a:extLst>
              <a:ext uri="{FF2B5EF4-FFF2-40B4-BE49-F238E27FC236}">
                <a16:creationId xmlns:a16="http://schemas.microsoft.com/office/drawing/2014/main" id="{71BEC9F7-ED3A-6E43-8EEA-176E225845F3}"/>
              </a:ext>
            </a:extLst>
          </p:cNvPr>
          <p:cNvSpPr/>
          <p:nvPr/>
        </p:nvSpPr>
        <p:spPr>
          <a:xfrm>
            <a:off x="2813362" y="2770908"/>
            <a:ext cx="1130092" cy="307777"/>
          </a:xfrm>
          <a:prstGeom prst="rect">
            <a:avLst/>
          </a:prstGeom>
        </p:spPr>
        <p:txBody>
          <a:bodyPr wrap="square">
            <a:spAutoFit/>
          </a:bodyPr>
          <a:lstStyle/>
          <a:p>
            <a:r>
              <a:rPr lang="en-US" altLang="zh-CN" sz="1200" i="1" dirty="0">
                <a:solidFill>
                  <a:srgbClr val="0233BE"/>
                </a:solidFill>
                <a:ea typeface="Verdana" pitchFamily="34" charset="0"/>
                <a:cs typeface="Verdana" pitchFamily="34" charset="0"/>
              </a:rPr>
              <a:t>M</a:t>
            </a:r>
            <a:r>
              <a:rPr lang="en-US" altLang="zh-CN" sz="1400" i="1" dirty="0">
                <a:solidFill>
                  <a:srgbClr val="0233BE"/>
                </a:solidFill>
                <a:ea typeface="Verdana" pitchFamily="34" charset="0"/>
                <a:cs typeface="Verdana" pitchFamily="34" charset="0"/>
              </a:rPr>
              <a:t> items</a:t>
            </a:r>
            <a:endParaRPr lang="zh-CN" altLang="en-US" sz="1400" i="1" dirty="0">
              <a:solidFill>
                <a:srgbClr val="0233BE"/>
              </a:solidFill>
            </a:endParaRPr>
          </a:p>
        </p:txBody>
      </p:sp>
      <p:sp>
        <p:nvSpPr>
          <p:cNvPr id="54" name="Rectangle 155">
            <a:extLst>
              <a:ext uri="{FF2B5EF4-FFF2-40B4-BE49-F238E27FC236}">
                <a16:creationId xmlns:a16="http://schemas.microsoft.com/office/drawing/2014/main" id="{FF1E7939-9A3C-A449-B310-A2479FAE7B3B}"/>
              </a:ext>
            </a:extLst>
          </p:cNvPr>
          <p:cNvSpPr/>
          <p:nvPr/>
        </p:nvSpPr>
        <p:spPr>
          <a:xfrm>
            <a:off x="5288861" y="3192401"/>
            <a:ext cx="1042779" cy="307777"/>
          </a:xfrm>
          <a:prstGeom prst="rect">
            <a:avLst/>
          </a:prstGeom>
        </p:spPr>
        <p:txBody>
          <a:bodyPr wrap="square">
            <a:spAutoFit/>
          </a:bodyPr>
          <a:lstStyle/>
          <a:p>
            <a:pPr algn="ctr"/>
            <a:r>
              <a:rPr lang="en-US" altLang="zh-CN" sz="1200" i="1" dirty="0">
                <a:solidFill>
                  <a:srgbClr val="0233BE"/>
                </a:solidFill>
                <a:ea typeface="Verdana" pitchFamily="34" charset="0"/>
                <a:cs typeface="Verdana" pitchFamily="34" charset="0"/>
              </a:rPr>
              <a:t>R</a:t>
            </a:r>
            <a:r>
              <a:rPr lang="en-US" altLang="zh-CN" sz="1400" i="1" dirty="0">
                <a:solidFill>
                  <a:srgbClr val="0233BE"/>
                </a:solidFill>
                <a:ea typeface="Verdana" pitchFamily="34" charset="0"/>
                <a:cs typeface="Verdana" pitchFamily="34" charset="0"/>
              </a:rPr>
              <a:t> items</a:t>
            </a:r>
            <a:endParaRPr lang="zh-CN" altLang="en-US" sz="1400" i="1" dirty="0">
              <a:solidFill>
                <a:srgbClr val="0233BE"/>
              </a:solidFill>
            </a:endParaRPr>
          </a:p>
        </p:txBody>
      </p:sp>
      <p:sp>
        <p:nvSpPr>
          <p:cNvPr id="55" name="Rectangle 156">
            <a:extLst>
              <a:ext uri="{FF2B5EF4-FFF2-40B4-BE49-F238E27FC236}">
                <a16:creationId xmlns:a16="http://schemas.microsoft.com/office/drawing/2014/main" id="{F023DF06-5195-3F41-877A-AEFC46FA4F8D}"/>
              </a:ext>
            </a:extLst>
          </p:cNvPr>
          <p:cNvSpPr/>
          <p:nvPr/>
        </p:nvSpPr>
        <p:spPr>
          <a:xfrm>
            <a:off x="5928540" y="1588099"/>
            <a:ext cx="752129" cy="523220"/>
          </a:xfrm>
          <a:prstGeom prst="rect">
            <a:avLst/>
          </a:prstGeom>
        </p:spPr>
        <p:txBody>
          <a:bodyPr wrap="none">
            <a:spAutoFit/>
          </a:bodyPr>
          <a:lstStyle/>
          <a:p>
            <a:r>
              <a:rPr lang="en-US" altLang="zh-CN" sz="1400" dirty="0">
                <a:solidFill>
                  <a:schemeClr val="dk1"/>
                </a:solidFill>
                <a:ea typeface="Verdana" pitchFamily="34" charset="0"/>
                <a:cs typeface="Verdana" pitchFamily="34" charset="0"/>
              </a:rPr>
              <a:t>assign </a:t>
            </a:r>
            <a:br>
              <a:rPr lang="en-US" altLang="zh-CN" sz="1400" dirty="0">
                <a:solidFill>
                  <a:schemeClr val="dk1"/>
                </a:solidFill>
                <a:ea typeface="Verdana" pitchFamily="34" charset="0"/>
                <a:cs typeface="Verdana" pitchFamily="34" charset="0"/>
              </a:rPr>
            </a:br>
            <a:r>
              <a:rPr lang="en-US" altLang="zh-CN" sz="1400" dirty="0">
                <a:solidFill>
                  <a:schemeClr val="dk1"/>
                </a:solidFill>
                <a:ea typeface="Verdana" pitchFamily="34" charset="0"/>
                <a:cs typeface="Verdana" pitchFamily="34" charset="0"/>
              </a:rPr>
              <a:t>tasks</a:t>
            </a:r>
            <a:endParaRPr lang="zh-CN" altLang="en-US" sz="1400" dirty="0"/>
          </a:p>
        </p:txBody>
      </p:sp>
      <p:sp>
        <p:nvSpPr>
          <p:cNvPr id="56" name="Rectangle 141">
            <a:extLst>
              <a:ext uri="{FF2B5EF4-FFF2-40B4-BE49-F238E27FC236}">
                <a16:creationId xmlns:a16="http://schemas.microsoft.com/office/drawing/2014/main" id="{7A04E922-CD0F-1B48-BAC2-3562E70290E5}"/>
              </a:ext>
            </a:extLst>
          </p:cNvPr>
          <p:cNvSpPr/>
          <p:nvPr/>
        </p:nvSpPr>
        <p:spPr>
          <a:xfrm rot="5400000">
            <a:off x="1738805" y="3463272"/>
            <a:ext cx="357790" cy="338554"/>
          </a:xfrm>
          <a:prstGeom prst="rect">
            <a:avLst/>
          </a:prstGeom>
        </p:spPr>
        <p:txBody>
          <a:bodyPr wrap="none">
            <a:spAutoFit/>
          </a:bodyPr>
          <a:lstStyle/>
          <a:p>
            <a:pPr algn="ctr"/>
            <a:r>
              <a:rPr lang="en-US" altLang="zh-CN" sz="1600" dirty="0">
                <a:solidFill>
                  <a:schemeClr val="dk1"/>
                </a:solidFill>
                <a:effectLst>
                  <a:outerShdw blurRad="38100" dist="38100" dir="2700000" algn="tl">
                    <a:srgbClr val="000000">
                      <a:alpha val="43137"/>
                    </a:srgbClr>
                  </a:outerShdw>
                </a:effectLst>
                <a:ea typeface="Verdana" pitchFamily="34" charset="0"/>
                <a:cs typeface="Verdana" pitchFamily="34" charset="0"/>
              </a:rPr>
              <a:t>...</a:t>
            </a:r>
            <a:endParaRPr lang="zh-CN" altLang="en-US" sz="1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84826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842" name="Rectangle 2"/>
          <p:cNvSpPr>
            <a:spLocks noGrp="1" noChangeArrowheads="1"/>
          </p:cNvSpPr>
          <p:nvPr>
            <p:ph type="title"/>
          </p:nvPr>
        </p:nvSpPr>
        <p:spPr/>
        <p:txBody>
          <a:bodyPr/>
          <a:lstStyle/>
          <a:p>
            <a:r>
              <a:rPr lang="en-US" altLang="en-US" dirty="0"/>
              <a:t>Roofline Model: y-axis</a:t>
            </a:r>
            <a:endParaRPr lang="en-US" altLang="en-US" sz="1200" dirty="0"/>
          </a:p>
        </p:txBody>
      </p:sp>
      <p:sp>
        <p:nvSpPr>
          <p:cNvPr id="803843" name="Line 3"/>
          <p:cNvSpPr>
            <a:spLocks noChangeShapeType="1"/>
          </p:cNvSpPr>
          <p:nvPr/>
        </p:nvSpPr>
        <p:spPr bwMode="auto">
          <a:xfrm flipV="1">
            <a:off x="25122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4" name="Line 4"/>
          <p:cNvSpPr>
            <a:spLocks noChangeShapeType="1"/>
          </p:cNvSpPr>
          <p:nvPr/>
        </p:nvSpPr>
        <p:spPr bwMode="auto">
          <a:xfrm flipV="1">
            <a:off x="29694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5" name="Line 5"/>
          <p:cNvSpPr>
            <a:spLocks noChangeShapeType="1"/>
          </p:cNvSpPr>
          <p:nvPr/>
        </p:nvSpPr>
        <p:spPr bwMode="auto">
          <a:xfrm flipV="1">
            <a:off x="34254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6" name="Line 6"/>
          <p:cNvSpPr>
            <a:spLocks noChangeShapeType="1"/>
          </p:cNvSpPr>
          <p:nvPr/>
        </p:nvSpPr>
        <p:spPr bwMode="auto">
          <a:xfrm flipV="1">
            <a:off x="38826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7" name="Line 7"/>
          <p:cNvSpPr>
            <a:spLocks noChangeShapeType="1"/>
          </p:cNvSpPr>
          <p:nvPr/>
        </p:nvSpPr>
        <p:spPr bwMode="auto">
          <a:xfrm flipV="1">
            <a:off x="4338638"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8" name="Line 8"/>
          <p:cNvSpPr>
            <a:spLocks noChangeShapeType="1"/>
          </p:cNvSpPr>
          <p:nvPr/>
        </p:nvSpPr>
        <p:spPr bwMode="auto">
          <a:xfrm flipV="1">
            <a:off x="4795838"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49" name="Line 9"/>
          <p:cNvSpPr>
            <a:spLocks noChangeShapeType="1"/>
          </p:cNvSpPr>
          <p:nvPr/>
        </p:nvSpPr>
        <p:spPr bwMode="auto">
          <a:xfrm flipV="1">
            <a:off x="5251847"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0" name="Line 10"/>
          <p:cNvSpPr>
            <a:spLocks noChangeShapeType="1"/>
          </p:cNvSpPr>
          <p:nvPr/>
        </p:nvSpPr>
        <p:spPr bwMode="auto">
          <a:xfrm flipH="1" flipV="1">
            <a:off x="2056210" y="42862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1" name="Line 11"/>
          <p:cNvSpPr>
            <a:spLocks noChangeShapeType="1"/>
          </p:cNvSpPr>
          <p:nvPr/>
        </p:nvSpPr>
        <p:spPr bwMode="auto">
          <a:xfrm flipH="1" flipV="1">
            <a:off x="2056210" y="38290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2" name="Line 12"/>
          <p:cNvSpPr>
            <a:spLocks noChangeShapeType="1"/>
          </p:cNvSpPr>
          <p:nvPr/>
        </p:nvSpPr>
        <p:spPr bwMode="auto">
          <a:xfrm flipH="1" flipV="1">
            <a:off x="2056210" y="33730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3" name="Line 13"/>
          <p:cNvSpPr>
            <a:spLocks noChangeShapeType="1"/>
          </p:cNvSpPr>
          <p:nvPr/>
        </p:nvSpPr>
        <p:spPr bwMode="auto">
          <a:xfrm flipH="1" flipV="1">
            <a:off x="2056210" y="29158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4" name="Line 14"/>
          <p:cNvSpPr>
            <a:spLocks noChangeShapeType="1"/>
          </p:cNvSpPr>
          <p:nvPr/>
        </p:nvSpPr>
        <p:spPr bwMode="auto">
          <a:xfrm flipH="1" flipV="1">
            <a:off x="2056210" y="24586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5" name="Line 15"/>
          <p:cNvSpPr>
            <a:spLocks noChangeShapeType="1"/>
          </p:cNvSpPr>
          <p:nvPr/>
        </p:nvSpPr>
        <p:spPr bwMode="auto">
          <a:xfrm flipH="1" flipV="1">
            <a:off x="2056210" y="20014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6" name="Line 16"/>
          <p:cNvSpPr>
            <a:spLocks noChangeShapeType="1"/>
          </p:cNvSpPr>
          <p:nvPr/>
        </p:nvSpPr>
        <p:spPr bwMode="auto">
          <a:xfrm flipH="1" flipV="1">
            <a:off x="2056210" y="15442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3857" name="Text Box 17"/>
          <p:cNvSpPr txBox="1">
            <a:spLocks noChangeArrowheads="1"/>
          </p:cNvSpPr>
          <p:nvPr/>
        </p:nvSpPr>
        <p:spPr bwMode="auto">
          <a:xfrm>
            <a:off x="1162051" y="40576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2</a:t>
            </a:r>
          </a:p>
        </p:txBody>
      </p:sp>
      <p:sp>
        <p:nvSpPr>
          <p:cNvPr id="803859" name="Line 19"/>
          <p:cNvSpPr>
            <a:spLocks noChangeShapeType="1"/>
          </p:cNvSpPr>
          <p:nvPr/>
        </p:nvSpPr>
        <p:spPr bwMode="auto">
          <a:xfrm>
            <a:off x="2056210" y="4748213"/>
            <a:ext cx="3424238" cy="0"/>
          </a:xfrm>
          <a:prstGeom prst="line">
            <a:avLst/>
          </a:prstGeom>
          <a:noFill/>
          <a:ln w="38100">
            <a:solidFill>
              <a:schemeClr val="tx1"/>
            </a:solidFill>
            <a:round/>
            <a:headEnd/>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3861" name="Text Box 21"/>
          <p:cNvSpPr txBox="1">
            <a:spLocks noChangeArrowheads="1"/>
          </p:cNvSpPr>
          <p:nvPr/>
        </p:nvSpPr>
        <p:spPr bwMode="auto">
          <a:xfrm rot="16200000">
            <a:off x="-339924" y="2797374"/>
            <a:ext cx="342304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2400"/>
              <a:t>attainable Gflop/s</a:t>
            </a:r>
          </a:p>
        </p:txBody>
      </p:sp>
      <p:sp>
        <p:nvSpPr>
          <p:cNvPr id="803862" name="Text Box 22"/>
          <p:cNvSpPr txBox="1">
            <a:spLocks noChangeArrowheads="1"/>
          </p:cNvSpPr>
          <p:nvPr/>
        </p:nvSpPr>
        <p:spPr bwMode="auto">
          <a:xfrm>
            <a:off x="1162051" y="36004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4</a:t>
            </a:r>
          </a:p>
        </p:txBody>
      </p:sp>
      <p:sp>
        <p:nvSpPr>
          <p:cNvPr id="803863" name="Text Box 23"/>
          <p:cNvSpPr txBox="1">
            <a:spLocks noChangeArrowheads="1"/>
          </p:cNvSpPr>
          <p:nvPr/>
        </p:nvSpPr>
        <p:spPr bwMode="auto">
          <a:xfrm>
            <a:off x="1162051" y="3144441"/>
            <a:ext cx="684610" cy="4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8</a:t>
            </a:r>
          </a:p>
        </p:txBody>
      </p:sp>
      <p:sp>
        <p:nvSpPr>
          <p:cNvPr id="803864" name="Text Box 24"/>
          <p:cNvSpPr txBox="1">
            <a:spLocks noChangeArrowheads="1"/>
          </p:cNvSpPr>
          <p:nvPr/>
        </p:nvSpPr>
        <p:spPr bwMode="auto">
          <a:xfrm>
            <a:off x="1162051" y="26872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16</a:t>
            </a:r>
          </a:p>
        </p:txBody>
      </p:sp>
      <p:sp>
        <p:nvSpPr>
          <p:cNvPr id="803865" name="Text Box 25"/>
          <p:cNvSpPr txBox="1">
            <a:spLocks noChangeArrowheads="1"/>
          </p:cNvSpPr>
          <p:nvPr/>
        </p:nvSpPr>
        <p:spPr bwMode="auto">
          <a:xfrm>
            <a:off x="1162051" y="22300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32</a:t>
            </a:r>
          </a:p>
        </p:txBody>
      </p:sp>
      <p:sp>
        <p:nvSpPr>
          <p:cNvPr id="803866" name="Text Box 26"/>
          <p:cNvSpPr txBox="1">
            <a:spLocks noChangeArrowheads="1"/>
          </p:cNvSpPr>
          <p:nvPr/>
        </p:nvSpPr>
        <p:spPr bwMode="auto">
          <a:xfrm>
            <a:off x="1162051" y="17728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64</a:t>
            </a:r>
          </a:p>
        </p:txBody>
      </p:sp>
      <p:sp>
        <p:nvSpPr>
          <p:cNvPr id="803867" name="Text Box 27"/>
          <p:cNvSpPr txBox="1">
            <a:spLocks noChangeArrowheads="1"/>
          </p:cNvSpPr>
          <p:nvPr/>
        </p:nvSpPr>
        <p:spPr bwMode="auto">
          <a:xfrm>
            <a:off x="1162051" y="13156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128</a:t>
            </a:r>
          </a:p>
        </p:txBody>
      </p:sp>
      <p:sp>
        <p:nvSpPr>
          <p:cNvPr id="803875" name="Line 35"/>
          <p:cNvSpPr>
            <a:spLocks noChangeShapeType="1"/>
          </p:cNvSpPr>
          <p:nvPr/>
        </p:nvSpPr>
        <p:spPr bwMode="auto">
          <a:xfrm flipV="1">
            <a:off x="2056210" y="1320404"/>
            <a:ext cx="0" cy="3427809"/>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3876" name="Text Box 36"/>
          <p:cNvSpPr txBox="1">
            <a:spLocks noChangeArrowheads="1"/>
          </p:cNvSpPr>
          <p:nvPr/>
        </p:nvSpPr>
        <p:spPr bwMode="auto">
          <a:xfrm>
            <a:off x="1143001" y="45148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a:t>
            </a:r>
          </a:p>
        </p:txBody>
      </p:sp>
      <p:grpSp>
        <p:nvGrpSpPr>
          <p:cNvPr id="803891" name="Group 51"/>
          <p:cNvGrpSpPr>
            <a:grpSpLocks/>
          </p:cNvGrpSpPr>
          <p:nvPr/>
        </p:nvGrpSpPr>
        <p:grpSpPr bwMode="auto">
          <a:xfrm>
            <a:off x="2056210" y="1884760"/>
            <a:ext cx="3195638" cy="289322"/>
            <a:chOff x="2685" y="1343"/>
            <a:chExt cx="766" cy="243"/>
          </a:xfrm>
        </p:grpSpPr>
        <p:sp>
          <p:nvSpPr>
            <p:cNvPr id="803884" name="Rectangle 44"/>
            <p:cNvSpPr>
              <a:spLocks noChangeArrowheads="1"/>
            </p:cNvSpPr>
            <p:nvPr/>
          </p:nvSpPr>
          <p:spPr bwMode="auto">
            <a:xfrm>
              <a:off x="2688" y="1487"/>
              <a:ext cx="763" cy="99"/>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3881" name="Line 41"/>
            <p:cNvSpPr>
              <a:spLocks noChangeShapeType="1"/>
            </p:cNvSpPr>
            <p:nvPr/>
          </p:nvSpPr>
          <p:spPr bwMode="auto">
            <a:xfrm flipH="1" flipV="1">
              <a:off x="2685" y="1487"/>
              <a:ext cx="766" cy="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3885" name="Text Box 45"/>
            <p:cNvSpPr txBox="1">
              <a:spLocks noChangeArrowheads="1"/>
            </p:cNvSpPr>
            <p:nvPr/>
          </p:nvSpPr>
          <p:spPr bwMode="auto">
            <a:xfrm>
              <a:off x="2688" y="1343"/>
              <a:ext cx="763"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900">
                  <a:solidFill>
                    <a:srgbClr val="0000FF"/>
                  </a:solidFill>
                </a:rPr>
                <a:t>Peak flops</a:t>
              </a:r>
            </a:p>
          </p:txBody>
        </p:sp>
      </p:grpSp>
      <p:sp>
        <p:nvSpPr>
          <p:cNvPr id="803892" name="Rectangle 52"/>
          <p:cNvSpPr>
            <a:spLocks noChangeArrowheads="1"/>
          </p:cNvSpPr>
          <p:nvPr/>
        </p:nvSpPr>
        <p:spPr bwMode="auto">
          <a:xfrm>
            <a:off x="5600701" y="1141810"/>
            <a:ext cx="2828923"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marL="342900" indent="-342900">
              <a:spcBef>
                <a:spcPct val="20000"/>
              </a:spcBef>
              <a:buClr>
                <a:srgbClr val="000080"/>
              </a:buClr>
              <a:buSzPct val="85000"/>
              <a:buFont typeface="Wingdings" panose="05000000000000000000" pitchFamily="2" charset="2"/>
              <a:buChar char="v"/>
              <a:defRPr sz="2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800" dirty="0"/>
              <a:t>The y-axis describes the attained performance (of the hardware)</a:t>
            </a:r>
          </a:p>
          <a:p>
            <a:pPr algn="l" eaLnBrk="1" hangingPunct="1"/>
            <a:r>
              <a:rPr lang="en-US" altLang="en-US" sz="1800" dirty="0"/>
              <a:t>It’s easy to add the “peak performance” as an upper bound</a:t>
            </a:r>
          </a:p>
          <a:p>
            <a:pPr eaLnBrk="1" hangingPunct="1"/>
            <a:endParaRPr lang="en-US" altLang="en-US" sz="1800" dirty="0"/>
          </a:p>
        </p:txBody>
      </p:sp>
    </p:spTree>
    <p:extLst>
      <p:ext uri="{BB962C8B-B14F-4D97-AF65-F5344CB8AC3E}">
        <p14:creationId xmlns:p14="http://schemas.microsoft.com/office/powerpoint/2010/main" val="26378903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62407-B783-154F-ACA8-746DA38A3508}"/>
              </a:ext>
            </a:extLst>
          </p:cNvPr>
          <p:cNvSpPr>
            <a:spLocks noGrp="1"/>
          </p:cNvSpPr>
          <p:nvPr>
            <p:ph type="title"/>
          </p:nvPr>
        </p:nvSpPr>
        <p:spPr/>
        <p:txBody>
          <a:bodyPr/>
          <a:lstStyle/>
          <a:p>
            <a:r>
              <a:rPr kumimoji="1" lang="en-US" altLang="zh-CN" dirty="0"/>
              <a:t>MapReduce: The Complete Picture</a:t>
            </a:r>
            <a:endParaRPr kumimoji="1" lang="zh-CN" altLang="en-US" dirty="0"/>
          </a:p>
        </p:txBody>
      </p:sp>
      <p:sp>
        <p:nvSpPr>
          <p:cNvPr id="4" name="灯片编号占位符 3">
            <a:extLst>
              <a:ext uri="{FF2B5EF4-FFF2-40B4-BE49-F238E27FC236}">
                <a16:creationId xmlns:a16="http://schemas.microsoft.com/office/drawing/2014/main" id="{036A031A-6E1E-6A42-ACE7-222B0011BC61}"/>
              </a:ext>
            </a:extLst>
          </p:cNvPr>
          <p:cNvSpPr>
            <a:spLocks noGrp="1"/>
          </p:cNvSpPr>
          <p:nvPr>
            <p:ph type="sldNum" sz="quarter" idx="12"/>
          </p:nvPr>
        </p:nvSpPr>
        <p:spPr/>
        <p:txBody>
          <a:bodyPr/>
          <a:lstStyle/>
          <a:p>
            <a:fld id="{ADE361C3-C043-4A6E-BDCE-8DA1E7D90A3B}" type="slidenum">
              <a:rPr lang="zh-CN" altLang="en-US" smtClean="0"/>
              <a:t>60</a:t>
            </a:fld>
            <a:endParaRPr lang="zh-CN" altLang="en-US"/>
          </a:p>
        </p:txBody>
      </p:sp>
      <p:sp>
        <p:nvSpPr>
          <p:cNvPr id="5" name="Rectangle 2">
            <a:extLst>
              <a:ext uri="{FF2B5EF4-FFF2-40B4-BE49-F238E27FC236}">
                <a16:creationId xmlns:a16="http://schemas.microsoft.com/office/drawing/2014/main" id="{95112FEF-2CA8-9840-970D-19885D0D5C33}"/>
              </a:ext>
            </a:extLst>
          </p:cNvPr>
          <p:cNvSpPr/>
          <p:nvPr/>
        </p:nvSpPr>
        <p:spPr>
          <a:xfrm>
            <a:off x="1265621" y="2757458"/>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667" dirty="0">
                <a:latin typeface="Verdana" pitchFamily="34" charset="0"/>
                <a:ea typeface="Verdana" pitchFamily="34" charset="0"/>
                <a:cs typeface="Verdana" pitchFamily="34" charset="0"/>
              </a:rPr>
              <a:t>Shard 0</a:t>
            </a:r>
            <a:endParaRPr lang="zh-CN" altLang="en-US" sz="1667" dirty="0">
              <a:latin typeface="Verdana" pitchFamily="34" charset="0"/>
              <a:cs typeface="Verdana" pitchFamily="34" charset="0"/>
            </a:endParaRPr>
          </a:p>
        </p:txBody>
      </p:sp>
      <p:sp>
        <p:nvSpPr>
          <p:cNvPr id="6" name="Rectangle 21">
            <a:extLst>
              <a:ext uri="{FF2B5EF4-FFF2-40B4-BE49-F238E27FC236}">
                <a16:creationId xmlns:a16="http://schemas.microsoft.com/office/drawing/2014/main" id="{90654B95-94FA-1B42-A3C6-F190D6926930}"/>
              </a:ext>
            </a:extLst>
          </p:cNvPr>
          <p:cNvSpPr/>
          <p:nvPr/>
        </p:nvSpPr>
        <p:spPr>
          <a:xfrm>
            <a:off x="2413001" y="2757458"/>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667" dirty="0">
                <a:latin typeface="Verdana" pitchFamily="34" charset="0"/>
                <a:ea typeface="Verdana" pitchFamily="34" charset="0"/>
                <a:cs typeface="Verdana" pitchFamily="34" charset="0"/>
              </a:rPr>
              <a:t>Shard 1</a:t>
            </a:r>
            <a:endParaRPr lang="zh-CN" altLang="en-US" sz="1667" dirty="0">
              <a:latin typeface="Verdana" pitchFamily="34" charset="0"/>
              <a:cs typeface="Verdana" pitchFamily="34" charset="0"/>
            </a:endParaRPr>
          </a:p>
        </p:txBody>
      </p:sp>
      <p:sp>
        <p:nvSpPr>
          <p:cNvPr id="7" name="Rectangle 22">
            <a:extLst>
              <a:ext uri="{FF2B5EF4-FFF2-40B4-BE49-F238E27FC236}">
                <a16:creationId xmlns:a16="http://schemas.microsoft.com/office/drawing/2014/main" id="{0E94D0A8-6491-7443-8FC1-3430AEFC8C55}"/>
              </a:ext>
            </a:extLst>
          </p:cNvPr>
          <p:cNvSpPr/>
          <p:nvPr/>
        </p:nvSpPr>
        <p:spPr>
          <a:xfrm>
            <a:off x="3542862" y="2757458"/>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667" dirty="0">
                <a:latin typeface="Verdana" pitchFamily="34" charset="0"/>
                <a:ea typeface="Verdana" pitchFamily="34" charset="0"/>
                <a:cs typeface="Verdana" pitchFamily="34" charset="0"/>
              </a:rPr>
              <a:t>Shard 2</a:t>
            </a:r>
            <a:endParaRPr lang="zh-CN" altLang="en-US" sz="1667" dirty="0">
              <a:latin typeface="Verdana" pitchFamily="34" charset="0"/>
              <a:cs typeface="Verdana" pitchFamily="34" charset="0"/>
            </a:endParaRPr>
          </a:p>
        </p:txBody>
      </p:sp>
      <p:sp>
        <p:nvSpPr>
          <p:cNvPr id="8" name="Rectangle 23">
            <a:extLst>
              <a:ext uri="{FF2B5EF4-FFF2-40B4-BE49-F238E27FC236}">
                <a16:creationId xmlns:a16="http://schemas.microsoft.com/office/drawing/2014/main" id="{93FD5DA4-ACF2-5344-9F2B-1CB87717068E}"/>
              </a:ext>
            </a:extLst>
          </p:cNvPr>
          <p:cNvSpPr/>
          <p:nvPr/>
        </p:nvSpPr>
        <p:spPr>
          <a:xfrm>
            <a:off x="4690241" y="2757458"/>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667" dirty="0">
                <a:latin typeface="Verdana" pitchFamily="34" charset="0"/>
                <a:ea typeface="Verdana" pitchFamily="34" charset="0"/>
                <a:cs typeface="Verdana" pitchFamily="34" charset="0"/>
              </a:rPr>
              <a:t>Shard 3</a:t>
            </a:r>
            <a:endParaRPr lang="zh-CN" altLang="en-US" sz="1667" dirty="0">
              <a:latin typeface="Verdana" pitchFamily="34" charset="0"/>
              <a:cs typeface="Verdana" pitchFamily="34" charset="0"/>
            </a:endParaRPr>
          </a:p>
        </p:txBody>
      </p:sp>
      <p:sp>
        <p:nvSpPr>
          <p:cNvPr id="9" name="Rectangle 25">
            <a:extLst>
              <a:ext uri="{FF2B5EF4-FFF2-40B4-BE49-F238E27FC236}">
                <a16:creationId xmlns:a16="http://schemas.microsoft.com/office/drawing/2014/main" id="{80626192-7513-9E47-870D-8FA0EEAA6886}"/>
              </a:ext>
            </a:extLst>
          </p:cNvPr>
          <p:cNvSpPr/>
          <p:nvPr/>
        </p:nvSpPr>
        <p:spPr>
          <a:xfrm>
            <a:off x="6409121" y="2757458"/>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667" dirty="0">
                <a:latin typeface="Verdana" pitchFamily="34" charset="0"/>
                <a:ea typeface="Verdana" pitchFamily="34" charset="0"/>
                <a:cs typeface="Verdana" pitchFamily="34" charset="0"/>
              </a:rPr>
              <a:t>Shard M-1</a:t>
            </a:r>
            <a:endParaRPr lang="zh-CN" altLang="en-US" sz="1667" dirty="0">
              <a:latin typeface="Verdana" pitchFamily="34" charset="0"/>
              <a:cs typeface="Verdana" pitchFamily="34" charset="0"/>
            </a:endParaRPr>
          </a:p>
        </p:txBody>
      </p:sp>
      <p:sp>
        <p:nvSpPr>
          <p:cNvPr id="10" name="Rectangle 141">
            <a:extLst>
              <a:ext uri="{FF2B5EF4-FFF2-40B4-BE49-F238E27FC236}">
                <a16:creationId xmlns:a16="http://schemas.microsoft.com/office/drawing/2014/main" id="{2C76C7D6-B117-354D-86FB-AAEC87A6E144}"/>
              </a:ext>
            </a:extLst>
          </p:cNvPr>
          <p:cNvSpPr/>
          <p:nvPr/>
        </p:nvSpPr>
        <p:spPr>
          <a:xfrm>
            <a:off x="3542862" y="3392458"/>
            <a:ext cx="1961930" cy="323165"/>
          </a:xfrm>
          <a:prstGeom prst="rect">
            <a:avLst/>
          </a:prstGeom>
        </p:spPr>
        <p:txBody>
          <a:bodyPr wrap="square">
            <a:spAutoFit/>
          </a:bodyPr>
          <a:lstStyle/>
          <a:p>
            <a:pPr algn="ctr"/>
            <a:r>
              <a:rPr lang="en-US" altLang="zh-CN" sz="1500"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Input Files</a:t>
            </a:r>
            <a:endParaRPr lang="zh-CN" altLang="en-US" sz="1500" dirty="0">
              <a:effectLst>
                <a:outerShdw blurRad="38100" dist="38100" dir="2700000" algn="tl">
                  <a:srgbClr val="000000">
                    <a:alpha val="43137"/>
                  </a:srgbClr>
                </a:outerShdw>
              </a:effectLst>
            </a:endParaRPr>
          </a:p>
        </p:txBody>
      </p:sp>
      <p:sp>
        <p:nvSpPr>
          <p:cNvPr id="11" name="Rectangle 52">
            <a:extLst>
              <a:ext uri="{FF2B5EF4-FFF2-40B4-BE49-F238E27FC236}">
                <a16:creationId xmlns:a16="http://schemas.microsoft.com/office/drawing/2014/main" id="{546A0BE1-3975-2141-8489-56E8A6E59A22}"/>
              </a:ext>
            </a:extLst>
          </p:cNvPr>
          <p:cNvSpPr/>
          <p:nvPr/>
        </p:nvSpPr>
        <p:spPr>
          <a:xfrm>
            <a:off x="5778500" y="2690237"/>
            <a:ext cx="689742" cy="323165"/>
          </a:xfrm>
          <a:prstGeom prst="rect">
            <a:avLst/>
          </a:prstGeom>
        </p:spPr>
        <p:txBody>
          <a:bodyPr wrap="square">
            <a:spAutoFit/>
          </a:bodyPr>
          <a:lstStyle/>
          <a:p>
            <a:pPr algn="ctr"/>
            <a:r>
              <a:rPr lang="en-US" altLang="zh-CN" sz="1500"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a:t>
            </a:r>
            <a:endParaRPr lang="zh-CN" altLang="en-US" sz="1500" dirty="0">
              <a:effectLst>
                <a:outerShdw blurRad="38100" dist="38100" dir="2700000" algn="tl">
                  <a:srgbClr val="000000">
                    <a:alpha val="43137"/>
                  </a:srgbClr>
                </a:outerShdw>
              </a:effectLst>
            </a:endParaRPr>
          </a:p>
        </p:txBody>
      </p:sp>
      <p:sp>
        <p:nvSpPr>
          <p:cNvPr id="12" name="Rectangle 54">
            <a:extLst>
              <a:ext uri="{FF2B5EF4-FFF2-40B4-BE49-F238E27FC236}">
                <a16:creationId xmlns:a16="http://schemas.microsoft.com/office/drawing/2014/main" id="{AC1226F5-4D5F-CE42-A0C4-8725ADFC219F}"/>
              </a:ext>
            </a:extLst>
          </p:cNvPr>
          <p:cNvSpPr/>
          <p:nvPr/>
        </p:nvSpPr>
        <p:spPr>
          <a:xfrm>
            <a:off x="2986690" y="4072484"/>
            <a:ext cx="3277914" cy="400110"/>
          </a:xfrm>
          <a:prstGeom prst="rect">
            <a:avLst/>
          </a:prstGeom>
        </p:spPr>
        <p:txBody>
          <a:bodyPr wrap="square">
            <a:spAutoFit/>
          </a:bodyPr>
          <a:lstStyle/>
          <a:p>
            <a:pPr algn="ctr"/>
            <a:r>
              <a:rPr lang="en-US" altLang="zh-CN"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Divided into </a:t>
            </a:r>
            <a:r>
              <a:rPr lang="en-US" altLang="zh-CN" sz="2000" dirty="0">
                <a:solidFill>
                  <a:srgbClr val="FF0066"/>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M</a:t>
            </a:r>
            <a:r>
              <a:rPr lang="en-US" altLang="zh-CN"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 shards</a:t>
            </a:r>
            <a:endParaRPr lang="zh-CN" altLang="en-US" dirty="0">
              <a:effectLst>
                <a:outerShdw blurRad="38100" dist="38100" dir="2700000" algn="tl">
                  <a:srgbClr val="000000">
                    <a:alpha val="43137"/>
                  </a:srgbClr>
                </a:outerShdw>
              </a:effectLst>
            </a:endParaRPr>
          </a:p>
        </p:txBody>
      </p:sp>
      <p:sp>
        <p:nvSpPr>
          <p:cNvPr id="14" name="内容占位符 2">
            <a:extLst>
              <a:ext uri="{FF2B5EF4-FFF2-40B4-BE49-F238E27FC236}">
                <a16:creationId xmlns:a16="http://schemas.microsoft.com/office/drawing/2014/main" id="{821C30ED-DF78-964D-B0D5-36D6334F5F20}"/>
              </a:ext>
            </a:extLst>
          </p:cNvPr>
          <p:cNvSpPr>
            <a:spLocks noGrp="1"/>
          </p:cNvSpPr>
          <p:nvPr>
            <p:ph idx="1"/>
          </p:nvPr>
        </p:nvSpPr>
        <p:spPr>
          <a:xfrm>
            <a:off x="457200" y="1129308"/>
            <a:ext cx="8229600" cy="2664296"/>
          </a:xfrm>
        </p:spPr>
        <p:txBody>
          <a:bodyPr/>
          <a:lstStyle/>
          <a:p>
            <a:r>
              <a:rPr kumimoji="1" lang="en-US" altLang="zh-CN" dirty="0">
                <a:solidFill>
                  <a:srgbClr val="C00000"/>
                </a:solidFill>
              </a:rPr>
              <a:t>Step1</a:t>
            </a:r>
            <a:r>
              <a:rPr kumimoji="1" lang="en-US" altLang="zh-CN" b="0" dirty="0"/>
              <a:t>: (Client/Master) split input files into chunks (shards)</a:t>
            </a:r>
          </a:p>
          <a:p>
            <a:pPr lvl="1"/>
            <a:r>
              <a:rPr kumimoji="1" lang="en-US" altLang="zh-CN" dirty="0"/>
              <a:t>Typically, 64MB</a:t>
            </a:r>
          </a:p>
          <a:p>
            <a:pPr lvl="1"/>
            <a:r>
              <a:rPr kumimoji="1" lang="en-US" altLang="zh-CN" dirty="0"/>
              <a:t>Why? Fit the </a:t>
            </a:r>
            <a:r>
              <a:rPr kumimoji="1" lang="en-US" altLang="zh-CN" b="1" dirty="0">
                <a:solidFill>
                  <a:srgbClr val="C00000"/>
                </a:solidFill>
              </a:rPr>
              <a:t>GFS</a:t>
            </a:r>
            <a:r>
              <a:rPr kumimoji="1" lang="en-US" altLang="zh-CN" dirty="0"/>
              <a:t> chunk size, so one RPC is sufficient to read the chunk</a:t>
            </a:r>
          </a:p>
        </p:txBody>
      </p:sp>
    </p:spTree>
    <p:extLst>
      <p:ext uri="{BB962C8B-B14F-4D97-AF65-F5344CB8AC3E}">
        <p14:creationId xmlns:p14="http://schemas.microsoft.com/office/powerpoint/2010/main" val="1853158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B124C1-FCFA-3D48-98AE-90868C422BAA}"/>
              </a:ext>
            </a:extLst>
          </p:cNvPr>
          <p:cNvSpPr>
            <a:spLocks noGrp="1"/>
          </p:cNvSpPr>
          <p:nvPr>
            <p:ph type="title"/>
          </p:nvPr>
        </p:nvSpPr>
        <p:spPr/>
        <p:txBody>
          <a:bodyPr/>
          <a:lstStyle/>
          <a:p>
            <a:r>
              <a:rPr kumimoji="1" lang="en-US" altLang="zh-CN" dirty="0"/>
              <a:t>MapReduce: The Complete Picture</a:t>
            </a:r>
            <a:endParaRPr kumimoji="1" lang="zh-CN" altLang="en-US" dirty="0"/>
          </a:p>
        </p:txBody>
      </p:sp>
      <p:sp>
        <p:nvSpPr>
          <p:cNvPr id="3" name="内容占位符 2">
            <a:extLst>
              <a:ext uri="{FF2B5EF4-FFF2-40B4-BE49-F238E27FC236}">
                <a16:creationId xmlns:a16="http://schemas.microsoft.com/office/drawing/2014/main" id="{709AFB0F-2EE1-F24A-B4E5-6B3D9532D260}"/>
              </a:ext>
            </a:extLst>
          </p:cNvPr>
          <p:cNvSpPr>
            <a:spLocks noGrp="1"/>
          </p:cNvSpPr>
          <p:nvPr>
            <p:ph idx="1"/>
          </p:nvPr>
        </p:nvSpPr>
        <p:spPr>
          <a:xfrm>
            <a:off x="457200" y="1129307"/>
            <a:ext cx="8229600" cy="3051297"/>
          </a:xfrm>
        </p:spPr>
        <p:txBody>
          <a:bodyPr>
            <a:normAutofit/>
          </a:bodyPr>
          <a:lstStyle/>
          <a:p>
            <a:r>
              <a:rPr kumimoji="1" lang="en-US" altLang="zh-CN" dirty="0">
                <a:solidFill>
                  <a:srgbClr val="C00000"/>
                </a:solidFill>
              </a:rPr>
              <a:t>Step2</a:t>
            </a:r>
            <a:r>
              <a:rPr kumimoji="1" lang="en-US" altLang="zh-CN" b="0" dirty="0"/>
              <a:t>: (remote) fork processes</a:t>
            </a:r>
          </a:p>
          <a:p>
            <a:r>
              <a:rPr kumimoji="1" lang="en-US" altLang="zh-CN" b="0" dirty="0"/>
              <a:t>Start up many copies of the program on cluster</a:t>
            </a:r>
          </a:p>
          <a:p>
            <a:pPr lvl="1"/>
            <a:r>
              <a:rPr kumimoji="1" lang="en-US" altLang="zh-CN" b="1" dirty="0">
                <a:solidFill>
                  <a:srgbClr val="C00000"/>
                </a:solidFill>
              </a:rPr>
              <a:t>1 master</a:t>
            </a:r>
            <a:r>
              <a:rPr kumimoji="1" lang="en-US" altLang="zh-CN" dirty="0"/>
              <a:t>: scheduler &amp; coordinator</a:t>
            </a:r>
          </a:p>
          <a:p>
            <a:pPr lvl="1"/>
            <a:r>
              <a:rPr kumimoji="1" lang="en-US" altLang="zh-CN" dirty="0"/>
              <a:t>Lots of </a:t>
            </a:r>
            <a:r>
              <a:rPr kumimoji="1" lang="en-US" altLang="zh-CN" b="1" dirty="0">
                <a:solidFill>
                  <a:srgbClr val="C00000"/>
                </a:solidFill>
              </a:rPr>
              <a:t>workers</a:t>
            </a:r>
          </a:p>
          <a:p>
            <a:r>
              <a:rPr kumimoji="1" lang="en-US" altLang="zh-CN" dirty="0">
                <a:solidFill>
                  <a:srgbClr val="C00000"/>
                </a:solidFill>
              </a:rPr>
              <a:t>Idle workers </a:t>
            </a:r>
            <a:r>
              <a:rPr kumimoji="1" lang="en-US" altLang="zh-CN" b="0" dirty="0"/>
              <a:t>are assigned either</a:t>
            </a:r>
          </a:p>
          <a:p>
            <a:pPr lvl="1"/>
            <a:r>
              <a:rPr kumimoji="1" lang="en-US" altLang="zh-CN" b="0" dirty="0"/>
              <a:t>Map tasks (each works on a shard)</a:t>
            </a:r>
          </a:p>
          <a:p>
            <a:pPr lvl="1"/>
            <a:r>
              <a:rPr kumimoji="1" lang="en-US" altLang="zh-CN" b="0" dirty="0"/>
              <a:t>Reduce tasks (each works on intermediate files)</a:t>
            </a:r>
          </a:p>
          <a:p>
            <a:endParaRPr kumimoji="1" lang="en-US" altLang="zh-CN" b="0" dirty="0"/>
          </a:p>
        </p:txBody>
      </p:sp>
      <p:sp>
        <p:nvSpPr>
          <p:cNvPr id="4" name="灯片编号占位符 3">
            <a:extLst>
              <a:ext uri="{FF2B5EF4-FFF2-40B4-BE49-F238E27FC236}">
                <a16:creationId xmlns:a16="http://schemas.microsoft.com/office/drawing/2014/main" id="{CC58FA14-9D41-874E-9093-44137AA9E8D0}"/>
              </a:ext>
            </a:extLst>
          </p:cNvPr>
          <p:cNvSpPr>
            <a:spLocks noGrp="1"/>
          </p:cNvSpPr>
          <p:nvPr>
            <p:ph type="sldNum" sz="quarter" idx="12"/>
          </p:nvPr>
        </p:nvSpPr>
        <p:spPr/>
        <p:txBody>
          <a:bodyPr/>
          <a:lstStyle/>
          <a:p>
            <a:fld id="{ADE361C3-C043-4A6E-BDCE-8DA1E7D90A3B}" type="slidenum">
              <a:rPr lang="zh-CN" altLang="en-US" smtClean="0"/>
              <a:t>61</a:t>
            </a:fld>
            <a:endParaRPr lang="zh-CN" altLang="en-US"/>
          </a:p>
        </p:txBody>
      </p:sp>
      <p:sp>
        <p:nvSpPr>
          <p:cNvPr id="5" name="Rounded Rectangle 11">
            <a:extLst>
              <a:ext uri="{FF2B5EF4-FFF2-40B4-BE49-F238E27FC236}">
                <a16:creationId xmlns:a16="http://schemas.microsoft.com/office/drawing/2014/main" id="{1B9CA28B-B1D3-6E41-AD3F-AAD4F466D5A7}"/>
              </a:ext>
            </a:extLst>
          </p:cNvPr>
          <p:cNvSpPr/>
          <p:nvPr/>
        </p:nvSpPr>
        <p:spPr>
          <a:xfrm>
            <a:off x="2212776" y="4868369"/>
            <a:ext cx="1016000" cy="467492"/>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Map</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sp>
        <p:nvSpPr>
          <p:cNvPr id="6" name="Rounded Rectangle 12">
            <a:extLst>
              <a:ext uri="{FF2B5EF4-FFF2-40B4-BE49-F238E27FC236}">
                <a16:creationId xmlns:a16="http://schemas.microsoft.com/office/drawing/2014/main" id="{B82ADC4C-B7D9-114C-AC7E-B87D3FBCD974}"/>
              </a:ext>
            </a:extLst>
          </p:cNvPr>
          <p:cNvSpPr/>
          <p:nvPr/>
        </p:nvSpPr>
        <p:spPr>
          <a:xfrm>
            <a:off x="4959238" y="4856058"/>
            <a:ext cx="1016000" cy="467492"/>
          </a:xfrm>
          <a:prstGeom prst="roundRect">
            <a:avLst/>
          </a:prstGeom>
          <a:ln w="38100">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Reduce</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sp>
        <p:nvSpPr>
          <p:cNvPr id="7" name="Oval 13">
            <a:extLst>
              <a:ext uri="{FF2B5EF4-FFF2-40B4-BE49-F238E27FC236}">
                <a16:creationId xmlns:a16="http://schemas.microsoft.com/office/drawing/2014/main" id="{9E163513-3DD7-674C-917B-46A540FA4B48}"/>
              </a:ext>
            </a:extLst>
          </p:cNvPr>
          <p:cNvSpPr/>
          <p:nvPr/>
        </p:nvSpPr>
        <p:spPr>
          <a:xfrm>
            <a:off x="2292238" y="4066196"/>
            <a:ext cx="825500" cy="571500"/>
          </a:xfrm>
          <a:prstGeom prst="ellipse">
            <a:avLst/>
          </a:prstGeom>
          <a:ln w="38100">
            <a:solidFill>
              <a:schemeClr val="tx1"/>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76200" tIns="30000" rIns="76200" bIns="38100" numCol="1" spcCol="0" rtlCol="0" fromWordArt="0" anchor="ctr" anchorCtr="0" forceAA="0" compatLnSpc="1">
            <a:prstTxWarp prst="textNoShape">
              <a:avLst/>
            </a:prstTxWarp>
            <a:noAutofit/>
          </a:bodyPr>
          <a:lstStyle/>
          <a:p>
            <a:pPr algn="ctr"/>
            <a:r>
              <a:rPr lang="en-US" altLang="zh-CN" sz="1667" dirty="0">
                <a:latin typeface="Verdana" pitchFamily="34" charset="0"/>
                <a:ea typeface="Verdana" pitchFamily="34" charset="0"/>
                <a:cs typeface="Verdana" pitchFamily="34" charset="0"/>
              </a:rPr>
              <a:t>Client</a:t>
            </a:r>
            <a:endParaRPr lang="zh-CN" altLang="en-US" sz="1667" dirty="0">
              <a:latin typeface="Verdana" pitchFamily="34" charset="0"/>
              <a:ea typeface="Verdana" pitchFamily="34" charset="0"/>
              <a:cs typeface="Verdana" pitchFamily="34" charset="0"/>
            </a:endParaRPr>
          </a:p>
        </p:txBody>
      </p:sp>
      <p:sp>
        <p:nvSpPr>
          <p:cNvPr id="8" name="Rounded Rectangle 14">
            <a:extLst>
              <a:ext uri="{FF2B5EF4-FFF2-40B4-BE49-F238E27FC236}">
                <a16:creationId xmlns:a16="http://schemas.microsoft.com/office/drawing/2014/main" id="{2ECE562A-95E5-BA43-B87E-CB4177675A64}"/>
              </a:ext>
            </a:extLst>
          </p:cNvPr>
          <p:cNvSpPr/>
          <p:nvPr/>
        </p:nvSpPr>
        <p:spPr>
          <a:xfrm>
            <a:off x="4133738" y="4118200"/>
            <a:ext cx="1016000" cy="467492"/>
          </a:xfrm>
          <a:prstGeom prst="roundRect">
            <a:avLst>
              <a:gd name="adj" fmla="val 39149"/>
            </a:avLst>
          </a:prstGeom>
          <a:solidFill>
            <a:srgbClr val="FFA3C8"/>
          </a:solidFill>
          <a:ln w="38100">
            <a:solidFill>
              <a:schemeClr val="tx1"/>
            </a:solid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none" lIns="76200" tIns="30000" rIns="76200" bIns="38100" numCol="1" spcCol="0" rtlCol="0" fromWordArt="0" anchor="ctr" anchorCtr="0" forceAA="0" compatLnSpc="1">
            <a:prstTxWarp prst="textNoShape">
              <a:avLst/>
            </a:prstTxWarp>
            <a:noAutofit/>
          </a:bodyPr>
          <a:lstStyle/>
          <a:p>
            <a:pPr algn="ctr"/>
            <a:r>
              <a:rPr lang="en-US" altLang="zh-CN" sz="1667" dirty="0">
                <a:latin typeface="Verdana" pitchFamily="34" charset="0"/>
                <a:ea typeface="Verdana" pitchFamily="34" charset="0"/>
                <a:cs typeface="Verdana" pitchFamily="34" charset="0"/>
              </a:rPr>
              <a:t>Master</a:t>
            </a:r>
            <a:endParaRPr lang="zh-CN" altLang="en-US" sz="1667" dirty="0">
              <a:latin typeface="Verdana" pitchFamily="34" charset="0"/>
              <a:ea typeface="Verdana" pitchFamily="34" charset="0"/>
              <a:cs typeface="Verdana" pitchFamily="34" charset="0"/>
            </a:endParaRPr>
          </a:p>
        </p:txBody>
      </p:sp>
      <p:cxnSp>
        <p:nvCxnSpPr>
          <p:cNvPr id="9" name="Straight Arrow Connector 15">
            <a:extLst>
              <a:ext uri="{FF2B5EF4-FFF2-40B4-BE49-F238E27FC236}">
                <a16:creationId xmlns:a16="http://schemas.microsoft.com/office/drawing/2014/main" id="{97B98E0D-CEC7-C249-A517-676E11DE1555}"/>
              </a:ext>
            </a:extLst>
          </p:cNvPr>
          <p:cNvCxnSpPr>
            <a:stCxn id="7" idx="6"/>
            <a:endCxn id="8" idx="1"/>
          </p:cNvCxnSpPr>
          <p:nvPr/>
        </p:nvCxnSpPr>
        <p:spPr>
          <a:xfrm>
            <a:off x="3117738" y="4351946"/>
            <a:ext cx="1016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16">
            <a:extLst>
              <a:ext uri="{FF2B5EF4-FFF2-40B4-BE49-F238E27FC236}">
                <a16:creationId xmlns:a16="http://schemas.microsoft.com/office/drawing/2014/main" id="{5B776D69-DEAB-114F-A0D4-9AE5CA14FC5D}"/>
              </a:ext>
            </a:extLst>
          </p:cNvPr>
          <p:cNvCxnSpPr>
            <a:cxnSpLocks/>
            <a:stCxn id="7" idx="4"/>
            <a:endCxn id="5" idx="0"/>
          </p:cNvCxnSpPr>
          <p:nvPr/>
        </p:nvCxnSpPr>
        <p:spPr>
          <a:xfrm>
            <a:off x="2704988" y="4637696"/>
            <a:ext cx="15788" cy="2306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7">
            <a:extLst>
              <a:ext uri="{FF2B5EF4-FFF2-40B4-BE49-F238E27FC236}">
                <a16:creationId xmlns:a16="http://schemas.microsoft.com/office/drawing/2014/main" id="{C9965626-20BA-3244-835E-D37C625E7FAC}"/>
              </a:ext>
            </a:extLst>
          </p:cNvPr>
          <p:cNvCxnSpPr>
            <a:stCxn id="7" idx="5"/>
          </p:cNvCxnSpPr>
          <p:nvPr/>
        </p:nvCxnSpPr>
        <p:spPr>
          <a:xfrm>
            <a:off x="2996847" y="4554002"/>
            <a:ext cx="373293" cy="25503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8">
            <a:extLst>
              <a:ext uri="{FF2B5EF4-FFF2-40B4-BE49-F238E27FC236}">
                <a16:creationId xmlns:a16="http://schemas.microsoft.com/office/drawing/2014/main" id="{A72F9E31-5EC3-6148-ADFA-72AD44EA1BB3}"/>
              </a:ext>
            </a:extLst>
          </p:cNvPr>
          <p:cNvSpPr/>
          <p:nvPr/>
        </p:nvSpPr>
        <p:spPr>
          <a:xfrm>
            <a:off x="3117738" y="4066196"/>
            <a:ext cx="1027845" cy="605422"/>
          </a:xfrm>
          <a:prstGeom prst="rect">
            <a:avLst/>
          </a:prstGeom>
        </p:spPr>
        <p:txBody>
          <a:bodyPr wrap="none">
            <a:spAutoFit/>
          </a:bodyPr>
          <a:lstStyle/>
          <a:p>
            <a:r>
              <a:rPr lang="en-US" altLang="zh-CN" sz="1667" dirty="0">
                <a:solidFill>
                  <a:schemeClr val="dk1"/>
                </a:solidFill>
                <a:latin typeface="Verdana" pitchFamily="34" charset="0"/>
                <a:ea typeface="Verdana" pitchFamily="34" charset="0"/>
                <a:cs typeface="Verdana" pitchFamily="34" charset="0"/>
              </a:rPr>
              <a:t>remote </a:t>
            </a:r>
            <a:br>
              <a:rPr lang="en-US" altLang="zh-CN" sz="1667" dirty="0">
                <a:solidFill>
                  <a:schemeClr val="dk1"/>
                </a:solidFill>
                <a:latin typeface="Verdana" pitchFamily="34" charset="0"/>
                <a:ea typeface="Verdana" pitchFamily="34" charset="0"/>
                <a:cs typeface="Verdana" pitchFamily="34" charset="0"/>
              </a:rPr>
            </a:br>
            <a:r>
              <a:rPr lang="en-US" altLang="zh-CN" sz="1667" dirty="0">
                <a:solidFill>
                  <a:schemeClr val="dk1"/>
                </a:solidFill>
                <a:latin typeface="Verdana" pitchFamily="34" charset="0"/>
                <a:ea typeface="Verdana" pitchFamily="34" charset="0"/>
                <a:cs typeface="Verdana" pitchFamily="34" charset="0"/>
              </a:rPr>
              <a:t>fork</a:t>
            </a:r>
            <a:endParaRPr lang="zh-CN" altLang="en-US" sz="1667" dirty="0"/>
          </a:p>
        </p:txBody>
      </p:sp>
      <p:sp>
        <p:nvSpPr>
          <p:cNvPr id="13" name="Rounded Rectangle 19">
            <a:extLst>
              <a:ext uri="{FF2B5EF4-FFF2-40B4-BE49-F238E27FC236}">
                <a16:creationId xmlns:a16="http://schemas.microsoft.com/office/drawing/2014/main" id="{C12C01C9-0D46-8E4E-ADF2-629F35AF5599}"/>
              </a:ext>
            </a:extLst>
          </p:cNvPr>
          <p:cNvSpPr/>
          <p:nvPr/>
        </p:nvSpPr>
        <p:spPr>
          <a:xfrm>
            <a:off x="3625738" y="4856058"/>
            <a:ext cx="1016000" cy="467492"/>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Map</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sp>
        <p:nvSpPr>
          <p:cNvPr id="14" name="Rounded Rectangle 20">
            <a:extLst>
              <a:ext uri="{FF2B5EF4-FFF2-40B4-BE49-F238E27FC236}">
                <a16:creationId xmlns:a16="http://schemas.microsoft.com/office/drawing/2014/main" id="{89EFC111-E8D2-AB47-8A03-179FA4AE857C}"/>
              </a:ext>
            </a:extLst>
          </p:cNvPr>
          <p:cNvSpPr/>
          <p:nvPr/>
        </p:nvSpPr>
        <p:spPr>
          <a:xfrm>
            <a:off x="6372200" y="4856058"/>
            <a:ext cx="1016000" cy="467492"/>
          </a:xfrm>
          <a:prstGeom prst="roundRect">
            <a:avLst/>
          </a:prstGeom>
          <a:ln w="38100">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Reduce</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sp>
        <p:nvSpPr>
          <p:cNvPr id="15" name="Rectangle 26">
            <a:extLst>
              <a:ext uri="{FF2B5EF4-FFF2-40B4-BE49-F238E27FC236}">
                <a16:creationId xmlns:a16="http://schemas.microsoft.com/office/drawing/2014/main" id="{B692C92E-0785-7C40-838F-6449A70BFC90}"/>
              </a:ext>
            </a:extLst>
          </p:cNvPr>
          <p:cNvSpPr/>
          <p:nvPr/>
        </p:nvSpPr>
        <p:spPr>
          <a:xfrm>
            <a:off x="3244738" y="4570476"/>
            <a:ext cx="689742" cy="323165"/>
          </a:xfrm>
          <a:prstGeom prst="rect">
            <a:avLst/>
          </a:prstGeom>
        </p:spPr>
        <p:txBody>
          <a:bodyPr wrap="square">
            <a:spAutoFit/>
          </a:bodyPr>
          <a:lstStyle/>
          <a:p>
            <a:pPr algn="ctr"/>
            <a:r>
              <a:rPr lang="en-US" altLang="zh-CN" sz="1500"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a:t>
            </a:r>
            <a:endParaRPr lang="zh-CN" altLang="en-US" sz="1500" dirty="0">
              <a:effectLst>
                <a:outerShdw blurRad="38100" dist="38100" dir="2700000" algn="tl">
                  <a:srgbClr val="000000">
                    <a:alpha val="43137"/>
                  </a:srgbClr>
                </a:outerShdw>
              </a:effectLst>
            </a:endParaRPr>
          </a:p>
        </p:txBody>
      </p:sp>
      <p:sp>
        <p:nvSpPr>
          <p:cNvPr id="16" name="Rectangle 27">
            <a:extLst>
              <a:ext uri="{FF2B5EF4-FFF2-40B4-BE49-F238E27FC236}">
                <a16:creationId xmlns:a16="http://schemas.microsoft.com/office/drawing/2014/main" id="{21E07BF5-74C0-2E40-8251-4602383FD3D4}"/>
              </a:ext>
            </a:extLst>
          </p:cNvPr>
          <p:cNvSpPr/>
          <p:nvPr/>
        </p:nvSpPr>
        <p:spPr>
          <a:xfrm>
            <a:off x="3126496" y="4856059"/>
            <a:ext cx="689742" cy="323165"/>
          </a:xfrm>
          <a:prstGeom prst="rect">
            <a:avLst/>
          </a:prstGeom>
        </p:spPr>
        <p:txBody>
          <a:bodyPr wrap="square">
            <a:spAutoFit/>
          </a:bodyPr>
          <a:lstStyle/>
          <a:p>
            <a:pPr algn="ctr"/>
            <a:r>
              <a:rPr lang="en-US" altLang="zh-CN" sz="1500"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a:t>
            </a:r>
            <a:endParaRPr lang="zh-CN" altLang="en-US" sz="1500" dirty="0">
              <a:effectLst>
                <a:outerShdw blurRad="38100" dist="38100" dir="2700000" algn="tl">
                  <a:srgbClr val="000000">
                    <a:alpha val="43137"/>
                  </a:srgbClr>
                </a:outerShdw>
              </a:effectLst>
            </a:endParaRPr>
          </a:p>
        </p:txBody>
      </p:sp>
      <p:sp>
        <p:nvSpPr>
          <p:cNvPr id="17" name="Rectangle 28">
            <a:extLst>
              <a:ext uri="{FF2B5EF4-FFF2-40B4-BE49-F238E27FC236}">
                <a16:creationId xmlns:a16="http://schemas.microsoft.com/office/drawing/2014/main" id="{4BE07392-DB52-1942-92AD-DD9C808D5B67}"/>
              </a:ext>
            </a:extLst>
          </p:cNvPr>
          <p:cNvSpPr/>
          <p:nvPr/>
        </p:nvSpPr>
        <p:spPr>
          <a:xfrm>
            <a:off x="5975238" y="4856059"/>
            <a:ext cx="396962" cy="323165"/>
          </a:xfrm>
          <a:prstGeom prst="rect">
            <a:avLst/>
          </a:prstGeom>
        </p:spPr>
        <p:txBody>
          <a:bodyPr wrap="square">
            <a:spAutoFit/>
          </a:bodyPr>
          <a:lstStyle/>
          <a:p>
            <a:pPr algn="ctr"/>
            <a:r>
              <a:rPr lang="en-US" altLang="zh-CN" sz="1500"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a:t>
            </a:r>
            <a:endParaRPr lang="zh-CN" altLang="en-US" sz="15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8898300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81348-3C42-8B4D-98B4-B2B60981E862}"/>
              </a:ext>
            </a:extLst>
          </p:cNvPr>
          <p:cNvSpPr>
            <a:spLocks noGrp="1"/>
          </p:cNvSpPr>
          <p:nvPr>
            <p:ph type="title"/>
          </p:nvPr>
        </p:nvSpPr>
        <p:spPr/>
        <p:txBody>
          <a:bodyPr/>
          <a:lstStyle/>
          <a:p>
            <a:r>
              <a:rPr kumimoji="1" lang="en-US" altLang="zh-CN" dirty="0"/>
              <a:t>MapReduce: The Complete Picture</a:t>
            </a:r>
            <a:endParaRPr kumimoji="1" lang="zh-CN" altLang="en-US" dirty="0"/>
          </a:p>
        </p:txBody>
      </p:sp>
      <p:sp>
        <p:nvSpPr>
          <p:cNvPr id="3" name="内容占位符 2">
            <a:extLst>
              <a:ext uri="{FF2B5EF4-FFF2-40B4-BE49-F238E27FC236}">
                <a16:creationId xmlns:a16="http://schemas.microsoft.com/office/drawing/2014/main" id="{D0DBAD0E-3B4D-AB4A-B769-AE1CC87EF2AF}"/>
              </a:ext>
            </a:extLst>
          </p:cNvPr>
          <p:cNvSpPr>
            <a:spLocks noGrp="1"/>
          </p:cNvSpPr>
          <p:nvPr>
            <p:ph idx="1"/>
          </p:nvPr>
        </p:nvSpPr>
        <p:spPr/>
        <p:txBody>
          <a:bodyPr/>
          <a:lstStyle/>
          <a:p>
            <a:r>
              <a:rPr kumimoji="1" lang="en-US" altLang="zh-CN" dirty="0">
                <a:solidFill>
                  <a:srgbClr val="C00000"/>
                </a:solidFill>
              </a:rPr>
              <a:t>Step3</a:t>
            </a:r>
            <a:r>
              <a:rPr kumimoji="1" lang="en-US" altLang="zh-CN" b="0" dirty="0"/>
              <a:t>: map task</a:t>
            </a:r>
          </a:p>
          <a:p>
            <a:pPr lvl="1"/>
            <a:r>
              <a:rPr kumimoji="1" lang="en-US" altLang="zh-CN" dirty="0"/>
              <a:t>Reads contents of the input </a:t>
            </a:r>
            <a:r>
              <a:rPr kumimoji="1" lang="en-US" altLang="zh-CN" b="1" dirty="0">
                <a:solidFill>
                  <a:srgbClr val="C00000"/>
                </a:solidFill>
              </a:rPr>
              <a:t>shard</a:t>
            </a:r>
            <a:r>
              <a:rPr kumimoji="1" lang="en-US" altLang="zh-CN" dirty="0"/>
              <a:t> assigned to it</a:t>
            </a:r>
          </a:p>
          <a:p>
            <a:pPr lvl="1"/>
            <a:r>
              <a:rPr kumimoji="1" lang="en-US" altLang="zh-CN" dirty="0"/>
              <a:t>Parses </a:t>
            </a:r>
            <a:r>
              <a:rPr kumimoji="1" lang="en-US" altLang="zh-CN" b="1" dirty="0">
                <a:solidFill>
                  <a:srgbClr val="C00000"/>
                </a:solidFill>
              </a:rPr>
              <a:t>key/value</a:t>
            </a:r>
            <a:r>
              <a:rPr kumimoji="1" lang="en-US" altLang="zh-CN" dirty="0"/>
              <a:t> pairs out of the input data</a:t>
            </a:r>
          </a:p>
          <a:p>
            <a:pPr lvl="1"/>
            <a:r>
              <a:rPr kumimoji="1" lang="en-US" altLang="zh-CN" dirty="0"/>
              <a:t>Passes each pair to a user-defined </a:t>
            </a:r>
            <a:r>
              <a:rPr kumimoji="1" lang="en-US" altLang="zh-CN" b="1" dirty="0">
                <a:solidFill>
                  <a:srgbClr val="C00000"/>
                </a:solidFill>
                <a:latin typeface="Courier New" panose="02070309020205020404" pitchFamily="49" charset="0"/>
                <a:cs typeface="Courier New" panose="02070309020205020404" pitchFamily="49" charset="0"/>
              </a:rPr>
              <a:t>Map</a:t>
            </a:r>
            <a:r>
              <a:rPr kumimoji="1" lang="en-US" altLang="zh-CN" dirty="0"/>
              <a:t> function</a:t>
            </a:r>
          </a:p>
          <a:p>
            <a:pPr lvl="2"/>
            <a:r>
              <a:rPr kumimoji="1" lang="en-US" altLang="zh-CN" sz="1800" dirty="0"/>
              <a:t>Produces </a:t>
            </a:r>
            <a:r>
              <a:rPr kumimoji="1" lang="en-US" altLang="zh-CN" sz="1800" b="1" dirty="0">
                <a:solidFill>
                  <a:srgbClr val="C00000"/>
                </a:solidFill>
              </a:rPr>
              <a:t>intermediate</a:t>
            </a:r>
            <a:r>
              <a:rPr kumimoji="1" lang="en-US" altLang="zh-CN" sz="1800" dirty="0"/>
              <a:t> key/value pairs</a:t>
            </a:r>
          </a:p>
          <a:p>
            <a:pPr lvl="2"/>
            <a:r>
              <a:rPr kumimoji="1" lang="en-US" altLang="zh-CN" sz="1800" dirty="0"/>
              <a:t>These are buffered in </a:t>
            </a:r>
            <a:r>
              <a:rPr kumimoji="1" lang="en-US" altLang="zh-CN" sz="1800" b="1" dirty="0">
                <a:solidFill>
                  <a:srgbClr val="C00000"/>
                </a:solidFill>
              </a:rPr>
              <a:t>memory</a:t>
            </a:r>
          </a:p>
        </p:txBody>
      </p:sp>
      <p:sp>
        <p:nvSpPr>
          <p:cNvPr id="4" name="灯片编号占位符 3">
            <a:extLst>
              <a:ext uri="{FF2B5EF4-FFF2-40B4-BE49-F238E27FC236}">
                <a16:creationId xmlns:a16="http://schemas.microsoft.com/office/drawing/2014/main" id="{1958680B-7AB5-2F4B-8E31-A2331B93AFB7}"/>
              </a:ext>
            </a:extLst>
          </p:cNvPr>
          <p:cNvSpPr>
            <a:spLocks noGrp="1"/>
          </p:cNvSpPr>
          <p:nvPr>
            <p:ph type="sldNum" sz="quarter" idx="12"/>
          </p:nvPr>
        </p:nvSpPr>
        <p:spPr/>
        <p:txBody>
          <a:bodyPr/>
          <a:lstStyle/>
          <a:p>
            <a:fld id="{ADE361C3-C043-4A6E-BDCE-8DA1E7D90A3B}" type="slidenum">
              <a:rPr lang="zh-CN" altLang="en-US" smtClean="0"/>
              <a:t>62</a:t>
            </a:fld>
            <a:endParaRPr lang="zh-CN" altLang="en-US"/>
          </a:p>
        </p:txBody>
      </p:sp>
      <p:sp>
        <p:nvSpPr>
          <p:cNvPr id="5" name="Rounded Rectangle 40">
            <a:extLst>
              <a:ext uri="{FF2B5EF4-FFF2-40B4-BE49-F238E27FC236}">
                <a16:creationId xmlns:a16="http://schemas.microsoft.com/office/drawing/2014/main" id="{F32A7AA1-200E-7A4E-AA35-778588B2A31A}"/>
              </a:ext>
            </a:extLst>
          </p:cNvPr>
          <p:cNvSpPr/>
          <p:nvPr/>
        </p:nvSpPr>
        <p:spPr>
          <a:xfrm>
            <a:off x="3810000" y="4422008"/>
            <a:ext cx="1016000" cy="467492"/>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Map</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cxnSp>
        <p:nvCxnSpPr>
          <p:cNvPr id="6" name="Straight Arrow Connector 41">
            <a:extLst>
              <a:ext uri="{FF2B5EF4-FFF2-40B4-BE49-F238E27FC236}">
                <a16:creationId xmlns:a16="http://schemas.microsoft.com/office/drawing/2014/main" id="{387887AF-30D3-F747-BD59-28B33C900439}"/>
              </a:ext>
            </a:extLst>
          </p:cNvPr>
          <p:cNvCxnSpPr>
            <a:stCxn id="8" idx="3"/>
            <a:endCxn id="5" idx="1"/>
          </p:cNvCxnSpPr>
          <p:nvPr/>
        </p:nvCxnSpPr>
        <p:spPr>
          <a:xfrm>
            <a:off x="2861880" y="4655754"/>
            <a:ext cx="9481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42">
            <a:extLst>
              <a:ext uri="{FF2B5EF4-FFF2-40B4-BE49-F238E27FC236}">
                <a16:creationId xmlns:a16="http://schemas.microsoft.com/office/drawing/2014/main" id="{9B1FE7FD-DD59-5A44-9F28-AB67EA47621D}"/>
              </a:ext>
            </a:extLst>
          </p:cNvPr>
          <p:cNvSpPr/>
          <p:nvPr/>
        </p:nvSpPr>
        <p:spPr>
          <a:xfrm>
            <a:off x="2921000" y="4370004"/>
            <a:ext cx="663964" cy="348878"/>
          </a:xfrm>
          <a:prstGeom prst="rect">
            <a:avLst/>
          </a:prstGeom>
        </p:spPr>
        <p:txBody>
          <a:bodyPr wrap="none">
            <a:spAutoFit/>
          </a:bodyPr>
          <a:lstStyle/>
          <a:p>
            <a:r>
              <a:rPr lang="en-US" altLang="zh-CN" sz="1667" dirty="0">
                <a:solidFill>
                  <a:schemeClr val="dk1"/>
                </a:solidFill>
                <a:latin typeface="Verdana" pitchFamily="34" charset="0"/>
                <a:ea typeface="Verdana" pitchFamily="34" charset="0"/>
                <a:cs typeface="Verdana" pitchFamily="34" charset="0"/>
              </a:rPr>
              <a:t>read</a:t>
            </a:r>
            <a:endParaRPr lang="zh-CN" altLang="en-US" sz="1667" dirty="0"/>
          </a:p>
        </p:txBody>
      </p:sp>
      <p:sp>
        <p:nvSpPr>
          <p:cNvPr id="8" name="Rectangle 43">
            <a:extLst>
              <a:ext uri="{FF2B5EF4-FFF2-40B4-BE49-F238E27FC236}">
                <a16:creationId xmlns:a16="http://schemas.microsoft.com/office/drawing/2014/main" id="{7F2C9721-4155-3844-B869-60A748FD7660}"/>
              </a:ext>
            </a:extLst>
          </p:cNvPr>
          <p:cNvSpPr/>
          <p:nvPr/>
        </p:nvSpPr>
        <p:spPr>
          <a:xfrm>
            <a:off x="1714501" y="4497004"/>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667" dirty="0">
                <a:latin typeface="Verdana" pitchFamily="34" charset="0"/>
                <a:ea typeface="Verdana" pitchFamily="34" charset="0"/>
                <a:cs typeface="Verdana" pitchFamily="34" charset="0"/>
              </a:rPr>
              <a:t>Shard 2</a:t>
            </a:r>
            <a:endParaRPr lang="zh-CN" altLang="en-US" sz="1667" dirty="0">
              <a:latin typeface="Verdana" pitchFamily="34" charset="0"/>
              <a:cs typeface="Verdana" pitchFamily="34" charset="0"/>
            </a:endParaRPr>
          </a:p>
        </p:txBody>
      </p:sp>
    </p:spTree>
    <p:extLst>
      <p:ext uri="{BB962C8B-B14F-4D97-AF65-F5344CB8AC3E}">
        <p14:creationId xmlns:p14="http://schemas.microsoft.com/office/powerpoint/2010/main" val="14796202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C8DF11-4EB3-1245-BC2E-CAA5DD048F14}"/>
              </a:ext>
            </a:extLst>
          </p:cNvPr>
          <p:cNvSpPr>
            <a:spLocks noGrp="1"/>
          </p:cNvSpPr>
          <p:nvPr>
            <p:ph type="title"/>
          </p:nvPr>
        </p:nvSpPr>
        <p:spPr/>
        <p:txBody>
          <a:bodyPr/>
          <a:lstStyle/>
          <a:p>
            <a:r>
              <a:rPr kumimoji="1" lang="en-US" altLang="zh-CN" dirty="0"/>
              <a:t>MapReduce: The Complete Picture</a:t>
            </a:r>
            <a:endParaRPr kumimoji="1" lang="zh-CN" altLang="en-US" dirty="0"/>
          </a:p>
        </p:txBody>
      </p:sp>
      <p:sp>
        <p:nvSpPr>
          <p:cNvPr id="3" name="内容占位符 2">
            <a:extLst>
              <a:ext uri="{FF2B5EF4-FFF2-40B4-BE49-F238E27FC236}">
                <a16:creationId xmlns:a16="http://schemas.microsoft.com/office/drawing/2014/main" id="{26F871A7-C713-F541-B12E-59DD6AF34EB2}"/>
              </a:ext>
            </a:extLst>
          </p:cNvPr>
          <p:cNvSpPr>
            <a:spLocks noGrp="1"/>
          </p:cNvSpPr>
          <p:nvPr>
            <p:ph idx="1"/>
          </p:nvPr>
        </p:nvSpPr>
        <p:spPr/>
        <p:txBody>
          <a:bodyPr/>
          <a:lstStyle/>
          <a:p>
            <a:r>
              <a:rPr kumimoji="1" lang="en-US" altLang="zh-CN" dirty="0">
                <a:solidFill>
                  <a:srgbClr val="C00000"/>
                </a:solidFill>
              </a:rPr>
              <a:t>Step4</a:t>
            </a:r>
            <a:r>
              <a:rPr kumimoji="1" lang="en-US" altLang="zh-CN" b="0" dirty="0"/>
              <a:t>: create intermediate files</a:t>
            </a:r>
          </a:p>
          <a:p>
            <a:pPr lvl="1"/>
            <a:r>
              <a:rPr kumimoji="1" lang="en-US" altLang="zh-CN" dirty="0"/>
              <a:t>Intermediate k/v pairs buffered in </a:t>
            </a:r>
            <a:r>
              <a:rPr kumimoji="1" lang="en-US" altLang="zh-CN" b="1" dirty="0">
                <a:solidFill>
                  <a:srgbClr val="C00000"/>
                </a:solidFill>
              </a:rPr>
              <a:t>memory</a:t>
            </a:r>
            <a:r>
              <a:rPr kumimoji="1" lang="en-US" altLang="zh-CN" dirty="0"/>
              <a:t> and periodically written to the </a:t>
            </a:r>
            <a:r>
              <a:rPr kumimoji="1" lang="en-US" altLang="zh-CN" b="1" dirty="0">
                <a:solidFill>
                  <a:srgbClr val="C00000"/>
                </a:solidFill>
              </a:rPr>
              <a:t>local disk</a:t>
            </a:r>
          </a:p>
          <a:p>
            <a:pPr lvl="2"/>
            <a:r>
              <a:rPr kumimoji="1" lang="en-US" altLang="zh-CN" sz="1800" dirty="0"/>
              <a:t>Partitioned into </a:t>
            </a:r>
            <a:r>
              <a:rPr kumimoji="1" lang="en-US" altLang="zh-CN" sz="1800" b="1" dirty="0">
                <a:solidFill>
                  <a:srgbClr val="C00000"/>
                </a:solidFill>
              </a:rPr>
              <a:t>R</a:t>
            </a:r>
            <a:r>
              <a:rPr kumimoji="1" lang="en-US" altLang="zh-CN" sz="1800" dirty="0"/>
              <a:t> regions by a </a:t>
            </a:r>
            <a:r>
              <a:rPr kumimoji="1" lang="en-US" altLang="zh-CN" sz="1800" dirty="0">
                <a:latin typeface="Courier New" panose="02070309020205020404" pitchFamily="49" charset="0"/>
                <a:cs typeface="Courier New" panose="02070309020205020404" pitchFamily="49" charset="0"/>
              </a:rPr>
              <a:t>Partition</a:t>
            </a:r>
            <a:r>
              <a:rPr kumimoji="1" lang="en-US" altLang="zh-CN" sz="1800" dirty="0"/>
              <a:t> function</a:t>
            </a:r>
          </a:p>
          <a:p>
            <a:pPr lvl="2"/>
            <a:r>
              <a:rPr kumimoji="1" lang="en-US" altLang="zh-CN" sz="1800" dirty="0">
                <a:solidFill>
                  <a:schemeClr val="tx1"/>
                </a:solidFill>
              </a:rPr>
              <a:t>Default function: hash(key) mod R</a:t>
            </a:r>
          </a:p>
          <a:p>
            <a:pPr lvl="2"/>
            <a:endParaRPr kumimoji="1" lang="en-US" altLang="zh-CN" dirty="0"/>
          </a:p>
        </p:txBody>
      </p:sp>
      <p:sp>
        <p:nvSpPr>
          <p:cNvPr id="4" name="灯片编号占位符 3">
            <a:extLst>
              <a:ext uri="{FF2B5EF4-FFF2-40B4-BE49-F238E27FC236}">
                <a16:creationId xmlns:a16="http://schemas.microsoft.com/office/drawing/2014/main" id="{2C9555AC-FEB8-B148-829C-2B9FA915678D}"/>
              </a:ext>
            </a:extLst>
          </p:cNvPr>
          <p:cNvSpPr>
            <a:spLocks noGrp="1"/>
          </p:cNvSpPr>
          <p:nvPr>
            <p:ph type="sldNum" sz="quarter" idx="12"/>
          </p:nvPr>
        </p:nvSpPr>
        <p:spPr/>
        <p:txBody>
          <a:bodyPr/>
          <a:lstStyle/>
          <a:p>
            <a:fld id="{ADE361C3-C043-4A6E-BDCE-8DA1E7D90A3B}" type="slidenum">
              <a:rPr lang="zh-CN" altLang="en-US" smtClean="0"/>
              <a:t>63</a:t>
            </a:fld>
            <a:endParaRPr lang="zh-CN" altLang="en-US"/>
          </a:p>
        </p:txBody>
      </p:sp>
      <p:sp>
        <p:nvSpPr>
          <p:cNvPr id="5" name="Rounded Rectangle 7">
            <a:extLst>
              <a:ext uri="{FF2B5EF4-FFF2-40B4-BE49-F238E27FC236}">
                <a16:creationId xmlns:a16="http://schemas.microsoft.com/office/drawing/2014/main" id="{D6020812-1BB0-D040-90C9-60601D03D581}"/>
              </a:ext>
            </a:extLst>
          </p:cNvPr>
          <p:cNvSpPr/>
          <p:nvPr/>
        </p:nvSpPr>
        <p:spPr>
          <a:xfrm>
            <a:off x="3810000" y="4422008"/>
            <a:ext cx="1016000" cy="467492"/>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Map</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cxnSp>
        <p:nvCxnSpPr>
          <p:cNvPr id="6" name="Straight Arrow Connector 8">
            <a:extLst>
              <a:ext uri="{FF2B5EF4-FFF2-40B4-BE49-F238E27FC236}">
                <a16:creationId xmlns:a16="http://schemas.microsoft.com/office/drawing/2014/main" id="{D31F5704-74B4-AA4C-9C38-8FF79F350105}"/>
              </a:ext>
            </a:extLst>
          </p:cNvPr>
          <p:cNvCxnSpPr>
            <a:stCxn id="8" idx="3"/>
            <a:endCxn id="5" idx="1"/>
          </p:cNvCxnSpPr>
          <p:nvPr/>
        </p:nvCxnSpPr>
        <p:spPr>
          <a:xfrm>
            <a:off x="2861880" y="4655754"/>
            <a:ext cx="948121"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9">
            <a:extLst>
              <a:ext uri="{FF2B5EF4-FFF2-40B4-BE49-F238E27FC236}">
                <a16:creationId xmlns:a16="http://schemas.microsoft.com/office/drawing/2014/main" id="{B9680E8B-C8E9-784F-B280-04F2E60B725A}"/>
              </a:ext>
            </a:extLst>
          </p:cNvPr>
          <p:cNvSpPr/>
          <p:nvPr/>
        </p:nvSpPr>
        <p:spPr>
          <a:xfrm>
            <a:off x="2921000" y="4370004"/>
            <a:ext cx="663964" cy="348878"/>
          </a:xfrm>
          <a:prstGeom prst="rect">
            <a:avLst/>
          </a:prstGeom>
        </p:spPr>
        <p:txBody>
          <a:bodyPr wrap="none">
            <a:spAutoFit/>
          </a:bodyPr>
          <a:lstStyle/>
          <a:p>
            <a:r>
              <a:rPr lang="en-US" altLang="zh-CN" sz="1667" dirty="0">
                <a:solidFill>
                  <a:schemeClr val="dk1"/>
                </a:solidFill>
                <a:latin typeface="Verdana" pitchFamily="34" charset="0"/>
                <a:ea typeface="Verdana" pitchFamily="34" charset="0"/>
                <a:cs typeface="Verdana" pitchFamily="34" charset="0"/>
              </a:rPr>
              <a:t>read</a:t>
            </a:r>
            <a:endParaRPr lang="zh-CN" altLang="en-US" sz="1667" dirty="0"/>
          </a:p>
        </p:txBody>
      </p:sp>
      <p:sp>
        <p:nvSpPr>
          <p:cNvPr id="8" name="Rectangle 10">
            <a:extLst>
              <a:ext uri="{FF2B5EF4-FFF2-40B4-BE49-F238E27FC236}">
                <a16:creationId xmlns:a16="http://schemas.microsoft.com/office/drawing/2014/main" id="{F08E7C7D-3B13-A947-B9CE-FD7B53E33B9B}"/>
              </a:ext>
            </a:extLst>
          </p:cNvPr>
          <p:cNvSpPr/>
          <p:nvPr/>
        </p:nvSpPr>
        <p:spPr>
          <a:xfrm>
            <a:off x="1714501" y="4497004"/>
            <a:ext cx="1147379" cy="317500"/>
          </a:xfrm>
          <a:prstGeom prst="rect">
            <a:avLst/>
          </a:prstGeom>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667" dirty="0">
                <a:latin typeface="Verdana" pitchFamily="34" charset="0"/>
                <a:ea typeface="Verdana" pitchFamily="34" charset="0"/>
                <a:cs typeface="Verdana" pitchFamily="34" charset="0"/>
              </a:rPr>
              <a:t>Shard 2</a:t>
            </a:r>
            <a:endParaRPr lang="zh-CN" altLang="en-US" sz="1667" dirty="0">
              <a:latin typeface="Verdana" pitchFamily="34" charset="0"/>
              <a:cs typeface="Verdana" pitchFamily="34" charset="0"/>
            </a:endParaRPr>
          </a:p>
        </p:txBody>
      </p:sp>
      <p:sp>
        <p:nvSpPr>
          <p:cNvPr id="9" name="Rectangle 12">
            <a:extLst>
              <a:ext uri="{FF2B5EF4-FFF2-40B4-BE49-F238E27FC236}">
                <a16:creationId xmlns:a16="http://schemas.microsoft.com/office/drawing/2014/main" id="{5118A8ED-5198-5F48-9584-9EF52F17E0EC}"/>
              </a:ext>
            </a:extLst>
          </p:cNvPr>
          <p:cNvSpPr/>
          <p:nvPr/>
        </p:nvSpPr>
        <p:spPr>
          <a:xfrm>
            <a:off x="5651500" y="3968066"/>
            <a:ext cx="2032000" cy="1375377"/>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n-US" altLang="zh-CN" sz="1667" dirty="0">
                <a:effectLst>
                  <a:outerShdw blurRad="38100" dist="38100" dir="2700000" algn="tl">
                    <a:srgbClr val="000000">
                      <a:alpha val="43137"/>
                    </a:srgbClr>
                  </a:outerShdw>
                </a:effectLst>
                <a:latin typeface="Verdana" pitchFamily="34" charset="0"/>
                <a:ea typeface="Verdana" pitchFamily="34" charset="0"/>
                <a:cs typeface="Verdana" pitchFamily="34" charset="0"/>
              </a:rPr>
              <a:t>Intermediate File</a:t>
            </a:r>
            <a:endParaRPr lang="zh-CN" altLang="en-US" sz="1667" dirty="0">
              <a:effectLst>
                <a:outerShdw blurRad="38100" dist="38100" dir="2700000" algn="tl">
                  <a:srgbClr val="000000">
                    <a:alpha val="43137"/>
                  </a:srgbClr>
                </a:outerShdw>
              </a:effectLst>
              <a:latin typeface="Verdana" pitchFamily="34" charset="0"/>
              <a:cs typeface="Verdana" pitchFamily="34" charset="0"/>
            </a:endParaRPr>
          </a:p>
        </p:txBody>
      </p:sp>
      <p:cxnSp>
        <p:nvCxnSpPr>
          <p:cNvPr id="10" name="Straight Arrow Connector 13">
            <a:extLst>
              <a:ext uri="{FF2B5EF4-FFF2-40B4-BE49-F238E27FC236}">
                <a16:creationId xmlns:a16="http://schemas.microsoft.com/office/drawing/2014/main" id="{623BA8E6-7713-0D4A-8A4C-53E23F5BCD8F}"/>
              </a:ext>
            </a:extLst>
          </p:cNvPr>
          <p:cNvCxnSpPr>
            <a:stCxn id="5" idx="3"/>
            <a:endCxn id="9" idx="1"/>
          </p:cNvCxnSpPr>
          <p:nvPr/>
        </p:nvCxnSpPr>
        <p:spPr>
          <a:xfrm>
            <a:off x="4826000" y="4655754"/>
            <a:ext cx="8255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4">
            <a:extLst>
              <a:ext uri="{FF2B5EF4-FFF2-40B4-BE49-F238E27FC236}">
                <a16:creationId xmlns:a16="http://schemas.microsoft.com/office/drawing/2014/main" id="{4BA81699-4CFC-544B-BC10-7CA0D2E663E8}"/>
              </a:ext>
            </a:extLst>
          </p:cNvPr>
          <p:cNvSpPr/>
          <p:nvPr/>
        </p:nvSpPr>
        <p:spPr>
          <a:xfrm>
            <a:off x="5969000" y="4357824"/>
            <a:ext cx="1397000" cy="233746"/>
          </a:xfrm>
          <a:prstGeom prst="rect">
            <a:avLst/>
          </a:prstGeom>
          <a:solidFill>
            <a:srgbClr val="FFCCFF"/>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500" dirty="0">
                <a:latin typeface="Verdana" pitchFamily="34" charset="0"/>
                <a:ea typeface="Verdana" pitchFamily="34" charset="0"/>
                <a:cs typeface="Verdana" pitchFamily="34" charset="0"/>
              </a:rPr>
              <a:t>partition 1</a:t>
            </a:r>
            <a:endParaRPr lang="zh-CN" altLang="en-US" sz="1500" dirty="0">
              <a:latin typeface="Verdana" pitchFamily="34" charset="0"/>
              <a:cs typeface="Verdana" pitchFamily="34" charset="0"/>
            </a:endParaRPr>
          </a:p>
        </p:txBody>
      </p:sp>
      <p:sp>
        <p:nvSpPr>
          <p:cNvPr id="12" name="Rectangle 16">
            <a:extLst>
              <a:ext uri="{FF2B5EF4-FFF2-40B4-BE49-F238E27FC236}">
                <a16:creationId xmlns:a16="http://schemas.microsoft.com/office/drawing/2014/main" id="{6A81A34D-E780-D545-86C0-C34448E2DD06}"/>
              </a:ext>
            </a:extLst>
          </p:cNvPr>
          <p:cNvSpPr/>
          <p:nvPr/>
        </p:nvSpPr>
        <p:spPr>
          <a:xfrm>
            <a:off x="5969000" y="4982697"/>
            <a:ext cx="1397000" cy="233746"/>
          </a:xfrm>
          <a:prstGeom prst="rect">
            <a:avLst/>
          </a:prstGeom>
          <a:solidFill>
            <a:srgbClr val="FFCCFF"/>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500" dirty="0">
                <a:latin typeface="Verdana" pitchFamily="34" charset="0"/>
                <a:ea typeface="Verdana" pitchFamily="34" charset="0"/>
                <a:cs typeface="Verdana" pitchFamily="34" charset="0"/>
              </a:rPr>
              <a:t>partition R</a:t>
            </a:r>
            <a:endParaRPr lang="zh-CN" altLang="en-US" sz="1500" dirty="0">
              <a:latin typeface="Verdana" pitchFamily="34" charset="0"/>
              <a:cs typeface="Verdana" pitchFamily="34" charset="0"/>
            </a:endParaRPr>
          </a:p>
        </p:txBody>
      </p:sp>
      <p:sp>
        <p:nvSpPr>
          <p:cNvPr id="13" name="Rectangle 17">
            <a:extLst>
              <a:ext uri="{FF2B5EF4-FFF2-40B4-BE49-F238E27FC236}">
                <a16:creationId xmlns:a16="http://schemas.microsoft.com/office/drawing/2014/main" id="{C4F64165-B467-C94C-9EF8-26A33717655A}"/>
              </a:ext>
            </a:extLst>
          </p:cNvPr>
          <p:cNvSpPr/>
          <p:nvPr/>
        </p:nvSpPr>
        <p:spPr>
          <a:xfrm>
            <a:off x="5969000" y="4591570"/>
            <a:ext cx="1397000" cy="233746"/>
          </a:xfrm>
          <a:prstGeom prst="rect">
            <a:avLst/>
          </a:prstGeom>
          <a:solidFill>
            <a:srgbClr val="FFCCFF"/>
          </a:solidFill>
          <a:ln w="38100">
            <a:solidFill>
              <a:schemeClr val="tx1"/>
            </a:solidFill>
          </a:ln>
        </p:spPr>
        <p:style>
          <a:lnRef idx="1">
            <a:schemeClr val="accent5"/>
          </a:lnRef>
          <a:fillRef idx="2">
            <a:schemeClr val="accent5"/>
          </a:fillRef>
          <a:effectRef idx="1">
            <a:schemeClr val="accent5"/>
          </a:effectRef>
          <a:fontRef idx="minor">
            <a:schemeClr val="dk1"/>
          </a:fontRef>
        </p:style>
        <p:txBody>
          <a:bodyPr wrap="none" tIns="30000" rtlCol="0" anchor="ctr"/>
          <a:lstStyle/>
          <a:p>
            <a:pPr algn="ctr"/>
            <a:r>
              <a:rPr lang="en-US" altLang="zh-CN" sz="1500" dirty="0">
                <a:latin typeface="Verdana" pitchFamily="34" charset="0"/>
                <a:ea typeface="Verdana" pitchFamily="34" charset="0"/>
                <a:cs typeface="Verdana" pitchFamily="34" charset="0"/>
              </a:rPr>
              <a:t>partition 2</a:t>
            </a:r>
            <a:endParaRPr lang="zh-CN" altLang="en-US" sz="1500" dirty="0">
              <a:latin typeface="Verdana" pitchFamily="34" charset="0"/>
              <a:cs typeface="Verdana" pitchFamily="34" charset="0"/>
            </a:endParaRPr>
          </a:p>
        </p:txBody>
      </p:sp>
      <p:sp>
        <p:nvSpPr>
          <p:cNvPr id="14" name="Rounded Rectangle 19">
            <a:extLst>
              <a:ext uri="{FF2B5EF4-FFF2-40B4-BE49-F238E27FC236}">
                <a16:creationId xmlns:a16="http://schemas.microsoft.com/office/drawing/2014/main" id="{125920BD-3BF1-4A49-9F9E-311D5649AA7D}"/>
              </a:ext>
            </a:extLst>
          </p:cNvPr>
          <p:cNvSpPr/>
          <p:nvPr/>
        </p:nvSpPr>
        <p:spPr>
          <a:xfrm>
            <a:off x="3554453" y="3810000"/>
            <a:ext cx="4319547" cy="1714500"/>
          </a:xfrm>
          <a:prstGeom prst="roundRect">
            <a:avLst>
              <a:gd name="adj" fmla="val 9081"/>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500"/>
          </a:p>
        </p:txBody>
      </p:sp>
      <p:sp>
        <p:nvSpPr>
          <p:cNvPr id="15" name="Rectangle 20">
            <a:extLst>
              <a:ext uri="{FF2B5EF4-FFF2-40B4-BE49-F238E27FC236}">
                <a16:creationId xmlns:a16="http://schemas.microsoft.com/office/drawing/2014/main" id="{D453FE89-3574-254C-82C2-178650DC8543}"/>
              </a:ext>
            </a:extLst>
          </p:cNvPr>
          <p:cNvSpPr/>
          <p:nvPr/>
        </p:nvSpPr>
        <p:spPr>
          <a:xfrm>
            <a:off x="4889500" y="4363095"/>
            <a:ext cx="721672" cy="605422"/>
          </a:xfrm>
          <a:prstGeom prst="rect">
            <a:avLst/>
          </a:prstGeom>
        </p:spPr>
        <p:txBody>
          <a:bodyPr wrap="none">
            <a:spAutoFit/>
          </a:bodyPr>
          <a:lstStyle/>
          <a:p>
            <a:r>
              <a:rPr lang="en-US" altLang="zh-CN" sz="1667" dirty="0">
                <a:solidFill>
                  <a:schemeClr val="dk1"/>
                </a:solidFill>
                <a:latin typeface="Verdana" pitchFamily="34" charset="0"/>
                <a:ea typeface="Verdana" pitchFamily="34" charset="0"/>
                <a:cs typeface="Verdana" pitchFamily="34" charset="0"/>
              </a:rPr>
              <a:t>local</a:t>
            </a:r>
            <a:br>
              <a:rPr lang="en-US" altLang="zh-CN" sz="1667" dirty="0">
                <a:solidFill>
                  <a:schemeClr val="dk1"/>
                </a:solidFill>
                <a:latin typeface="Verdana" pitchFamily="34" charset="0"/>
                <a:ea typeface="Verdana" pitchFamily="34" charset="0"/>
                <a:cs typeface="Verdana" pitchFamily="34" charset="0"/>
              </a:rPr>
            </a:br>
            <a:r>
              <a:rPr lang="en-US" altLang="zh-CN" sz="1667" dirty="0">
                <a:solidFill>
                  <a:schemeClr val="dk1"/>
                </a:solidFill>
                <a:latin typeface="Verdana" pitchFamily="34" charset="0"/>
                <a:ea typeface="Verdana" pitchFamily="34" charset="0"/>
                <a:cs typeface="Verdana" pitchFamily="34" charset="0"/>
              </a:rPr>
              <a:t>write</a:t>
            </a:r>
            <a:endParaRPr lang="zh-CN" altLang="en-US" sz="1667" dirty="0"/>
          </a:p>
        </p:txBody>
      </p:sp>
    </p:spTree>
    <p:extLst>
      <p:ext uri="{BB962C8B-B14F-4D97-AF65-F5344CB8AC3E}">
        <p14:creationId xmlns:p14="http://schemas.microsoft.com/office/powerpoint/2010/main" val="734662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5FE70-CCC6-624B-9450-9F584F496C6F}"/>
              </a:ext>
            </a:extLst>
          </p:cNvPr>
          <p:cNvSpPr>
            <a:spLocks noGrp="1"/>
          </p:cNvSpPr>
          <p:nvPr>
            <p:ph type="title"/>
          </p:nvPr>
        </p:nvSpPr>
        <p:spPr/>
        <p:txBody>
          <a:bodyPr/>
          <a:lstStyle/>
          <a:p>
            <a:r>
              <a:rPr kumimoji="1" lang="en-US" altLang="zh-CN" dirty="0"/>
              <a:t>MapReduce: The Complete Picture</a:t>
            </a:r>
            <a:endParaRPr kumimoji="1" lang="zh-CN" altLang="en-US" dirty="0"/>
          </a:p>
        </p:txBody>
      </p:sp>
      <p:sp>
        <p:nvSpPr>
          <p:cNvPr id="3" name="内容占位符 2">
            <a:extLst>
              <a:ext uri="{FF2B5EF4-FFF2-40B4-BE49-F238E27FC236}">
                <a16:creationId xmlns:a16="http://schemas.microsoft.com/office/drawing/2014/main" id="{037412E4-D100-9F4F-8481-BF542627E54D}"/>
              </a:ext>
            </a:extLst>
          </p:cNvPr>
          <p:cNvSpPr>
            <a:spLocks noGrp="1"/>
          </p:cNvSpPr>
          <p:nvPr>
            <p:ph idx="1"/>
          </p:nvPr>
        </p:nvSpPr>
        <p:spPr>
          <a:xfrm>
            <a:off x="457200" y="1129308"/>
            <a:ext cx="8229600" cy="2258740"/>
          </a:xfrm>
        </p:spPr>
        <p:txBody>
          <a:bodyPr>
            <a:normAutofit lnSpcReduction="10000"/>
          </a:bodyPr>
          <a:lstStyle/>
          <a:p>
            <a:r>
              <a:rPr kumimoji="1" lang="en-US" altLang="zh-CN" dirty="0">
                <a:solidFill>
                  <a:srgbClr val="C00000"/>
                </a:solidFill>
              </a:rPr>
              <a:t>Step5</a:t>
            </a:r>
            <a:r>
              <a:rPr kumimoji="1" lang="en-US" altLang="zh-CN" b="0" dirty="0"/>
              <a:t>: sorting intermediate data</a:t>
            </a:r>
          </a:p>
          <a:p>
            <a:pPr lvl="1"/>
            <a:r>
              <a:rPr kumimoji="1" lang="en-US" altLang="zh-CN" dirty="0"/>
              <a:t>Notified by master about the location of intermediate files for its partition</a:t>
            </a:r>
          </a:p>
          <a:p>
            <a:pPr lvl="1"/>
            <a:r>
              <a:rPr kumimoji="1" lang="en-US" altLang="zh-CN" dirty="0"/>
              <a:t>Uses </a:t>
            </a:r>
            <a:r>
              <a:rPr kumimoji="1" lang="en-US" altLang="zh-CN" b="1" dirty="0">
                <a:solidFill>
                  <a:srgbClr val="C00000"/>
                </a:solidFill>
              </a:rPr>
              <a:t>RPCs</a:t>
            </a:r>
            <a:r>
              <a:rPr kumimoji="1" lang="en-US" altLang="zh-CN" dirty="0"/>
              <a:t> to read the data from the local disks of map workers</a:t>
            </a:r>
          </a:p>
          <a:p>
            <a:pPr lvl="1"/>
            <a:r>
              <a:rPr kumimoji="1" lang="en-US" altLang="zh-CN" b="1" dirty="0">
                <a:solidFill>
                  <a:srgbClr val="C00000"/>
                </a:solidFill>
              </a:rPr>
              <a:t>Sort</a:t>
            </a:r>
            <a:r>
              <a:rPr kumimoji="1" lang="en-US" altLang="zh-CN" dirty="0">
                <a:solidFill>
                  <a:schemeClr val="tx1"/>
                </a:solidFill>
              </a:rPr>
              <a:t> keys from different intermediate files (like a merge sort)</a:t>
            </a:r>
          </a:p>
          <a:p>
            <a:pPr marL="74250" lvl="1" indent="0">
              <a:buNone/>
            </a:pPr>
            <a:r>
              <a:rPr kumimoji="1" lang="en-US" altLang="zh-CN" dirty="0"/>
              <a:t>    =&gt; All occurrences of the same key are </a:t>
            </a:r>
            <a:r>
              <a:rPr kumimoji="1" lang="en-US" altLang="zh-CN" b="1" dirty="0">
                <a:solidFill>
                  <a:srgbClr val="C00000"/>
                </a:solidFill>
              </a:rPr>
              <a:t>grouped</a:t>
            </a:r>
          </a:p>
          <a:p>
            <a:pPr marL="74250" lvl="1" indent="0">
              <a:buNone/>
            </a:pPr>
            <a:r>
              <a:rPr kumimoji="1" lang="en-US" altLang="zh-CN" dirty="0">
                <a:solidFill>
                  <a:schemeClr val="tx1"/>
                </a:solidFill>
              </a:rPr>
              <a:t>   Note: both mapper and reducer needs to do the sort </a:t>
            </a:r>
          </a:p>
        </p:txBody>
      </p:sp>
      <p:sp>
        <p:nvSpPr>
          <p:cNvPr id="4" name="灯片编号占位符 3">
            <a:extLst>
              <a:ext uri="{FF2B5EF4-FFF2-40B4-BE49-F238E27FC236}">
                <a16:creationId xmlns:a16="http://schemas.microsoft.com/office/drawing/2014/main" id="{AB246EE0-1FB2-694C-8304-27F967E78722}"/>
              </a:ext>
            </a:extLst>
          </p:cNvPr>
          <p:cNvSpPr>
            <a:spLocks noGrp="1"/>
          </p:cNvSpPr>
          <p:nvPr>
            <p:ph type="sldNum" sz="quarter" idx="12"/>
          </p:nvPr>
        </p:nvSpPr>
        <p:spPr/>
        <p:txBody>
          <a:bodyPr/>
          <a:lstStyle/>
          <a:p>
            <a:fld id="{ADE361C3-C043-4A6E-BDCE-8DA1E7D90A3B}" type="slidenum">
              <a:rPr lang="zh-CN" altLang="en-US" smtClean="0"/>
              <a:t>64</a:t>
            </a:fld>
            <a:endParaRPr lang="zh-CN" altLang="en-US"/>
          </a:p>
        </p:txBody>
      </p:sp>
      <p:sp>
        <p:nvSpPr>
          <p:cNvPr id="5" name="Rectangle 15">
            <a:extLst>
              <a:ext uri="{FF2B5EF4-FFF2-40B4-BE49-F238E27FC236}">
                <a16:creationId xmlns:a16="http://schemas.microsoft.com/office/drawing/2014/main" id="{619EC173-C04D-7841-B117-5A6F08D5CE44}"/>
              </a:ext>
            </a:extLst>
          </p:cNvPr>
          <p:cNvSpPr/>
          <p:nvPr/>
        </p:nvSpPr>
        <p:spPr>
          <a:xfrm>
            <a:off x="3298056" y="3816994"/>
            <a:ext cx="1985516" cy="469680"/>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80000"/>
              </a:lnSpc>
            </a:pPr>
            <a:r>
              <a:rPr lang="en-US" altLang="zh-CN" sz="1667" dirty="0">
                <a:latin typeface="Verdana" pitchFamily="34" charset="0"/>
                <a:ea typeface="Verdana" pitchFamily="34" charset="0"/>
                <a:cs typeface="Verdana" pitchFamily="34" charset="0"/>
              </a:rPr>
              <a:t>Intermediate file</a:t>
            </a:r>
            <a:endParaRPr lang="zh-CN" altLang="en-US" sz="1667" dirty="0">
              <a:latin typeface="Verdana" pitchFamily="34" charset="0"/>
              <a:cs typeface="Verdana" pitchFamily="34" charset="0"/>
            </a:endParaRPr>
          </a:p>
        </p:txBody>
      </p:sp>
      <p:cxnSp>
        <p:nvCxnSpPr>
          <p:cNvPr id="6" name="Straight Arrow Connector 18">
            <a:extLst>
              <a:ext uri="{FF2B5EF4-FFF2-40B4-BE49-F238E27FC236}">
                <a16:creationId xmlns:a16="http://schemas.microsoft.com/office/drawing/2014/main" id="{1E93440A-FEAB-9C40-9900-4B7EE0768C38}"/>
              </a:ext>
            </a:extLst>
          </p:cNvPr>
          <p:cNvCxnSpPr/>
          <p:nvPr/>
        </p:nvCxnSpPr>
        <p:spPr>
          <a:xfrm>
            <a:off x="2450356" y="4051834"/>
            <a:ext cx="8255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ounded Rectangle 21">
            <a:extLst>
              <a:ext uri="{FF2B5EF4-FFF2-40B4-BE49-F238E27FC236}">
                <a16:creationId xmlns:a16="http://schemas.microsoft.com/office/drawing/2014/main" id="{DA650699-E0DD-8245-BC09-CB854FF523C2}"/>
              </a:ext>
            </a:extLst>
          </p:cNvPr>
          <p:cNvSpPr/>
          <p:nvPr/>
        </p:nvSpPr>
        <p:spPr>
          <a:xfrm>
            <a:off x="1475656" y="3818088"/>
            <a:ext cx="1016000" cy="467492"/>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Map</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sp>
        <p:nvSpPr>
          <p:cNvPr id="8" name="Rounded Rectangle 22">
            <a:extLst>
              <a:ext uri="{FF2B5EF4-FFF2-40B4-BE49-F238E27FC236}">
                <a16:creationId xmlns:a16="http://schemas.microsoft.com/office/drawing/2014/main" id="{F0BE5E55-3390-FA44-B49E-D89117F4FDA2}"/>
              </a:ext>
            </a:extLst>
          </p:cNvPr>
          <p:cNvSpPr/>
          <p:nvPr/>
        </p:nvSpPr>
        <p:spPr>
          <a:xfrm>
            <a:off x="1331640" y="3670834"/>
            <a:ext cx="4142432" cy="762000"/>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500"/>
          </a:p>
        </p:txBody>
      </p:sp>
      <p:sp>
        <p:nvSpPr>
          <p:cNvPr id="9" name="Rectangle 23">
            <a:extLst>
              <a:ext uri="{FF2B5EF4-FFF2-40B4-BE49-F238E27FC236}">
                <a16:creationId xmlns:a16="http://schemas.microsoft.com/office/drawing/2014/main" id="{A22B23F4-2AC1-124A-881A-6429A692BB38}"/>
              </a:ext>
            </a:extLst>
          </p:cNvPr>
          <p:cNvSpPr/>
          <p:nvPr/>
        </p:nvSpPr>
        <p:spPr>
          <a:xfrm>
            <a:off x="3296311" y="4725700"/>
            <a:ext cx="1987262" cy="469680"/>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80000"/>
              </a:lnSpc>
            </a:pPr>
            <a:r>
              <a:rPr lang="en-US" altLang="zh-CN" sz="1667" dirty="0">
                <a:latin typeface="Verdana" pitchFamily="34" charset="0"/>
                <a:ea typeface="Verdana" pitchFamily="34" charset="0"/>
                <a:cs typeface="Verdana" pitchFamily="34" charset="0"/>
              </a:rPr>
              <a:t>Intermediate file</a:t>
            </a:r>
            <a:endParaRPr lang="zh-CN" altLang="en-US" sz="1667" dirty="0">
              <a:latin typeface="Verdana" pitchFamily="34" charset="0"/>
              <a:cs typeface="Verdana" pitchFamily="34" charset="0"/>
            </a:endParaRPr>
          </a:p>
        </p:txBody>
      </p:sp>
      <p:cxnSp>
        <p:nvCxnSpPr>
          <p:cNvPr id="10" name="Straight Arrow Connector 24">
            <a:extLst>
              <a:ext uri="{FF2B5EF4-FFF2-40B4-BE49-F238E27FC236}">
                <a16:creationId xmlns:a16="http://schemas.microsoft.com/office/drawing/2014/main" id="{E98D2088-5762-6943-AFD0-2D59B8961A3D}"/>
              </a:ext>
            </a:extLst>
          </p:cNvPr>
          <p:cNvCxnSpPr/>
          <p:nvPr/>
        </p:nvCxnSpPr>
        <p:spPr>
          <a:xfrm>
            <a:off x="2450356" y="4960540"/>
            <a:ext cx="8255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ounded Rectangle 25">
            <a:extLst>
              <a:ext uri="{FF2B5EF4-FFF2-40B4-BE49-F238E27FC236}">
                <a16:creationId xmlns:a16="http://schemas.microsoft.com/office/drawing/2014/main" id="{FF9B893D-84A3-624D-826A-33E871470D73}"/>
              </a:ext>
            </a:extLst>
          </p:cNvPr>
          <p:cNvSpPr/>
          <p:nvPr/>
        </p:nvSpPr>
        <p:spPr>
          <a:xfrm>
            <a:off x="1475656" y="4726794"/>
            <a:ext cx="1016000" cy="467492"/>
          </a:xfrm>
          <a:prstGeom prst="roundRect">
            <a:avLst/>
          </a:prstGeom>
          <a:ln w="38100">
            <a:solidFill>
              <a:schemeClr val="tx1"/>
            </a:solidFill>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Map</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sp>
        <p:nvSpPr>
          <p:cNvPr id="12" name="Rounded Rectangle 26">
            <a:extLst>
              <a:ext uri="{FF2B5EF4-FFF2-40B4-BE49-F238E27FC236}">
                <a16:creationId xmlns:a16="http://schemas.microsoft.com/office/drawing/2014/main" id="{3C7543F1-79D3-B64F-A9EB-3A683C16917A}"/>
              </a:ext>
            </a:extLst>
          </p:cNvPr>
          <p:cNvSpPr/>
          <p:nvPr/>
        </p:nvSpPr>
        <p:spPr>
          <a:xfrm>
            <a:off x="1331640" y="4579540"/>
            <a:ext cx="4142432" cy="762000"/>
          </a:xfrm>
          <a:prstGeom prst="roundRect">
            <a:avLst/>
          </a:prstGeom>
          <a:noFill/>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500"/>
          </a:p>
        </p:txBody>
      </p:sp>
      <p:sp>
        <p:nvSpPr>
          <p:cNvPr id="13" name="Rounded Rectangle 27">
            <a:extLst>
              <a:ext uri="{FF2B5EF4-FFF2-40B4-BE49-F238E27FC236}">
                <a16:creationId xmlns:a16="http://schemas.microsoft.com/office/drawing/2014/main" id="{76320F47-603C-3444-925D-2DF15146AD7D}"/>
              </a:ext>
            </a:extLst>
          </p:cNvPr>
          <p:cNvSpPr/>
          <p:nvPr/>
        </p:nvSpPr>
        <p:spPr>
          <a:xfrm>
            <a:off x="6680572" y="4725700"/>
            <a:ext cx="1016000" cy="467492"/>
          </a:xfrm>
          <a:prstGeom prst="roundRect">
            <a:avLst/>
          </a:prstGeom>
          <a:ln w="38100">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Reduce</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cxnSp>
        <p:nvCxnSpPr>
          <p:cNvPr id="14" name="Straight Arrow Connector 29">
            <a:extLst>
              <a:ext uri="{FF2B5EF4-FFF2-40B4-BE49-F238E27FC236}">
                <a16:creationId xmlns:a16="http://schemas.microsoft.com/office/drawing/2014/main" id="{A09E2F4A-D7CE-4D44-9477-606947FC443F}"/>
              </a:ext>
            </a:extLst>
          </p:cNvPr>
          <p:cNvCxnSpPr/>
          <p:nvPr/>
        </p:nvCxnSpPr>
        <p:spPr>
          <a:xfrm>
            <a:off x="5283572" y="3944540"/>
            <a:ext cx="1397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30">
            <a:extLst>
              <a:ext uri="{FF2B5EF4-FFF2-40B4-BE49-F238E27FC236}">
                <a16:creationId xmlns:a16="http://schemas.microsoft.com/office/drawing/2014/main" id="{E9D704EA-734C-EC49-9BF2-8E2361B5C134}"/>
              </a:ext>
            </a:extLst>
          </p:cNvPr>
          <p:cNvCxnSpPr/>
          <p:nvPr/>
        </p:nvCxnSpPr>
        <p:spPr>
          <a:xfrm>
            <a:off x="5283572" y="5087541"/>
            <a:ext cx="1397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ounded Rectangle 32">
            <a:extLst>
              <a:ext uri="{FF2B5EF4-FFF2-40B4-BE49-F238E27FC236}">
                <a16:creationId xmlns:a16="http://schemas.microsoft.com/office/drawing/2014/main" id="{0EF09924-7392-B84F-AA47-334CE3FFFBE0}"/>
              </a:ext>
            </a:extLst>
          </p:cNvPr>
          <p:cNvSpPr/>
          <p:nvPr/>
        </p:nvSpPr>
        <p:spPr>
          <a:xfrm>
            <a:off x="6680572" y="3819182"/>
            <a:ext cx="1016000" cy="467492"/>
          </a:xfrm>
          <a:prstGeom prst="roundRect">
            <a:avLst/>
          </a:prstGeom>
          <a:ln w="38100">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Reduce</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cxnSp>
        <p:nvCxnSpPr>
          <p:cNvPr id="17" name="Straight Arrow Connector 35">
            <a:extLst>
              <a:ext uri="{FF2B5EF4-FFF2-40B4-BE49-F238E27FC236}">
                <a16:creationId xmlns:a16="http://schemas.microsoft.com/office/drawing/2014/main" id="{D5BF68E9-5BDD-EE4B-AE77-0F2B818A571C}"/>
              </a:ext>
            </a:extLst>
          </p:cNvPr>
          <p:cNvCxnSpPr>
            <a:cxnSpLocks/>
            <a:stCxn id="9" idx="3"/>
            <a:endCxn id="16" idx="1"/>
          </p:cNvCxnSpPr>
          <p:nvPr/>
        </p:nvCxnSpPr>
        <p:spPr>
          <a:xfrm flipV="1">
            <a:off x="5283573" y="4052928"/>
            <a:ext cx="1396999" cy="9076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39">
            <a:extLst>
              <a:ext uri="{FF2B5EF4-FFF2-40B4-BE49-F238E27FC236}">
                <a16:creationId xmlns:a16="http://schemas.microsoft.com/office/drawing/2014/main" id="{D270705C-A81E-5844-849A-F2F584968AE8}"/>
              </a:ext>
            </a:extLst>
          </p:cNvPr>
          <p:cNvCxnSpPr>
            <a:cxnSpLocks/>
            <a:stCxn id="5" idx="3"/>
            <a:endCxn id="13" idx="1"/>
          </p:cNvCxnSpPr>
          <p:nvPr/>
        </p:nvCxnSpPr>
        <p:spPr>
          <a:xfrm>
            <a:off x="5283572" y="4051834"/>
            <a:ext cx="1397000" cy="9076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43">
            <a:extLst>
              <a:ext uri="{FF2B5EF4-FFF2-40B4-BE49-F238E27FC236}">
                <a16:creationId xmlns:a16="http://schemas.microsoft.com/office/drawing/2014/main" id="{D98C7A2E-8101-574A-A730-F6AF13B8FE32}"/>
              </a:ext>
            </a:extLst>
          </p:cNvPr>
          <p:cNvSpPr/>
          <p:nvPr/>
        </p:nvSpPr>
        <p:spPr>
          <a:xfrm>
            <a:off x="2513856" y="3756882"/>
            <a:ext cx="721672" cy="605422"/>
          </a:xfrm>
          <a:prstGeom prst="rect">
            <a:avLst/>
          </a:prstGeom>
        </p:spPr>
        <p:txBody>
          <a:bodyPr wrap="none">
            <a:spAutoFit/>
          </a:bodyPr>
          <a:lstStyle/>
          <a:p>
            <a:r>
              <a:rPr lang="en-US" altLang="zh-CN" sz="1667" dirty="0">
                <a:solidFill>
                  <a:schemeClr val="dk1"/>
                </a:solidFill>
                <a:latin typeface="Verdana" pitchFamily="34" charset="0"/>
                <a:ea typeface="Verdana" pitchFamily="34" charset="0"/>
                <a:cs typeface="Verdana" pitchFamily="34" charset="0"/>
              </a:rPr>
              <a:t>local</a:t>
            </a:r>
            <a:br>
              <a:rPr lang="en-US" altLang="zh-CN" sz="1667" dirty="0">
                <a:solidFill>
                  <a:schemeClr val="dk1"/>
                </a:solidFill>
                <a:latin typeface="Verdana" pitchFamily="34" charset="0"/>
                <a:ea typeface="Verdana" pitchFamily="34" charset="0"/>
                <a:cs typeface="Verdana" pitchFamily="34" charset="0"/>
              </a:rPr>
            </a:br>
            <a:r>
              <a:rPr lang="en-US" altLang="zh-CN" sz="1667" dirty="0">
                <a:solidFill>
                  <a:schemeClr val="dk1"/>
                </a:solidFill>
                <a:latin typeface="Verdana" pitchFamily="34" charset="0"/>
                <a:ea typeface="Verdana" pitchFamily="34" charset="0"/>
                <a:cs typeface="Verdana" pitchFamily="34" charset="0"/>
              </a:rPr>
              <a:t>write</a:t>
            </a:r>
            <a:endParaRPr lang="zh-CN" altLang="en-US" sz="1667" dirty="0"/>
          </a:p>
        </p:txBody>
      </p:sp>
      <p:sp>
        <p:nvSpPr>
          <p:cNvPr id="20" name="Rectangle 44">
            <a:extLst>
              <a:ext uri="{FF2B5EF4-FFF2-40B4-BE49-F238E27FC236}">
                <a16:creationId xmlns:a16="http://schemas.microsoft.com/office/drawing/2014/main" id="{A8A3188F-8582-B349-80B9-2AEB8AF7C7A5}"/>
              </a:ext>
            </a:extLst>
          </p:cNvPr>
          <p:cNvSpPr/>
          <p:nvPr/>
        </p:nvSpPr>
        <p:spPr>
          <a:xfrm>
            <a:off x="2512110" y="4665588"/>
            <a:ext cx="721672" cy="605422"/>
          </a:xfrm>
          <a:prstGeom prst="rect">
            <a:avLst/>
          </a:prstGeom>
        </p:spPr>
        <p:txBody>
          <a:bodyPr wrap="none">
            <a:spAutoFit/>
          </a:bodyPr>
          <a:lstStyle/>
          <a:p>
            <a:r>
              <a:rPr lang="en-US" altLang="zh-CN" sz="1667" dirty="0">
                <a:solidFill>
                  <a:schemeClr val="dk1"/>
                </a:solidFill>
                <a:latin typeface="Verdana" pitchFamily="34" charset="0"/>
                <a:ea typeface="Verdana" pitchFamily="34" charset="0"/>
                <a:cs typeface="Verdana" pitchFamily="34" charset="0"/>
              </a:rPr>
              <a:t>local</a:t>
            </a:r>
            <a:br>
              <a:rPr lang="en-US" altLang="zh-CN" sz="1667" dirty="0">
                <a:solidFill>
                  <a:schemeClr val="dk1"/>
                </a:solidFill>
                <a:latin typeface="Verdana" pitchFamily="34" charset="0"/>
                <a:ea typeface="Verdana" pitchFamily="34" charset="0"/>
                <a:cs typeface="Verdana" pitchFamily="34" charset="0"/>
              </a:rPr>
            </a:br>
            <a:r>
              <a:rPr lang="en-US" altLang="zh-CN" sz="1667" dirty="0">
                <a:solidFill>
                  <a:schemeClr val="dk1"/>
                </a:solidFill>
                <a:latin typeface="Verdana" pitchFamily="34" charset="0"/>
                <a:ea typeface="Verdana" pitchFamily="34" charset="0"/>
                <a:cs typeface="Verdana" pitchFamily="34" charset="0"/>
              </a:rPr>
              <a:t>write</a:t>
            </a:r>
            <a:endParaRPr lang="zh-CN" altLang="en-US" sz="1667" dirty="0"/>
          </a:p>
        </p:txBody>
      </p:sp>
      <p:sp>
        <p:nvSpPr>
          <p:cNvPr id="21" name="Rectangle 46">
            <a:extLst>
              <a:ext uri="{FF2B5EF4-FFF2-40B4-BE49-F238E27FC236}">
                <a16:creationId xmlns:a16="http://schemas.microsoft.com/office/drawing/2014/main" id="{CE84F2AB-3740-9F41-8B04-0DB7DD4A7968}"/>
              </a:ext>
            </a:extLst>
          </p:cNvPr>
          <p:cNvSpPr/>
          <p:nvPr/>
        </p:nvSpPr>
        <p:spPr>
          <a:xfrm>
            <a:off x="5553491" y="3649588"/>
            <a:ext cx="952505" cy="605422"/>
          </a:xfrm>
          <a:prstGeom prst="rect">
            <a:avLst/>
          </a:prstGeom>
        </p:spPr>
        <p:txBody>
          <a:bodyPr wrap="none">
            <a:spAutoFit/>
          </a:bodyPr>
          <a:lstStyle/>
          <a:p>
            <a:pPr algn="ctr"/>
            <a:r>
              <a:rPr lang="en-US" altLang="zh-CN" sz="1667" dirty="0">
                <a:solidFill>
                  <a:schemeClr val="dk1"/>
                </a:solidFill>
                <a:latin typeface="Verdana" pitchFamily="34" charset="0"/>
                <a:ea typeface="Verdana" pitchFamily="34" charset="0"/>
                <a:cs typeface="Verdana" pitchFamily="34" charset="0"/>
              </a:rPr>
              <a:t>remote</a:t>
            </a:r>
            <a:br>
              <a:rPr lang="en-US" altLang="zh-CN" sz="1667" dirty="0">
                <a:solidFill>
                  <a:schemeClr val="dk1"/>
                </a:solidFill>
                <a:latin typeface="Verdana" pitchFamily="34" charset="0"/>
                <a:ea typeface="Verdana" pitchFamily="34" charset="0"/>
                <a:cs typeface="Verdana" pitchFamily="34" charset="0"/>
              </a:rPr>
            </a:br>
            <a:r>
              <a:rPr lang="en-US" altLang="zh-CN" sz="1667" dirty="0">
                <a:solidFill>
                  <a:schemeClr val="dk1"/>
                </a:solidFill>
                <a:latin typeface="Verdana" pitchFamily="34" charset="0"/>
                <a:ea typeface="Verdana" pitchFamily="34" charset="0"/>
                <a:cs typeface="Verdana" pitchFamily="34" charset="0"/>
              </a:rPr>
              <a:t>read</a:t>
            </a:r>
            <a:endParaRPr lang="zh-CN" altLang="en-US" sz="1667" dirty="0"/>
          </a:p>
        </p:txBody>
      </p:sp>
      <p:sp>
        <p:nvSpPr>
          <p:cNvPr id="22" name="Rectangle 49">
            <a:extLst>
              <a:ext uri="{FF2B5EF4-FFF2-40B4-BE49-F238E27FC236}">
                <a16:creationId xmlns:a16="http://schemas.microsoft.com/office/drawing/2014/main" id="{F8F58B80-CC20-204D-9220-C070C32252FE}"/>
              </a:ext>
            </a:extLst>
          </p:cNvPr>
          <p:cNvSpPr/>
          <p:nvPr/>
        </p:nvSpPr>
        <p:spPr>
          <a:xfrm>
            <a:off x="5553491" y="4770040"/>
            <a:ext cx="952505" cy="605422"/>
          </a:xfrm>
          <a:prstGeom prst="rect">
            <a:avLst/>
          </a:prstGeom>
        </p:spPr>
        <p:txBody>
          <a:bodyPr wrap="none">
            <a:spAutoFit/>
          </a:bodyPr>
          <a:lstStyle/>
          <a:p>
            <a:pPr algn="ctr"/>
            <a:r>
              <a:rPr lang="en-US" altLang="zh-CN" sz="1667" dirty="0">
                <a:solidFill>
                  <a:schemeClr val="dk1"/>
                </a:solidFill>
                <a:latin typeface="Verdana" pitchFamily="34" charset="0"/>
                <a:ea typeface="Verdana" pitchFamily="34" charset="0"/>
                <a:cs typeface="Verdana" pitchFamily="34" charset="0"/>
              </a:rPr>
              <a:t>remote</a:t>
            </a:r>
            <a:br>
              <a:rPr lang="en-US" altLang="zh-CN" sz="1667" dirty="0">
                <a:solidFill>
                  <a:schemeClr val="dk1"/>
                </a:solidFill>
                <a:latin typeface="Verdana" pitchFamily="34" charset="0"/>
                <a:ea typeface="Verdana" pitchFamily="34" charset="0"/>
                <a:cs typeface="Verdana" pitchFamily="34" charset="0"/>
              </a:rPr>
            </a:br>
            <a:r>
              <a:rPr lang="en-US" altLang="zh-CN" sz="1667" dirty="0">
                <a:solidFill>
                  <a:schemeClr val="dk1"/>
                </a:solidFill>
                <a:latin typeface="Verdana" pitchFamily="34" charset="0"/>
                <a:ea typeface="Verdana" pitchFamily="34" charset="0"/>
                <a:cs typeface="Verdana" pitchFamily="34" charset="0"/>
              </a:rPr>
              <a:t>read</a:t>
            </a:r>
            <a:endParaRPr lang="zh-CN" altLang="en-US" sz="1667" dirty="0"/>
          </a:p>
        </p:txBody>
      </p:sp>
    </p:spTree>
    <p:extLst>
      <p:ext uri="{BB962C8B-B14F-4D97-AF65-F5344CB8AC3E}">
        <p14:creationId xmlns:p14="http://schemas.microsoft.com/office/powerpoint/2010/main" val="2371215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B1A8FE-75AD-2243-B747-85F06B392E38}"/>
              </a:ext>
            </a:extLst>
          </p:cNvPr>
          <p:cNvSpPr>
            <a:spLocks noGrp="1"/>
          </p:cNvSpPr>
          <p:nvPr>
            <p:ph type="title"/>
          </p:nvPr>
        </p:nvSpPr>
        <p:spPr/>
        <p:txBody>
          <a:bodyPr/>
          <a:lstStyle/>
          <a:p>
            <a:r>
              <a:rPr kumimoji="1" lang="en-US" altLang="zh-CN" dirty="0"/>
              <a:t>MapReduce: The Complete Picture</a:t>
            </a:r>
            <a:endParaRPr kumimoji="1" lang="zh-CN" altLang="en-US" dirty="0"/>
          </a:p>
        </p:txBody>
      </p:sp>
      <p:sp>
        <p:nvSpPr>
          <p:cNvPr id="3" name="内容占位符 2">
            <a:extLst>
              <a:ext uri="{FF2B5EF4-FFF2-40B4-BE49-F238E27FC236}">
                <a16:creationId xmlns:a16="http://schemas.microsoft.com/office/drawing/2014/main" id="{60D8AC95-5FEA-0F48-A58F-6A6CA10C95F3}"/>
              </a:ext>
            </a:extLst>
          </p:cNvPr>
          <p:cNvSpPr>
            <a:spLocks noGrp="1"/>
          </p:cNvSpPr>
          <p:nvPr>
            <p:ph idx="1"/>
          </p:nvPr>
        </p:nvSpPr>
        <p:spPr/>
        <p:txBody>
          <a:bodyPr/>
          <a:lstStyle/>
          <a:p>
            <a:r>
              <a:rPr kumimoji="1" lang="en-US" altLang="zh-CN" dirty="0">
                <a:solidFill>
                  <a:srgbClr val="C00000"/>
                </a:solidFill>
              </a:rPr>
              <a:t>Step6</a:t>
            </a:r>
            <a:r>
              <a:rPr kumimoji="1" lang="en-US" altLang="zh-CN" b="0" dirty="0"/>
              <a:t>: reduce task</a:t>
            </a:r>
          </a:p>
          <a:p>
            <a:pPr lvl="1"/>
            <a:r>
              <a:rPr kumimoji="1" lang="en-US" altLang="zh-CN" dirty="0"/>
              <a:t>Groups data with a unique intermediate key</a:t>
            </a:r>
          </a:p>
          <a:p>
            <a:pPr lvl="1"/>
            <a:r>
              <a:rPr kumimoji="1" lang="en-US" altLang="zh-CN" dirty="0"/>
              <a:t>User’s </a:t>
            </a:r>
            <a:r>
              <a:rPr kumimoji="1" lang="en-US" altLang="zh-CN" dirty="0">
                <a:latin typeface="Courier New" panose="02070309020205020404" pitchFamily="49" charset="0"/>
                <a:cs typeface="Courier New" panose="02070309020205020404" pitchFamily="49" charset="0"/>
              </a:rPr>
              <a:t>Reduce</a:t>
            </a:r>
            <a:r>
              <a:rPr kumimoji="1" lang="en-US" altLang="zh-CN" dirty="0"/>
              <a:t> function is given the key and the set of intermediate values for that key</a:t>
            </a:r>
          </a:p>
          <a:p>
            <a:pPr lvl="2"/>
            <a:r>
              <a:rPr lang="en-US" altLang="zh-TW" sz="1800" dirty="0">
                <a:solidFill>
                  <a:prstClr val="black"/>
                </a:solidFill>
                <a:latin typeface="Verdana" pitchFamily="34" charset="0"/>
                <a:ea typeface="Verdana" pitchFamily="34" charset="0"/>
                <a:cs typeface="Verdana" pitchFamily="34" charset="0"/>
              </a:rPr>
              <a:t>&lt;key, (value1, value2, ...)&gt;</a:t>
            </a:r>
          </a:p>
          <a:p>
            <a:pPr lvl="1"/>
            <a:r>
              <a:rPr lang="en-US" altLang="zh-TW" sz="1600" dirty="0">
                <a:solidFill>
                  <a:prstClr val="black"/>
                </a:solidFill>
                <a:latin typeface="Verdana" pitchFamily="34" charset="0"/>
                <a:ea typeface="Verdana" pitchFamily="34" charset="0"/>
                <a:cs typeface="Verdana" pitchFamily="34" charset="0"/>
              </a:rPr>
              <a:t>The output is appended to an output file</a:t>
            </a:r>
          </a:p>
          <a:p>
            <a:pPr lvl="1"/>
            <a:endParaRPr kumimoji="1" lang="zh-CN" altLang="en-US" dirty="0"/>
          </a:p>
        </p:txBody>
      </p:sp>
      <p:sp>
        <p:nvSpPr>
          <p:cNvPr id="4" name="灯片编号占位符 3">
            <a:extLst>
              <a:ext uri="{FF2B5EF4-FFF2-40B4-BE49-F238E27FC236}">
                <a16:creationId xmlns:a16="http://schemas.microsoft.com/office/drawing/2014/main" id="{3BF14750-3357-0049-980A-EA2A0ECC073B}"/>
              </a:ext>
            </a:extLst>
          </p:cNvPr>
          <p:cNvSpPr>
            <a:spLocks noGrp="1"/>
          </p:cNvSpPr>
          <p:nvPr>
            <p:ph type="sldNum" sz="quarter" idx="12"/>
          </p:nvPr>
        </p:nvSpPr>
        <p:spPr/>
        <p:txBody>
          <a:bodyPr/>
          <a:lstStyle/>
          <a:p>
            <a:fld id="{ADE361C3-C043-4A6E-BDCE-8DA1E7D90A3B}" type="slidenum">
              <a:rPr lang="zh-CN" altLang="en-US" smtClean="0"/>
              <a:t>65</a:t>
            </a:fld>
            <a:endParaRPr lang="zh-CN" altLang="en-US"/>
          </a:p>
        </p:txBody>
      </p:sp>
      <p:sp>
        <p:nvSpPr>
          <p:cNvPr id="5" name="Rectangle 28">
            <a:extLst>
              <a:ext uri="{FF2B5EF4-FFF2-40B4-BE49-F238E27FC236}">
                <a16:creationId xmlns:a16="http://schemas.microsoft.com/office/drawing/2014/main" id="{5CF0E070-F9CF-494D-9A7B-D95B93E6D63E}"/>
              </a:ext>
            </a:extLst>
          </p:cNvPr>
          <p:cNvSpPr/>
          <p:nvPr/>
        </p:nvSpPr>
        <p:spPr>
          <a:xfrm>
            <a:off x="2032001" y="3619501"/>
            <a:ext cx="1587499" cy="489114"/>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80000"/>
              </a:lnSpc>
            </a:pPr>
            <a:r>
              <a:rPr lang="en-US" altLang="zh-CN" sz="1667" dirty="0">
                <a:latin typeface="Verdana" pitchFamily="34" charset="0"/>
                <a:ea typeface="Verdana" pitchFamily="34" charset="0"/>
                <a:cs typeface="Verdana" pitchFamily="34" charset="0"/>
              </a:rPr>
              <a:t>Intermediate file</a:t>
            </a:r>
            <a:endParaRPr lang="zh-CN" altLang="en-US" sz="1667" dirty="0">
              <a:latin typeface="Verdana" pitchFamily="34" charset="0"/>
              <a:cs typeface="Verdana" pitchFamily="34" charset="0"/>
            </a:endParaRPr>
          </a:p>
        </p:txBody>
      </p:sp>
      <p:cxnSp>
        <p:nvCxnSpPr>
          <p:cNvPr id="6" name="Straight Arrow Connector 36">
            <a:extLst>
              <a:ext uri="{FF2B5EF4-FFF2-40B4-BE49-F238E27FC236}">
                <a16:creationId xmlns:a16="http://schemas.microsoft.com/office/drawing/2014/main" id="{75690996-8D53-F040-A807-D757B042F978}"/>
              </a:ext>
            </a:extLst>
          </p:cNvPr>
          <p:cNvCxnSpPr>
            <a:stCxn id="5" idx="3"/>
          </p:cNvCxnSpPr>
          <p:nvPr/>
        </p:nvCxnSpPr>
        <p:spPr>
          <a:xfrm>
            <a:off x="3619499" y="3864058"/>
            <a:ext cx="1103587" cy="51442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37">
            <a:extLst>
              <a:ext uri="{FF2B5EF4-FFF2-40B4-BE49-F238E27FC236}">
                <a16:creationId xmlns:a16="http://schemas.microsoft.com/office/drawing/2014/main" id="{2BF6140B-F154-324D-B167-41D741EFF215}"/>
              </a:ext>
            </a:extLst>
          </p:cNvPr>
          <p:cNvCxnSpPr>
            <a:stCxn id="12" idx="3"/>
            <a:endCxn id="9" idx="1"/>
          </p:cNvCxnSpPr>
          <p:nvPr/>
        </p:nvCxnSpPr>
        <p:spPr>
          <a:xfrm>
            <a:off x="3619499" y="4506993"/>
            <a:ext cx="110358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 name="Group 50">
            <a:extLst>
              <a:ext uri="{FF2B5EF4-FFF2-40B4-BE49-F238E27FC236}">
                <a16:creationId xmlns:a16="http://schemas.microsoft.com/office/drawing/2014/main" id="{AAC9E681-6181-CD44-B933-2CDEFAD6B798}"/>
              </a:ext>
            </a:extLst>
          </p:cNvPr>
          <p:cNvGrpSpPr/>
          <p:nvPr/>
        </p:nvGrpSpPr>
        <p:grpSpPr>
          <a:xfrm>
            <a:off x="4723086" y="4217958"/>
            <a:ext cx="2692181" cy="578069"/>
            <a:chOff x="3124200" y="5128395"/>
            <a:chExt cx="3230617" cy="693683"/>
          </a:xfrm>
        </p:grpSpPr>
        <p:sp>
          <p:nvSpPr>
            <p:cNvPr id="9" name="Rounded Rectangle 33">
              <a:extLst>
                <a:ext uri="{FF2B5EF4-FFF2-40B4-BE49-F238E27FC236}">
                  <a16:creationId xmlns:a16="http://schemas.microsoft.com/office/drawing/2014/main" id="{6FC905A7-E883-0D40-B9E8-F3AA141EC3E9}"/>
                </a:ext>
              </a:extLst>
            </p:cNvPr>
            <p:cNvSpPr/>
            <p:nvPr/>
          </p:nvSpPr>
          <p:spPr>
            <a:xfrm>
              <a:off x="3124200" y="5194742"/>
              <a:ext cx="1219200" cy="560990"/>
            </a:xfrm>
            <a:prstGeom prst="roundRect">
              <a:avLst/>
            </a:prstGeom>
            <a:ln w="38100">
              <a:solidFill>
                <a:schemeClr val="tx1"/>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76200" tIns="30000" rIns="76200" bIns="0" numCol="1" spcCol="0" rtlCol="0" fromWordArt="0" anchor="ctr" anchorCtr="0" forceAA="0" compatLnSpc="1">
              <a:prstTxWarp prst="textNoShape">
                <a:avLst/>
              </a:prstTxWarp>
              <a:noAutofit/>
            </a:bodyPr>
            <a:lstStyle/>
            <a:p>
              <a:pPr algn="ctr">
                <a:lnSpc>
                  <a:spcPct val="80000"/>
                </a:lnSpc>
              </a:pPr>
              <a:r>
                <a:rPr lang="en-US" altLang="zh-CN" sz="1667" dirty="0">
                  <a:latin typeface="Verdana" pitchFamily="34" charset="0"/>
                  <a:ea typeface="Verdana" pitchFamily="34" charset="0"/>
                  <a:cs typeface="Verdana" pitchFamily="34" charset="0"/>
                </a:rPr>
                <a:t>Reduce</a:t>
              </a:r>
              <a:br>
                <a:rPr lang="en-US" altLang="zh-CN" sz="1667" dirty="0">
                  <a:latin typeface="Verdana" pitchFamily="34" charset="0"/>
                  <a:ea typeface="Verdana" pitchFamily="34" charset="0"/>
                  <a:cs typeface="Verdana" pitchFamily="34" charset="0"/>
                </a:rPr>
              </a:br>
              <a:r>
                <a:rPr lang="en-US" altLang="zh-CN" sz="1667" dirty="0">
                  <a:latin typeface="Verdana" pitchFamily="34" charset="0"/>
                  <a:ea typeface="Verdana" pitchFamily="34" charset="0"/>
                  <a:cs typeface="Verdana" pitchFamily="34" charset="0"/>
                </a:rPr>
                <a:t>Worker</a:t>
              </a:r>
              <a:endParaRPr lang="zh-CN" altLang="en-US" sz="1667" dirty="0">
                <a:latin typeface="Verdana" pitchFamily="34" charset="0"/>
                <a:ea typeface="Verdana" pitchFamily="34" charset="0"/>
                <a:cs typeface="Verdana" pitchFamily="34" charset="0"/>
              </a:endParaRPr>
            </a:p>
          </p:txBody>
        </p:sp>
        <p:sp>
          <p:nvSpPr>
            <p:cNvPr id="10" name="Rectangle 34">
              <a:extLst>
                <a:ext uri="{FF2B5EF4-FFF2-40B4-BE49-F238E27FC236}">
                  <a16:creationId xmlns:a16="http://schemas.microsoft.com/office/drawing/2014/main" id="{3B3E89B4-FF38-4C46-B848-ABFE88773449}"/>
                </a:ext>
              </a:extLst>
            </p:cNvPr>
            <p:cNvSpPr/>
            <p:nvPr/>
          </p:nvSpPr>
          <p:spPr>
            <a:xfrm>
              <a:off x="5364217" y="5128395"/>
              <a:ext cx="990600" cy="693683"/>
            </a:xfrm>
            <a:prstGeom prst="rect">
              <a:avLst/>
            </a:prstGeom>
            <a:ln w="38100">
              <a:solidFill>
                <a:schemeClr val="tx1"/>
              </a:solidFill>
            </a:ln>
          </p:spPr>
          <p:style>
            <a:lnRef idx="1">
              <a:schemeClr val="accent1"/>
            </a:lnRef>
            <a:fillRef idx="2">
              <a:schemeClr val="accent1"/>
            </a:fillRef>
            <a:effectRef idx="1">
              <a:schemeClr val="accent1"/>
            </a:effectRef>
            <a:fontRef idx="minor">
              <a:schemeClr val="dk1"/>
            </a:fontRef>
          </p:style>
          <p:txBody>
            <a:bodyPr wrap="none" bIns="0" rtlCol="0" anchor="ctr"/>
            <a:lstStyle/>
            <a:p>
              <a:pPr algn="ctr">
                <a:lnSpc>
                  <a:spcPct val="80000"/>
                </a:lnSpc>
              </a:pPr>
              <a:r>
                <a:rPr lang="en-US" altLang="zh-CN" sz="1667" dirty="0">
                  <a:solidFill>
                    <a:schemeClr val="tx1"/>
                  </a:solidFill>
                  <a:latin typeface="Verdana" pitchFamily="34" charset="0"/>
                  <a:ea typeface="Verdana" pitchFamily="34" charset="0"/>
                  <a:cs typeface="Verdana" pitchFamily="34" charset="0"/>
                </a:rPr>
                <a:t>Output</a:t>
              </a:r>
            </a:p>
            <a:p>
              <a:pPr algn="ctr">
                <a:lnSpc>
                  <a:spcPct val="80000"/>
                </a:lnSpc>
              </a:pPr>
              <a:r>
                <a:rPr lang="en-US" altLang="zh-CN" sz="1667" dirty="0">
                  <a:solidFill>
                    <a:schemeClr val="tx1"/>
                  </a:solidFill>
                  <a:latin typeface="Verdana" pitchFamily="34" charset="0"/>
                  <a:ea typeface="Verdana" pitchFamily="34" charset="0"/>
                  <a:cs typeface="Verdana" pitchFamily="34" charset="0"/>
                </a:rPr>
                <a:t>File 1</a:t>
              </a:r>
              <a:endParaRPr lang="zh-CN" altLang="en-US" sz="1667" dirty="0">
                <a:solidFill>
                  <a:schemeClr val="tx1"/>
                </a:solidFill>
                <a:latin typeface="Verdana" pitchFamily="34" charset="0"/>
                <a:cs typeface="Verdana" pitchFamily="34" charset="0"/>
              </a:endParaRPr>
            </a:p>
          </p:txBody>
        </p:sp>
        <p:cxnSp>
          <p:nvCxnSpPr>
            <p:cNvPr id="11" name="Straight Arrow Connector 38">
              <a:extLst>
                <a:ext uri="{FF2B5EF4-FFF2-40B4-BE49-F238E27FC236}">
                  <a16:creationId xmlns:a16="http://schemas.microsoft.com/office/drawing/2014/main" id="{E34EF8C5-402E-9D4E-BA86-DCA79E7C66ED}"/>
                </a:ext>
              </a:extLst>
            </p:cNvPr>
            <p:cNvCxnSpPr>
              <a:stCxn id="9" idx="3"/>
              <a:endCxn id="10" idx="1"/>
            </p:cNvCxnSpPr>
            <p:nvPr/>
          </p:nvCxnSpPr>
          <p:spPr>
            <a:xfrm>
              <a:off x="4343400" y="5475237"/>
              <a:ext cx="102081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Rectangle 41">
            <a:extLst>
              <a:ext uri="{FF2B5EF4-FFF2-40B4-BE49-F238E27FC236}">
                <a16:creationId xmlns:a16="http://schemas.microsoft.com/office/drawing/2014/main" id="{AC3BA18A-DC3A-B14F-878B-E3B5F86754C5}"/>
              </a:ext>
            </a:extLst>
          </p:cNvPr>
          <p:cNvSpPr/>
          <p:nvPr/>
        </p:nvSpPr>
        <p:spPr>
          <a:xfrm>
            <a:off x="2032001" y="4262436"/>
            <a:ext cx="1587499" cy="489114"/>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80000"/>
              </a:lnSpc>
            </a:pPr>
            <a:r>
              <a:rPr lang="en-US" altLang="zh-CN" sz="1667" dirty="0">
                <a:latin typeface="Verdana" pitchFamily="34" charset="0"/>
                <a:ea typeface="Verdana" pitchFamily="34" charset="0"/>
                <a:cs typeface="Verdana" pitchFamily="34" charset="0"/>
              </a:rPr>
              <a:t>Intermediate file</a:t>
            </a:r>
            <a:endParaRPr lang="zh-CN" altLang="en-US" sz="1667" dirty="0">
              <a:latin typeface="Verdana" pitchFamily="34" charset="0"/>
              <a:cs typeface="Verdana" pitchFamily="34" charset="0"/>
            </a:endParaRPr>
          </a:p>
        </p:txBody>
      </p:sp>
      <p:sp>
        <p:nvSpPr>
          <p:cNvPr id="13" name="Rectangle 42">
            <a:extLst>
              <a:ext uri="{FF2B5EF4-FFF2-40B4-BE49-F238E27FC236}">
                <a16:creationId xmlns:a16="http://schemas.microsoft.com/office/drawing/2014/main" id="{69939751-F80B-F24E-89F5-90E3FD18E258}"/>
              </a:ext>
            </a:extLst>
          </p:cNvPr>
          <p:cNvSpPr/>
          <p:nvPr/>
        </p:nvSpPr>
        <p:spPr>
          <a:xfrm>
            <a:off x="2032001" y="4905370"/>
            <a:ext cx="1587499" cy="489114"/>
          </a:xfrm>
          <a:prstGeom prst="rect">
            <a:avLst/>
          </a:prstGeom>
          <a:ln w="38100">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lnSpc>
                <a:spcPct val="80000"/>
              </a:lnSpc>
            </a:pPr>
            <a:r>
              <a:rPr lang="en-US" altLang="zh-CN" sz="1667" dirty="0">
                <a:latin typeface="Verdana" pitchFamily="34" charset="0"/>
                <a:ea typeface="Verdana" pitchFamily="34" charset="0"/>
                <a:cs typeface="Verdana" pitchFamily="34" charset="0"/>
              </a:rPr>
              <a:t>Intermediate file</a:t>
            </a:r>
            <a:endParaRPr lang="zh-CN" altLang="en-US" sz="1667" dirty="0">
              <a:latin typeface="Verdana" pitchFamily="34" charset="0"/>
              <a:cs typeface="Verdana" pitchFamily="34" charset="0"/>
            </a:endParaRPr>
          </a:p>
        </p:txBody>
      </p:sp>
      <p:sp>
        <p:nvSpPr>
          <p:cNvPr id="14" name="Rectangle 52">
            <a:extLst>
              <a:ext uri="{FF2B5EF4-FFF2-40B4-BE49-F238E27FC236}">
                <a16:creationId xmlns:a16="http://schemas.microsoft.com/office/drawing/2014/main" id="{567C4A8A-92DD-EF4C-89B0-326C58265291}"/>
              </a:ext>
            </a:extLst>
          </p:cNvPr>
          <p:cNvSpPr/>
          <p:nvPr/>
        </p:nvSpPr>
        <p:spPr>
          <a:xfrm>
            <a:off x="3596005" y="4212694"/>
            <a:ext cx="952505" cy="605422"/>
          </a:xfrm>
          <a:prstGeom prst="rect">
            <a:avLst/>
          </a:prstGeom>
        </p:spPr>
        <p:txBody>
          <a:bodyPr wrap="none">
            <a:spAutoFit/>
          </a:bodyPr>
          <a:lstStyle/>
          <a:p>
            <a:pPr algn="ctr"/>
            <a:r>
              <a:rPr lang="en-US" altLang="zh-CN" sz="1667" dirty="0">
                <a:solidFill>
                  <a:schemeClr val="dk1"/>
                </a:solidFill>
                <a:latin typeface="Verdana" pitchFamily="34" charset="0"/>
                <a:ea typeface="Verdana" pitchFamily="34" charset="0"/>
                <a:cs typeface="Verdana" pitchFamily="34" charset="0"/>
              </a:rPr>
              <a:t>remote</a:t>
            </a:r>
            <a:br>
              <a:rPr lang="en-US" altLang="zh-CN" sz="1667" dirty="0">
                <a:solidFill>
                  <a:schemeClr val="dk1"/>
                </a:solidFill>
                <a:latin typeface="Verdana" pitchFamily="34" charset="0"/>
                <a:ea typeface="Verdana" pitchFamily="34" charset="0"/>
                <a:cs typeface="Verdana" pitchFamily="34" charset="0"/>
              </a:rPr>
            </a:br>
            <a:r>
              <a:rPr lang="en-US" altLang="zh-CN" sz="1667" dirty="0">
                <a:solidFill>
                  <a:schemeClr val="dk1"/>
                </a:solidFill>
                <a:latin typeface="Verdana" pitchFamily="34" charset="0"/>
                <a:ea typeface="Verdana" pitchFamily="34" charset="0"/>
                <a:cs typeface="Verdana" pitchFamily="34" charset="0"/>
              </a:rPr>
              <a:t>read</a:t>
            </a:r>
            <a:endParaRPr lang="zh-CN" altLang="en-US" sz="1667" dirty="0"/>
          </a:p>
        </p:txBody>
      </p:sp>
      <p:cxnSp>
        <p:nvCxnSpPr>
          <p:cNvPr id="15" name="Straight Arrow Connector 56">
            <a:extLst>
              <a:ext uri="{FF2B5EF4-FFF2-40B4-BE49-F238E27FC236}">
                <a16:creationId xmlns:a16="http://schemas.microsoft.com/office/drawing/2014/main" id="{D4481CDE-E870-9E49-BD38-4945BA5D032D}"/>
              </a:ext>
            </a:extLst>
          </p:cNvPr>
          <p:cNvCxnSpPr>
            <a:stCxn id="13" idx="3"/>
          </p:cNvCxnSpPr>
          <p:nvPr/>
        </p:nvCxnSpPr>
        <p:spPr>
          <a:xfrm flipV="1">
            <a:off x="3619499" y="4632484"/>
            <a:ext cx="1103587" cy="51744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61">
            <a:extLst>
              <a:ext uri="{FF2B5EF4-FFF2-40B4-BE49-F238E27FC236}">
                <a16:creationId xmlns:a16="http://schemas.microsoft.com/office/drawing/2014/main" id="{E5AD0AD4-D540-174E-9C85-B00E4C49C7A4}"/>
              </a:ext>
            </a:extLst>
          </p:cNvPr>
          <p:cNvSpPr/>
          <p:nvPr/>
        </p:nvSpPr>
        <p:spPr>
          <a:xfrm>
            <a:off x="5803590" y="4187983"/>
            <a:ext cx="721672" cy="348878"/>
          </a:xfrm>
          <a:prstGeom prst="rect">
            <a:avLst/>
          </a:prstGeom>
        </p:spPr>
        <p:txBody>
          <a:bodyPr wrap="none">
            <a:spAutoFit/>
          </a:bodyPr>
          <a:lstStyle/>
          <a:p>
            <a:pPr algn="ctr"/>
            <a:r>
              <a:rPr lang="en-US" altLang="zh-CN" sz="1667" dirty="0">
                <a:solidFill>
                  <a:schemeClr val="dk1"/>
                </a:solidFill>
                <a:latin typeface="Verdana" pitchFamily="34" charset="0"/>
                <a:ea typeface="Verdana" pitchFamily="34" charset="0"/>
                <a:cs typeface="Verdana" pitchFamily="34" charset="0"/>
              </a:rPr>
              <a:t>write</a:t>
            </a:r>
            <a:endParaRPr lang="zh-CN" altLang="en-US" sz="1667" dirty="0"/>
          </a:p>
        </p:txBody>
      </p:sp>
    </p:spTree>
    <p:extLst>
      <p:ext uri="{BB962C8B-B14F-4D97-AF65-F5344CB8AC3E}">
        <p14:creationId xmlns:p14="http://schemas.microsoft.com/office/powerpoint/2010/main" val="705115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BDB31D-1914-4344-896A-21592C948388}"/>
              </a:ext>
            </a:extLst>
          </p:cNvPr>
          <p:cNvSpPr>
            <a:spLocks noGrp="1"/>
          </p:cNvSpPr>
          <p:nvPr>
            <p:ph type="title"/>
          </p:nvPr>
        </p:nvSpPr>
        <p:spPr/>
        <p:txBody>
          <a:bodyPr/>
          <a:lstStyle/>
          <a:p>
            <a:r>
              <a:rPr kumimoji="1" lang="en-US" altLang="zh-CN" dirty="0"/>
              <a:t>MapReduce: The Complete Picture</a:t>
            </a:r>
            <a:endParaRPr kumimoji="1" lang="zh-CN" altLang="en-US" dirty="0"/>
          </a:p>
        </p:txBody>
      </p:sp>
      <p:sp>
        <p:nvSpPr>
          <p:cNvPr id="3" name="内容占位符 2">
            <a:extLst>
              <a:ext uri="{FF2B5EF4-FFF2-40B4-BE49-F238E27FC236}">
                <a16:creationId xmlns:a16="http://schemas.microsoft.com/office/drawing/2014/main" id="{63137805-A3D6-C74C-8FB0-BCA22BCCED5D}"/>
              </a:ext>
            </a:extLst>
          </p:cNvPr>
          <p:cNvSpPr>
            <a:spLocks noGrp="1"/>
          </p:cNvSpPr>
          <p:nvPr>
            <p:ph idx="1"/>
          </p:nvPr>
        </p:nvSpPr>
        <p:spPr/>
        <p:txBody>
          <a:bodyPr/>
          <a:lstStyle/>
          <a:p>
            <a:r>
              <a:rPr kumimoji="1" lang="en-US" altLang="zh-CN" dirty="0">
                <a:solidFill>
                  <a:schemeClr val="accent1"/>
                </a:solidFill>
              </a:rPr>
              <a:t>Step7</a:t>
            </a:r>
            <a:r>
              <a:rPr kumimoji="1" lang="en-US" altLang="zh-CN" b="0" dirty="0"/>
              <a:t>: return to user</a:t>
            </a:r>
          </a:p>
          <a:p>
            <a:pPr lvl="1"/>
            <a:r>
              <a:rPr kumimoji="1" lang="en-US" altLang="zh-CN" dirty="0"/>
              <a:t>When all map and reduce tasks have completed</a:t>
            </a:r>
          </a:p>
          <a:p>
            <a:pPr lvl="1"/>
            <a:r>
              <a:rPr lang="en-US" altLang="zh-TW" dirty="0">
                <a:solidFill>
                  <a:prstClr val="black"/>
                </a:solidFill>
                <a:latin typeface="Verdana" pitchFamily="34" charset="0"/>
                <a:ea typeface="Verdana" pitchFamily="34" charset="0"/>
                <a:cs typeface="Verdana" pitchFamily="34" charset="0"/>
              </a:rPr>
              <a:t>Master wakes up the user program</a:t>
            </a:r>
          </a:p>
          <a:p>
            <a:pPr lvl="1"/>
            <a:r>
              <a:rPr kumimoji="1" lang="en-US" altLang="zh-CN" dirty="0">
                <a:solidFill>
                  <a:schemeClr val="tx1"/>
                </a:solidFill>
              </a:rPr>
              <a:t>The </a:t>
            </a:r>
            <a:r>
              <a:rPr kumimoji="1" lang="en-US" altLang="zh-CN" b="1" dirty="0">
                <a:solidFill>
                  <a:schemeClr val="tx1"/>
                </a:solidFill>
              </a:rPr>
              <a:t>MapReduce</a:t>
            </a:r>
            <a:r>
              <a:rPr kumimoji="1" lang="en-US" altLang="zh-CN" dirty="0">
                <a:solidFill>
                  <a:schemeClr val="tx1"/>
                </a:solidFill>
              </a:rPr>
              <a:t> call in the user program returns, and the program can resume execution</a:t>
            </a:r>
          </a:p>
          <a:p>
            <a:pPr lvl="2"/>
            <a:r>
              <a:rPr kumimoji="1" lang="en-US" altLang="zh-CN" dirty="0">
                <a:solidFill>
                  <a:schemeClr val="tx1"/>
                </a:solidFill>
              </a:rPr>
              <a:t>Output of MapReduce is available in R output files</a:t>
            </a:r>
          </a:p>
        </p:txBody>
      </p:sp>
      <p:sp>
        <p:nvSpPr>
          <p:cNvPr id="4" name="灯片编号占位符 3">
            <a:extLst>
              <a:ext uri="{FF2B5EF4-FFF2-40B4-BE49-F238E27FC236}">
                <a16:creationId xmlns:a16="http://schemas.microsoft.com/office/drawing/2014/main" id="{E60FD9AB-66D6-4A47-83CE-D75BE13F9067}"/>
              </a:ext>
            </a:extLst>
          </p:cNvPr>
          <p:cNvSpPr>
            <a:spLocks noGrp="1"/>
          </p:cNvSpPr>
          <p:nvPr>
            <p:ph type="sldNum" sz="quarter" idx="12"/>
          </p:nvPr>
        </p:nvSpPr>
        <p:spPr/>
        <p:txBody>
          <a:bodyPr/>
          <a:lstStyle/>
          <a:p>
            <a:fld id="{ADE361C3-C043-4A6E-BDCE-8DA1E7D90A3B}" type="slidenum">
              <a:rPr lang="zh-CN" altLang="en-US" smtClean="0"/>
              <a:t>66</a:t>
            </a:fld>
            <a:endParaRPr lang="zh-CN" altLang="en-US"/>
          </a:p>
        </p:txBody>
      </p:sp>
    </p:spTree>
    <p:extLst>
      <p:ext uri="{BB962C8B-B14F-4D97-AF65-F5344CB8AC3E}">
        <p14:creationId xmlns:p14="http://schemas.microsoft.com/office/powerpoint/2010/main" val="27163866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9500" y="1753914"/>
            <a:ext cx="2921000" cy="36830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lnSpc>
                <a:spcPct val="90000"/>
              </a:lnSpc>
            </a:pPr>
            <a:r>
              <a:rPr lang="en-US" altLang="zh-CN" sz="1333" dirty="0">
                <a:solidFill>
                  <a:schemeClr val="tx1"/>
                </a:solidFill>
                <a:latin typeface="Eras Medium ITC" pitchFamily="34" charset="0"/>
              </a:rPr>
              <a:t>      </a:t>
            </a:r>
            <a:r>
              <a:rPr lang="en-US" altLang="zh-CN" sz="1333" u="sng" dirty="0">
                <a:solidFill>
                  <a:schemeClr val="tx1"/>
                </a:solidFill>
                <a:latin typeface="Eras Medium ITC" pitchFamily="34" charset="0"/>
              </a:rPr>
              <a:t>It will be seen that this mere painstaking burrower and grub-worm of a poor devil of a Sub-Sub appears to have gone through the long </a:t>
            </a:r>
            <a:r>
              <a:rPr lang="en-US" altLang="zh-CN" sz="1333" u="sng" dirty="0" err="1">
                <a:solidFill>
                  <a:schemeClr val="tx1"/>
                </a:solidFill>
                <a:latin typeface="Eras Medium ITC" pitchFamily="34" charset="0"/>
              </a:rPr>
              <a:t>Vaticans</a:t>
            </a:r>
            <a:r>
              <a:rPr lang="en-US" altLang="zh-CN" sz="1333" u="sng" dirty="0">
                <a:solidFill>
                  <a:schemeClr val="tx1"/>
                </a:solidFill>
                <a:latin typeface="Eras Medium ITC" pitchFamily="34" charset="0"/>
              </a:rPr>
              <a:t> and </a:t>
            </a:r>
            <a:r>
              <a:rPr lang="en-US" altLang="zh-CN" sz="1333" u="sng" dirty="0" err="1">
                <a:solidFill>
                  <a:schemeClr val="tx1"/>
                </a:solidFill>
                <a:latin typeface="Eras Medium ITC" pitchFamily="34" charset="0"/>
              </a:rPr>
              <a:t>streetstalls</a:t>
            </a:r>
            <a:r>
              <a:rPr lang="en-US" altLang="zh-CN" sz="1333" u="sng" dirty="0">
                <a:solidFill>
                  <a:schemeClr val="tx1"/>
                </a:solidFill>
                <a:latin typeface="Eras Medium ITC" pitchFamily="34" charset="0"/>
              </a:rPr>
              <a:t> of the earth, picking up whatever random allusions to whales he could anyways find in any book whatsoever, sacred or profane. Therefore you must not, in every case at least, take the higgledy-piggledy whale statements, however authentic, in these extracts, for veritable gospel cetology. Far from it. As touching the ancient authors generally, as well as the poets here appearing, these extracts are solely valuable or entertaining, as affording a glancing bird's eye view of what has been promiscuously </a:t>
            </a:r>
            <a:r>
              <a:rPr lang="en-US" altLang="zh-CN" sz="1333" dirty="0">
                <a:solidFill>
                  <a:schemeClr val="tx1"/>
                </a:solidFill>
                <a:latin typeface="Eras Medium ITC" pitchFamily="34" charset="0"/>
              </a:rPr>
              <a:t>…</a:t>
            </a:r>
            <a:endParaRPr lang="zh-CN" altLang="en-US" sz="1333" dirty="0">
              <a:solidFill>
                <a:schemeClr val="tx1"/>
              </a:solidFill>
              <a:latin typeface="Eras Medium ITC" pitchFamily="34" charset="0"/>
            </a:endParaRPr>
          </a:p>
        </p:txBody>
      </p:sp>
      <p:sp>
        <p:nvSpPr>
          <p:cNvPr id="6" name="Rectangle 5"/>
          <p:cNvSpPr/>
          <p:nvPr/>
        </p:nvSpPr>
        <p:spPr>
          <a:xfrm>
            <a:off x="4138692" y="1753914"/>
            <a:ext cx="1206500" cy="36830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76200" tIns="38100" rIns="76200" bIns="38100" numCol="1" spcCol="0" rtlCol="0" fromWordArt="0" anchor="t" anchorCtr="0" forceAA="0" compatLnSpc="1">
            <a:prstTxWarp prst="textNoShape">
              <a:avLst/>
            </a:prstTxWarp>
            <a:noAutofit/>
          </a:bodyPr>
          <a:lstStyle/>
          <a:p>
            <a:pPr algn="just">
              <a:lnSpc>
                <a:spcPct val="90000"/>
              </a:lnSpc>
            </a:pPr>
            <a:r>
              <a:rPr lang="en-US" altLang="zh-CN" sz="1333" dirty="0">
                <a:solidFill>
                  <a:schemeClr val="tx1"/>
                </a:solidFill>
                <a:latin typeface="Eras Medium ITC" pitchFamily="34" charset="0"/>
              </a:rPr>
              <a:t>...</a:t>
            </a:r>
          </a:p>
          <a:p>
            <a:pPr algn="just">
              <a:lnSpc>
                <a:spcPct val="90000"/>
              </a:lnSpc>
            </a:pPr>
            <a:r>
              <a:rPr lang="en-US" altLang="zh-CN" sz="1333" dirty="0">
                <a:solidFill>
                  <a:schemeClr val="tx1"/>
                </a:solidFill>
                <a:latin typeface="Eras Medium ITC" pitchFamily="34" charset="0"/>
              </a:rPr>
              <a:t>it 1</a:t>
            </a:r>
          </a:p>
          <a:p>
            <a:pPr algn="just">
              <a:lnSpc>
                <a:spcPct val="90000"/>
              </a:lnSpc>
            </a:pPr>
            <a:r>
              <a:rPr lang="en-US" altLang="zh-CN" sz="1333" dirty="0">
                <a:solidFill>
                  <a:schemeClr val="tx1"/>
                </a:solidFill>
                <a:latin typeface="Eras Medium ITC" pitchFamily="34" charset="0"/>
              </a:rPr>
              <a:t>will 1</a:t>
            </a:r>
          </a:p>
          <a:p>
            <a:pPr algn="just">
              <a:lnSpc>
                <a:spcPct val="90000"/>
              </a:lnSpc>
            </a:pPr>
            <a:r>
              <a:rPr lang="en-US" altLang="zh-CN" sz="1333" dirty="0">
                <a:solidFill>
                  <a:schemeClr val="tx1"/>
                </a:solidFill>
                <a:latin typeface="Eras Medium ITC" pitchFamily="34" charset="0"/>
              </a:rPr>
              <a:t>be 1</a:t>
            </a:r>
          </a:p>
          <a:p>
            <a:pPr algn="just">
              <a:lnSpc>
                <a:spcPct val="90000"/>
              </a:lnSpc>
            </a:pPr>
            <a:r>
              <a:rPr lang="en-US" altLang="zh-CN" sz="1333" dirty="0">
                <a:solidFill>
                  <a:schemeClr val="tx1"/>
                </a:solidFill>
                <a:latin typeface="Eras Medium ITC" pitchFamily="34" charset="0"/>
              </a:rPr>
              <a:t>seen 1</a:t>
            </a:r>
          </a:p>
          <a:p>
            <a:pPr algn="just">
              <a:lnSpc>
                <a:spcPct val="90000"/>
              </a:lnSpc>
            </a:pPr>
            <a:r>
              <a:rPr lang="en-US" altLang="zh-CN" sz="1333" dirty="0">
                <a:solidFill>
                  <a:schemeClr val="tx1"/>
                </a:solidFill>
                <a:latin typeface="Eras Medium ITC" pitchFamily="34" charset="0"/>
              </a:rPr>
              <a:t>that 1</a:t>
            </a:r>
          </a:p>
          <a:p>
            <a:pPr algn="just">
              <a:lnSpc>
                <a:spcPct val="90000"/>
              </a:lnSpc>
            </a:pPr>
            <a:r>
              <a:rPr lang="en-US" altLang="zh-CN" sz="1333" dirty="0">
                <a:solidFill>
                  <a:schemeClr val="tx1"/>
                </a:solidFill>
                <a:latin typeface="Eras Medium ITC" pitchFamily="34" charset="0"/>
              </a:rPr>
              <a:t>this 1</a:t>
            </a:r>
          </a:p>
          <a:p>
            <a:pPr algn="just">
              <a:lnSpc>
                <a:spcPct val="90000"/>
              </a:lnSpc>
            </a:pPr>
            <a:r>
              <a:rPr lang="en-US" altLang="zh-CN" sz="1333" dirty="0">
                <a:solidFill>
                  <a:schemeClr val="tx1"/>
                </a:solidFill>
                <a:latin typeface="Eras Medium ITC" pitchFamily="34" charset="0"/>
              </a:rPr>
              <a:t>mere 1</a:t>
            </a:r>
          </a:p>
          <a:p>
            <a:pPr algn="just">
              <a:lnSpc>
                <a:spcPct val="90000"/>
              </a:lnSpc>
            </a:pPr>
            <a:r>
              <a:rPr lang="en-US" altLang="zh-CN" sz="1333" dirty="0">
                <a:solidFill>
                  <a:schemeClr val="tx1"/>
                </a:solidFill>
                <a:latin typeface="Eras Medium ITC" pitchFamily="34" charset="0"/>
              </a:rPr>
              <a:t>painstaking 1</a:t>
            </a:r>
          </a:p>
          <a:p>
            <a:pPr algn="just">
              <a:lnSpc>
                <a:spcPct val="90000"/>
              </a:lnSpc>
            </a:pPr>
            <a:r>
              <a:rPr lang="en-US" altLang="zh-CN" sz="1333" dirty="0">
                <a:solidFill>
                  <a:schemeClr val="tx1"/>
                </a:solidFill>
                <a:latin typeface="Eras Medium ITC" pitchFamily="34" charset="0"/>
              </a:rPr>
              <a:t>burrower 1</a:t>
            </a:r>
          </a:p>
          <a:p>
            <a:pPr algn="just">
              <a:lnSpc>
                <a:spcPct val="90000"/>
              </a:lnSpc>
            </a:pPr>
            <a:r>
              <a:rPr lang="en-US" altLang="zh-CN" sz="1333" dirty="0">
                <a:solidFill>
                  <a:schemeClr val="tx1"/>
                </a:solidFill>
                <a:latin typeface="Eras Medium ITC" pitchFamily="34" charset="0"/>
              </a:rPr>
              <a:t>and 1</a:t>
            </a:r>
          </a:p>
          <a:p>
            <a:pPr algn="just">
              <a:lnSpc>
                <a:spcPct val="90000"/>
              </a:lnSpc>
            </a:pPr>
            <a:r>
              <a:rPr lang="en-US" altLang="zh-CN" sz="1333" dirty="0">
                <a:solidFill>
                  <a:schemeClr val="tx1"/>
                </a:solidFill>
                <a:latin typeface="Eras Medium ITC" pitchFamily="34" charset="0"/>
              </a:rPr>
              <a:t>grub-worm 1</a:t>
            </a:r>
          </a:p>
          <a:p>
            <a:pPr algn="just">
              <a:lnSpc>
                <a:spcPct val="90000"/>
              </a:lnSpc>
            </a:pPr>
            <a:r>
              <a:rPr lang="en-US" altLang="zh-CN" sz="1333" dirty="0">
                <a:solidFill>
                  <a:schemeClr val="tx1"/>
                </a:solidFill>
                <a:latin typeface="Eras Medium ITC" pitchFamily="34" charset="0"/>
              </a:rPr>
              <a:t>of 1</a:t>
            </a:r>
          </a:p>
          <a:p>
            <a:pPr algn="just">
              <a:lnSpc>
                <a:spcPct val="90000"/>
              </a:lnSpc>
            </a:pPr>
            <a:r>
              <a:rPr lang="en-US" altLang="zh-CN" sz="1333" dirty="0">
                <a:solidFill>
                  <a:schemeClr val="tx1"/>
                </a:solidFill>
                <a:latin typeface="Eras Medium ITC" pitchFamily="34" charset="0"/>
              </a:rPr>
              <a:t>a 1</a:t>
            </a:r>
          </a:p>
          <a:p>
            <a:pPr algn="just">
              <a:lnSpc>
                <a:spcPct val="90000"/>
              </a:lnSpc>
            </a:pPr>
            <a:r>
              <a:rPr lang="en-US" altLang="zh-CN" sz="1333" dirty="0">
                <a:solidFill>
                  <a:schemeClr val="tx1"/>
                </a:solidFill>
                <a:latin typeface="Eras Medium ITC" pitchFamily="34" charset="0"/>
              </a:rPr>
              <a:t>poor 1</a:t>
            </a:r>
          </a:p>
          <a:p>
            <a:pPr algn="just">
              <a:lnSpc>
                <a:spcPct val="90000"/>
              </a:lnSpc>
            </a:pPr>
            <a:r>
              <a:rPr lang="en-US" altLang="zh-CN" sz="1333" dirty="0">
                <a:solidFill>
                  <a:schemeClr val="tx1"/>
                </a:solidFill>
                <a:latin typeface="Eras Medium ITC" pitchFamily="34" charset="0"/>
              </a:rPr>
              <a:t>devil 1</a:t>
            </a:r>
          </a:p>
          <a:p>
            <a:pPr algn="just">
              <a:lnSpc>
                <a:spcPct val="90000"/>
              </a:lnSpc>
            </a:pPr>
            <a:r>
              <a:rPr lang="en-US" altLang="zh-CN" sz="1333" dirty="0">
                <a:solidFill>
                  <a:schemeClr val="tx1"/>
                </a:solidFill>
                <a:latin typeface="Eras Medium ITC" pitchFamily="34" charset="0"/>
              </a:rPr>
              <a:t>of 1</a:t>
            </a:r>
          </a:p>
          <a:p>
            <a:pPr algn="just">
              <a:lnSpc>
                <a:spcPct val="90000"/>
              </a:lnSpc>
            </a:pPr>
            <a:r>
              <a:rPr lang="en-US" altLang="zh-CN" sz="1333" dirty="0">
                <a:solidFill>
                  <a:schemeClr val="tx1"/>
                </a:solidFill>
                <a:latin typeface="Eras Medium ITC" pitchFamily="34" charset="0"/>
              </a:rPr>
              <a:t>a 1</a:t>
            </a:r>
          </a:p>
          <a:p>
            <a:pPr algn="just">
              <a:lnSpc>
                <a:spcPct val="90000"/>
              </a:lnSpc>
            </a:pPr>
            <a:r>
              <a:rPr lang="en-US" altLang="zh-CN" sz="1333" dirty="0">
                <a:solidFill>
                  <a:schemeClr val="tx1"/>
                </a:solidFill>
                <a:latin typeface="Eras Medium ITC" pitchFamily="34" charset="0"/>
              </a:rPr>
              <a:t>sub-sub 1</a:t>
            </a:r>
          </a:p>
          <a:p>
            <a:pPr algn="just">
              <a:lnSpc>
                <a:spcPct val="90000"/>
              </a:lnSpc>
            </a:pPr>
            <a:r>
              <a:rPr lang="en-US" altLang="zh-CN" sz="1333" dirty="0">
                <a:solidFill>
                  <a:schemeClr val="tx1"/>
                </a:solidFill>
                <a:latin typeface="Eras Medium ITC" pitchFamily="34" charset="0"/>
              </a:rPr>
              <a:t>…</a:t>
            </a:r>
            <a:endParaRPr lang="zh-CN" altLang="en-US" sz="1333" dirty="0">
              <a:solidFill>
                <a:schemeClr val="tx1"/>
              </a:solidFill>
              <a:latin typeface="Eras Medium ITC" pitchFamily="34" charset="0"/>
            </a:endParaRPr>
          </a:p>
        </p:txBody>
      </p:sp>
      <p:sp>
        <p:nvSpPr>
          <p:cNvPr id="7" name="Rectangle 6"/>
          <p:cNvSpPr/>
          <p:nvPr/>
        </p:nvSpPr>
        <p:spPr>
          <a:xfrm>
            <a:off x="5483384" y="1753914"/>
            <a:ext cx="1214528" cy="36830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pPr algn="just">
              <a:lnSpc>
                <a:spcPct val="90000"/>
              </a:lnSpc>
            </a:pPr>
            <a:r>
              <a:rPr lang="en-US" altLang="zh-CN" sz="1333" dirty="0">
                <a:solidFill>
                  <a:schemeClr val="tx1"/>
                </a:solidFill>
                <a:latin typeface="Eras Medium ITC" pitchFamily="34" charset="0"/>
              </a:rPr>
              <a:t>...</a:t>
            </a:r>
          </a:p>
          <a:p>
            <a:pPr algn="just">
              <a:lnSpc>
                <a:spcPct val="90000"/>
              </a:lnSpc>
            </a:pPr>
            <a:r>
              <a:rPr lang="en-US" altLang="zh-CN" sz="1333" dirty="0">
                <a:solidFill>
                  <a:schemeClr val="tx1"/>
                </a:solidFill>
                <a:latin typeface="Eras Medium ITC" pitchFamily="34" charset="0"/>
              </a:rPr>
              <a:t>a 1</a:t>
            </a:r>
          </a:p>
          <a:p>
            <a:pPr algn="just">
              <a:lnSpc>
                <a:spcPct val="90000"/>
              </a:lnSpc>
            </a:pPr>
            <a:r>
              <a:rPr lang="en-US" altLang="zh-CN" sz="1333" dirty="0">
                <a:solidFill>
                  <a:schemeClr val="tx1"/>
                </a:solidFill>
                <a:latin typeface="Eras Medium ITC" pitchFamily="34" charset="0"/>
              </a:rPr>
              <a:t>a 1</a:t>
            </a:r>
          </a:p>
          <a:p>
            <a:pPr algn="just">
              <a:lnSpc>
                <a:spcPct val="90000"/>
              </a:lnSpc>
            </a:pPr>
            <a:r>
              <a:rPr lang="en-US" altLang="zh-CN" sz="1333" dirty="0">
                <a:solidFill>
                  <a:schemeClr val="tx1"/>
                </a:solidFill>
                <a:latin typeface="Eras Medium ITC" pitchFamily="34" charset="0"/>
              </a:rPr>
              <a:t>aback 1</a:t>
            </a:r>
          </a:p>
          <a:p>
            <a:pPr algn="just">
              <a:lnSpc>
                <a:spcPct val="90000"/>
              </a:lnSpc>
            </a:pPr>
            <a:r>
              <a:rPr lang="en-US" altLang="zh-CN" sz="1333" dirty="0">
                <a:solidFill>
                  <a:schemeClr val="tx1"/>
                </a:solidFill>
                <a:latin typeface="Eras Medium ITC" pitchFamily="34" charset="0"/>
              </a:rPr>
              <a:t>aback 1</a:t>
            </a:r>
          </a:p>
          <a:p>
            <a:pPr algn="just">
              <a:lnSpc>
                <a:spcPct val="90000"/>
              </a:lnSpc>
            </a:pPr>
            <a:r>
              <a:rPr lang="en-US" altLang="zh-CN" sz="1333" dirty="0">
                <a:solidFill>
                  <a:schemeClr val="tx1"/>
                </a:solidFill>
                <a:latin typeface="Eras Medium ITC" pitchFamily="34" charset="0"/>
              </a:rPr>
              <a:t>abaft 1</a:t>
            </a:r>
          </a:p>
          <a:p>
            <a:pPr algn="just">
              <a:lnSpc>
                <a:spcPct val="90000"/>
              </a:lnSpc>
            </a:pPr>
            <a:r>
              <a:rPr lang="en-US" altLang="zh-CN" sz="1333" dirty="0">
                <a:solidFill>
                  <a:schemeClr val="tx1"/>
                </a:solidFill>
                <a:latin typeface="Eras Medium ITC" pitchFamily="34" charset="0"/>
              </a:rPr>
              <a:t>abaft 1</a:t>
            </a:r>
          </a:p>
          <a:p>
            <a:pPr algn="just">
              <a:lnSpc>
                <a:spcPct val="90000"/>
              </a:lnSpc>
            </a:pPr>
            <a:r>
              <a:rPr lang="en-US" altLang="zh-CN" sz="1333" dirty="0">
                <a:solidFill>
                  <a:schemeClr val="tx1"/>
                </a:solidFill>
                <a:latin typeface="Eras Medium ITC" pitchFamily="34" charset="0"/>
              </a:rPr>
              <a:t>abandon 1</a:t>
            </a:r>
          </a:p>
          <a:p>
            <a:pPr algn="just">
              <a:lnSpc>
                <a:spcPct val="90000"/>
              </a:lnSpc>
            </a:pPr>
            <a:r>
              <a:rPr lang="en-US" altLang="zh-CN" sz="1333" dirty="0">
                <a:solidFill>
                  <a:schemeClr val="tx1"/>
                </a:solidFill>
                <a:latin typeface="Eras Medium ITC" pitchFamily="34" charset="0"/>
              </a:rPr>
              <a:t>abandon 1</a:t>
            </a:r>
          </a:p>
          <a:p>
            <a:pPr algn="just">
              <a:lnSpc>
                <a:spcPct val="90000"/>
              </a:lnSpc>
            </a:pPr>
            <a:r>
              <a:rPr lang="en-US" altLang="zh-CN" sz="1333" dirty="0">
                <a:solidFill>
                  <a:schemeClr val="tx1"/>
                </a:solidFill>
                <a:latin typeface="Eras Medium ITC" pitchFamily="34" charset="0"/>
              </a:rPr>
              <a:t>abandon 1</a:t>
            </a:r>
          </a:p>
          <a:p>
            <a:pPr algn="just">
              <a:lnSpc>
                <a:spcPct val="90000"/>
              </a:lnSpc>
            </a:pPr>
            <a:r>
              <a:rPr lang="en-US" altLang="zh-CN" sz="1333" dirty="0">
                <a:solidFill>
                  <a:schemeClr val="tx1"/>
                </a:solidFill>
                <a:latin typeface="Eras Medium ITC" pitchFamily="34" charset="0"/>
              </a:rPr>
              <a:t>abandoned 1</a:t>
            </a:r>
          </a:p>
          <a:p>
            <a:pPr algn="just">
              <a:lnSpc>
                <a:spcPct val="90000"/>
              </a:lnSpc>
            </a:pPr>
            <a:r>
              <a:rPr lang="en-US" altLang="zh-CN" sz="1333" dirty="0">
                <a:solidFill>
                  <a:schemeClr val="tx1"/>
                </a:solidFill>
                <a:latin typeface="Eras Medium ITC" pitchFamily="34" charset="0"/>
              </a:rPr>
              <a:t>abandoned 1</a:t>
            </a:r>
          </a:p>
          <a:p>
            <a:pPr algn="just">
              <a:lnSpc>
                <a:spcPct val="90000"/>
              </a:lnSpc>
            </a:pPr>
            <a:r>
              <a:rPr lang="en-US" altLang="zh-CN" sz="1333" dirty="0">
                <a:solidFill>
                  <a:schemeClr val="tx1"/>
                </a:solidFill>
                <a:latin typeface="Eras Medium ITC" pitchFamily="34" charset="0"/>
              </a:rPr>
              <a:t>abandoned 1</a:t>
            </a:r>
          </a:p>
          <a:p>
            <a:pPr algn="just">
              <a:lnSpc>
                <a:spcPct val="90000"/>
              </a:lnSpc>
            </a:pPr>
            <a:r>
              <a:rPr lang="en-US" altLang="zh-CN" sz="1333" dirty="0">
                <a:solidFill>
                  <a:schemeClr val="tx1"/>
                </a:solidFill>
                <a:latin typeface="Eras Medium ITC" pitchFamily="34" charset="0"/>
              </a:rPr>
              <a:t>abandoned 1</a:t>
            </a:r>
          </a:p>
          <a:p>
            <a:pPr algn="just">
              <a:lnSpc>
                <a:spcPct val="90000"/>
              </a:lnSpc>
            </a:pPr>
            <a:r>
              <a:rPr lang="en-US" altLang="zh-CN" sz="1333" dirty="0">
                <a:solidFill>
                  <a:schemeClr val="tx1"/>
                </a:solidFill>
                <a:latin typeface="Eras Medium ITC" pitchFamily="34" charset="0"/>
              </a:rPr>
              <a:t>abandoned 1</a:t>
            </a:r>
          </a:p>
          <a:p>
            <a:pPr algn="just">
              <a:lnSpc>
                <a:spcPct val="90000"/>
              </a:lnSpc>
            </a:pPr>
            <a:r>
              <a:rPr lang="en-US" altLang="zh-CN" sz="1333" dirty="0">
                <a:solidFill>
                  <a:schemeClr val="tx1"/>
                </a:solidFill>
                <a:latin typeface="Eras Medium ITC" pitchFamily="34" charset="0"/>
              </a:rPr>
              <a:t>abandoned 1</a:t>
            </a:r>
          </a:p>
          <a:p>
            <a:pPr algn="just">
              <a:lnSpc>
                <a:spcPct val="90000"/>
              </a:lnSpc>
            </a:pPr>
            <a:r>
              <a:rPr lang="en-US" altLang="zh-CN" sz="1333" dirty="0">
                <a:solidFill>
                  <a:schemeClr val="tx1"/>
                </a:solidFill>
                <a:latin typeface="Eras Medium ITC" pitchFamily="34" charset="0"/>
              </a:rPr>
              <a:t>abandoned 1</a:t>
            </a:r>
          </a:p>
          <a:p>
            <a:pPr algn="just">
              <a:lnSpc>
                <a:spcPct val="90000"/>
              </a:lnSpc>
            </a:pPr>
            <a:r>
              <a:rPr lang="en-US" altLang="zh-CN" sz="1333" dirty="0">
                <a:solidFill>
                  <a:schemeClr val="tx1"/>
                </a:solidFill>
                <a:latin typeface="Eras Medium ITC" pitchFamily="34" charset="0"/>
              </a:rPr>
              <a:t>abased 1</a:t>
            </a:r>
          </a:p>
          <a:p>
            <a:pPr algn="just">
              <a:lnSpc>
                <a:spcPct val="90000"/>
              </a:lnSpc>
            </a:pPr>
            <a:r>
              <a:rPr lang="en-US" altLang="zh-CN" sz="1333" dirty="0">
                <a:solidFill>
                  <a:schemeClr val="tx1"/>
                </a:solidFill>
                <a:latin typeface="Eras Medium ITC" pitchFamily="34" charset="0"/>
              </a:rPr>
              <a:t>abased 1</a:t>
            </a:r>
          </a:p>
          <a:p>
            <a:pPr algn="just">
              <a:lnSpc>
                <a:spcPct val="90000"/>
              </a:lnSpc>
            </a:pPr>
            <a:r>
              <a:rPr lang="en-US" altLang="zh-CN" sz="1333" dirty="0">
                <a:solidFill>
                  <a:schemeClr val="tx1"/>
                </a:solidFill>
                <a:latin typeface="Eras Medium ITC" pitchFamily="34" charset="0"/>
              </a:rPr>
              <a:t>…</a:t>
            </a:r>
            <a:endParaRPr lang="zh-CN" altLang="en-US" sz="1333" dirty="0">
              <a:solidFill>
                <a:schemeClr val="tx1"/>
              </a:solidFill>
              <a:latin typeface="Eras Medium ITC" pitchFamily="34" charset="0"/>
            </a:endParaRPr>
          </a:p>
        </p:txBody>
      </p:sp>
      <p:sp>
        <p:nvSpPr>
          <p:cNvPr id="8" name="Rectangle 7"/>
          <p:cNvSpPr/>
          <p:nvPr/>
        </p:nvSpPr>
        <p:spPr>
          <a:xfrm>
            <a:off x="6836103" y="1753914"/>
            <a:ext cx="1228397" cy="3683000"/>
          </a:xfrm>
          <a:prstGeom prst="rect">
            <a:avLst/>
          </a:prstGeom>
          <a:solidFill>
            <a:srgbClr val="FFFFC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0"/>
          <a:lstStyle/>
          <a:p>
            <a:pPr algn="just">
              <a:lnSpc>
                <a:spcPct val="90000"/>
              </a:lnSpc>
            </a:pPr>
            <a:r>
              <a:rPr lang="en-US" altLang="zh-CN" sz="1333" dirty="0">
                <a:solidFill>
                  <a:schemeClr val="tx1"/>
                </a:solidFill>
                <a:latin typeface="Eras Medium ITC" pitchFamily="34" charset="0"/>
              </a:rPr>
              <a:t>a 4736</a:t>
            </a:r>
          </a:p>
          <a:p>
            <a:pPr algn="just">
              <a:lnSpc>
                <a:spcPct val="90000"/>
              </a:lnSpc>
            </a:pPr>
            <a:r>
              <a:rPr lang="en-US" altLang="zh-CN" sz="1333" dirty="0">
                <a:solidFill>
                  <a:schemeClr val="tx1"/>
                </a:solidFill>
                <a:latin typeface="Eras Medium ITC" pitchFamily="34" charset="0"/>
              </a:rPr>
              <a:t>aback 2</a:t>
            </a:r>
          </a:p>
          <a:p>
            <a:pPr algn="just">
              <a:lnSpc>
                <a:spcPct val="90000"/>
              </a:lnSpc>
            </a:pPr>
            <a:r>
              <a:rPr lang="en-US" altLang="zh-CN" sz="1333" dirty="0">
                <a:solidFill>
                  <a:schemeClr val="tx1"/>
                </a:solidFill>
                <a:latin typeface="Eras Medium ITC" pitchFamily="34" charset="0"/>
              </a:rPr>
              <a:t>abaft 2</a:t>
            </a:r>
          </a:p>
          <a:p>
            <a:pPr algn="just">
              <a:lnSpc>
                <a:spcPct val="90000"/>
              </a:lnSpc>
            </a:pPr>
            <a:r>
              <a:rPr lang="en-US" altLang="zh-CN" sz="1333" dirty="0">
                <a:solidFill>
                  <a:schemeClr val="tx1"/>
                </a:solidFill>
                <a:latin typeface="Eras Medium ITC" pitchFamily="34" charset="0"/>
              </a:rPr>
              <a:t>abandon 3</a:t>
            </a:r>
          </a:p>
          <a:p>
            <a:pPr algn="just">
              <a:lnSpc>
                <a:spcPct val="90000"/>
              </a:lnSpc>
            </a:pPr>
            <a:r>
              <a:rPr lang="en-US" altLang="zh-CN" sz="1333" dirty="0">
                <a:solidFill>
                  <a:schemeClr val="tx1"/>
                </a:solidFill>
                <a:latin typeface="Eras Medium ITC" pitchFamily="34" charset="0"/>
              </a:rPr>
              <a:t>abandoned 7</a:t>
            </a:r>
          </a:p>
          <a:p>
            <a:pPr algn="just">
              <a:lnSpc>
                <a:spcPct val="90000"/>
              </a:lnSpc>
            </a:pPr>
            <a:r>
              <a:rPr lang="en-US" altLang="zh-CN" sz="1333" dirty="0">
                <a:solidFill>
                  <a:schemeClr val="tx1"/>
                </a:solidFill>
                <a:latin typeface="Eras Medium ITC" pitchFamily="34" charset="0"/>
              </a:rPr>
              <a:t>abased 2</a:t>
            </a:r>
          </a:p>
          <a:p>
            <a:pPr algn="just">
              <a:lnSpc>
                <a:spcPct val="90000"/>
              </a:lnSpc>
            </a:pPr>
            <a:r>
              <a:rPr lang="en-US" altLang="zh-CN" sz="1333" dirty="0">
                <a:solidFill>
                  <a:schemeClr val="tx1"/>
                </a:solidFill>
                <a:latin typeface="Eras Medium ITC" pitchFamily="34" charset="0"/>
              </a:rPr>
              <a:t>abasement 1</a:t>
            </a:r>
          </a:p>
          <a:p>
            <a:pPr algn="just">
              <a:lnSpc>
                <a:spcPct val="90000"/>
              </a:lnSpc>
            </a:pPr>
            <a:r>
              <a:rPr lang="en-US" altLang="zh-CN" sz="1333" dirty="0">
                <a:solidFill>
                  <a:schemeClr val="tx1"/>
                </a:solidFill>
                <a:latin typeface="Eras Medium ITC" pitchFamily="34" charset="0"/>
              </a:rPr>
              <a:t>abashed 2</a:t>
            </a:r>
          </a:p>
          <a:p>
            <a:pPr algn="just">
              <a:lnSpc>
                <a:spcPct val="90000"/>
              </a:lnSpc>
            </a:pPr>
            <a:r>
              <a:rPr lang="en-US" altLang="zh-CN" sz="1333" dirty="0">
                <a:solidFill>
                  <a:schemeClr val="tx1"/>
                </a:solidFill>
                <a:latin typeface="Eras Medium ITC" pitchFamily="34" charset="0"/>
              </a:rPr>
              <a:t>abate 1</a:t>
            </a:r>
          </a:p>
          <a:p>
            <a:pPr algn="just">
              <a:lnSpc>
                <a:spcPct val="90000"/>
              </a:lnSpc>
            </a:pPr>
            <a:r>
              <a:rPr lang="en-US" altLang="zh-CN" sz="1333" dirty="0">
                <a:solidFill>
                  <a:schemeClr val="tx1"/>
                </a:solidFill>
                <a:latin typeface="Eras Medium ITC" pitchFamily="34" charset="0"/>
              </a:rPr>
              <a:t>abated 3</a:t>
            </a:r>
          </a:p>
          <a:p>
            <a:pPr algn="just">
              <a:lnSpc>
                <a:spcPct val="90000"/>
              </a:lnSpc>
            </a:pPr>
            <a:r>
              <a:rPr lang="en-US" altLang="zh-CN" sz="1333" dirty="0">
                <a:solidFill>
                  <a:schemeClr val="tx1"/>
                </a:solidFill>
                <a:latin typeface="Eras Medium ITC" pitchFamily="34" charset="0"/>
              </a:rPr>
              <a:t>abatement 1</a:t>
            </a:r>
          </a:p>
          <a:p>
            <a:pPr algn="just">
              <a:lnSpc>
                <a:spcPct val="90000"/>
              </a:lnSpc>
            </a:pPr>
            <a:r>
              <a:rPr lang="en-US" altLang="zh-CN" sz="1333" dirty="0">
                <a:solidFill>
                  <a:schemeClr val="tx1"/>
                </a:solidFill>
                <a:latin typeface="Eras Medium ITC" pitchFamily="34" charset="0"/>
              </a:rPr>
              <a:t>abating 2</a:t>
            </a:r>
          </a:p>
          <a:p>
            <a:pPr algn="just">
              <a:lnSpc>
                <a:spcPct val="90000"/>
              </a:lnSpc>
            </a:pPr>
            <a:r>
              <a:rPr lang="en-US" altLang="zh-CN" sz="1333" dirty="0">
                <a:solidFill>
                  <a:schemeClr val="tx1"/>
                </a:solidFill>
                <a:latin typeface="Eras Medium ITC" pitchFamily="34" charset="0"/>
              </a:rPr>
              <a:t>abbreviate 1</a:t>
            </a:r>
          </a:p>
          <a:p>
            <a:pPr algn="just">
              <a:lnSpc>
                <a:spcPct val="90000"/>
              </a:lnSpc>
            </a:pPr>
            <a:r>
              <a:rPr lang="en-US" altLang="zh-CN" sz="1333" dirty="0">
                <a:solidFill>
                  <a:schemeClr val="tx1"/>
                </a:solidFill>
                <a:latin typeface="Eras Medium ITC" pitchFamily="34" charset="0"/>
              </a:rPr>
              <a:t>abbreviation 1</a:t>
            </a:r>
          </a:p>
          <a:p>
            <a:pPr algn="just">
              <a:lnSpc>
                <a:spcPct val="90000"/>
              </a:lnSpc>
            </a:pPr>
            <a:r>
              <a:rPr lang="en-US" altLang="zh-CN" sz="1333" dirty="0">
                <a:solidFill>
                  <a:schemeClr val="tx1"/>
                </a:solidFill>
                <a:latin typeface="Eras Medium ITC" pitchFamily="34" charset="0"/>
              </a:rPr>
              <a:t>abeam 1</a:t>
            </a:r>
          </a:p>
          <a:p>
            <a:pPr algn="just">
              <a:lnSpc>
                <a:spcPct val="90000"/>
              </a:lnSpc>
            </a:pPr>
            <a:r>
              <a:rPr lang="en-US" altLang="zh-CN" sz="1333" dirty="0">
                <a:solidFill>
                  <a:schemeClr val="tx1"/>
                </a:solidFill>
                <a:latin typeface="Eras Medium ITC" pitchFamily="34" charset="0"/>
              </a:rPr>
              <a:t>abed 2</a:t>
            </a:r>
          </a:p>
          <a:p>
            <a:pPr algn="just">
              <a:lnSpc>
                <a:spcPct val="90000"/>
              </a:lnSpc>
            </a:pPr>
            <a:r>
              <a:rPr lang="en-US" altLang="zh-CN" sz="1333" dirty="0" err="1">
                <a:solidFill>
                  <a:schemeClr val="tx1"/>
                </a:solidFill>
                <a:latin typeface="Eras Medium ITC" pitchFamily="34" charset="0"/>
              </a:rPr>
              <a:t>abednego</a:t>
            </a:r>
            <a:r>
              <a:rPr lang="en-US" altLang="zh-CN" sz="1333" dirty="0">
                <a:solidFill>
                  <a:schemeClr val="tx1"/>
                </a:solidFill>
                <a:latin typeface="Eras Medium ITC" pitchFamily="34" charset="0"/>
              </a:rPr>
              <a:t> 1</a:t>
            </a:r>
          </a:p>
          <a:p>
            <a:pPr algn="just">
              <a:lnSpc>
                <a:spcPct val="90000"/>
              </a:lnSpc>
            </a:pPr>
            <a:r>
              <a:rPr lang="en-US" altLang="zh-CN" sz="1333" dirty="0" err="1">
                <a:solidFill>
                  <a:schemeClr val="tx1"/>
                </a:solidFill>
                <a:latin typeface="Eras Medium ITC" pitchFamily="34" charset="0"/>
              </a:rPr>
              <a:t>abel</a:t>
            </a:r>
            <a:r>
              <a:rPr lang="en-US" altLang="zh-CN" sz="1333" dirty="0">
                <a:solidFill>
                  <a:schemeClr val="tx1"/>
                </a:solidFill>
                <a:latin typeface="Eras Medium ITC" pitchFamily="34" charset="0"/>
              </a:rPr>
              <a:t> 1</a:t>
            </a:r>
          </a:p>
          <a:p>
            <a:pPr algn="just">
              <a:lnSpc>
                <a:spcPct val="90000"/>
              </a:lnSpc>
            </a:pPr>
            <a:r>
              <a:rPr lang="en-US" altLang="zh-CN" sz="1333" dirty="0">
                <a:solidFill>
                  <a:schemeClr val="tx1"/>
                </a:solidFill>
                <a:latin typeface="Eras Medium ITC" pitchFamily="34" charset="0"/>
              </a:rPr>
              <a:t>abhorred 3</a:t>
            </a:r>
          </a:p>
          <a:p>
            <a:pPr algn="just">
              <a:lnSpc>
                <a:spcPct val="90000"/>
              </a:lnSpc>
            </a:pPr>
            <a:r>
              <a:rPr lang="en-US" altLang="zh-CN" sz="1333" dirty="0">
                <a:solidFill>
                  <a:schemeClr val="tx1"/>
                </a:solidFill>
                <a:latin typeface="Eras Medium ITC" pitchFamily="34" charset="0"/>
              </a:rPr>
              <a:t>...</a:t>
            </a:r>
            <a:endParaRPr lang="zh-CN" altLang="en-US" sz="1333" dirty="0">
              <a:solidFill>
                <a:schemeClr val="tx1"/>
              </a:solidFill>
              <a:latin typeface="Eras Medium ITC" pitchFamily="34" charset="0"/>
            </a:endParaRPr>
          </a:p>
        </p:txBody>
      </p:sp>
      <p:sp>
        <p:nvSpPr>
          <p:cNvPr id="9" name="Rectangle 8"/>
          <p:cNvSpPr/>
          <p:nvPr/>
        </p:nvSpPr>
        <p:spPr>
          <a:xfrm>
            <a:off x="1850441" y="1206500"/>
            <a:ext cx="1451559" cy="348878"/>
          </a:xfrm>
          <a:prstGeom prst="rect">
            <a:avLst/>
          </a:prstGeom>
        </p:spPr>
        <p:txBody>
          <a:bodyPr wrap="square">
            <a:spAutoFit/>
          </a:bodyPr>
          <a:lstStyle/>
          <a:p>
            <a:pPr algn="ctr"/>
            <a:r>
              <a:rPr lang="en-US" altLang="zh-CN" sz="1667"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Input file</a:t>
            </a:r>
            <a:endParaRPr lang="zh-CN" altLang="en-US" sz="1667" dirty="0">
              <a:effectLst>
                <a:outerShdw blurRad="38100" dist="38100" dir="2700000" algn="tl">
                  <a:srgbClr val="000000">
                    <a:alpha val="43137"/>
                  </a:srgbClr>
                </a:outerShdw>
              </a:effectLst>
            </a:endParaRPr>
          </a:p>
        </p:txBody>
      </p:sp>
      <p:sp>
        <p:nvSpPr>
          <p:cNvPr id="10" name="Rectangle 9"/>
          <p:cNvSpPr/>
          <p:nvPr/>
        </p:nvSpPr>
        <p:spPr>
          <a:xfrm>
            <a:off x="3813875" y="1063575"/>
            <a:ext cx="1531318" cy="348878"/>
          </a:xfrm>
          <a:prstGeom prst="rect">
            <a:avLst/>
          </a:prstGeom>
        </p:spPr>
        <p:txBody>
          <a:bodyPr wrap="square">
            <a:spAutoFit/>
          </a:bodyPr>
          <a:lstStyle/>
          <a:p>
            <a:pPr algn="ctr"/>
            <a:r>
              <a:rPr lang="en-US" altLang="zh-CN" sz="1667"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After Map</a:t>
            </a:r>
            <a:endParaRPr lang="zh-CN" altLang="en-US" sz="1667" dirty="0">
              <a:effectLst>
                <a:outerShdw blurRad="38100" dist="38100" dir="2700000" algn="tl">
                  <a:srgbClr val="000000">
                    <a:alpha val="43137"/>
                  </a:srgbClr>
                </a:outerShdw>
              </a:effectLst>
            </a:endParaRPr>
          </a:p>
        </p:txBody>
      </p:sp>
      <p:sp>
        <p:nvSpPr>
          <p:cNvPr id="11" name="Rectangle 10"/>
          <p:cNvSpPr/>
          <p:nvPr/>
        </p:nvSpPr>
        <p:spPr>
          <a:xfrm>
            <a:off x="5345193" y="1063575"/>
            <a:ext cx="1352720" cy="348878"/>
          </a:xfrm>
          <a:prstGeom prst="rect">
            <a:avLst/>
          </a:prstGeom>
        </p:spPr>
        <p:txBody>
          <a:bodyPr wrap="square">
            <a:spAutoFit/>
          </a:bodyPr>
          <a:lstStyle/>
          <a:p>
            <a:pPr algn="ctr"/>
            <a:r>
              <a:rPr lang="en-US" altLang="zh-CN" sz="1667"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After Sort</a:t>
            </a:r>
            <a:endParaRPr lang="zh-CN" altLang="en-US" sz="1667" dirty="0">
              <a:effectLst>
                <a:outerShdw blurRad="38100" dist="38100" dir="2700000" algn="tl">
                  <a:srgbClr val="000000">
                    <a:alpha val="43137"/>
                  </a:srgbClr>
                </a:outerShdw>
              </a:effectLst>
            </a:endParaRPr>
          </a:p>
        </p:txBody>
      </p:sp>
      <p:sp>
        <p:nvSpPr>
          <p:cNvPr id="12" name="Rectangle 11"/>
          <p:cNvSpPr/>
          <p:nvPr/>
        </p:nvSpPr>
        <p:spPr>
          <a:xfrm>
            <a:off x="6930589" y="1063575"/>
            <a:ext cx="1559658" cy="348878"/>
          </a:xfrm>
          <a:prstGeom prst="rect">
            <a:avLst/>
          </a:prstGeom>
        </p:spPr>
        <p:txBody>
          <a:bodyPr wrap="none">
            <a:spAutoFit/>
          </a:bodyPr>
          <a:lstStyle/>
          <a:p>
            <a:pPr algn="ctr"/>
            <a:r>
              <a:rPr lang="en-US" altLang="zh-CN" sz="1667" dirty="0">
                <a:solidFill>
                  <a:schemeClr val="dk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After Reduce</a:t>
            </a:r>
            <a:endParaRPr lang="zh-CN" altLang="en-US" sz="1667" dirty="0">
              <a:effectLst>
                <a:outerShdw blurRad="38100" dist="38100" dir="2700000" algn="tl">
                  <a:srgbClr val="000000">
                    <a:alpha val="43137"/>
                  </a:srgbClr>
                </a:outerShdw>
              </a:effectLst>
            </a:endParaRPr>
          </a:p>
        </p:txBody>
      </p:sp>
      <p:sp>
        <p:nvSpPr>
          <p:cNvPr id="13" name="Rectangle 12"/>
          <p:cNvSpPr/>
          <p:nvPr/>
        </p:nvSpPr>
        <p:spPr>
          <a:xfrm>
            <a:off x="3936274" y="1432372"/>
            <a:ext cx="1611339" cy="323165"/>
          </a:xfrm>
          <a:prstGeom prst="rect">
            <a:avLst/>
          </a:prstGeom>
        </p:spPr>
        <p:txBody>
          <a:bodyPr wrap="none">
            <a:spAutoFit/>
          </a:bodyPr>
          <a:lstStyle/>
          <a:p>
            <a:pPr algn="ctr"/>
            <a:r>
              <a:rPr lang="en-US" altLang="zh-CN" sz="1500" u="sng" dirty="0">
                <a:solidFill>
                  <a:schemeClr val="dk1"/>
                </a:solidFill>
                <a:latin typeface="Verdana" pitchFamily="34" charset="0"/>
                <a:ea typeface="Verdana" pitchFamily="34" charset="0"/>
                <a:cs typeface="Verdana" pitchFamily="34" charset="0"/>
              </a:rPr>
              <a:t>[Intermediate]</a:t>
            </a:r>
            <a:endParaRPr lang="zh-CN" altLang="en-US" sz="1500" u="sng" dirty="0"/>
          </a:p>
        </p:txBody>
      </p:sp>
      <p:sp>
        <p:nvSpPr>
          <p:cNvPr id="14" name="Right Arrow 13"/>
          <p:cNvSpPr/>
          <p:nvPr/>
        </p:nvSpPr>
        <p:spPr>
          <a:xfrm>
            <a:off x="3492500" y="3111500"/>
            <a:ext cx="1249442" cy="889000"/>
          </a:xfrm>
          <a:prstGeom prst="rightArrow">
            <a:avLst>
              <a:gd name="adj1" fmla="val 60345"/>
              <a:gd name="adj2" fmla="val 40948"/>
            </a:avLst>
          </a:prstGeom>
          <a:solidFill>
            <a:srgbClr val="00B0F0">
              <a:alpha val="80000"/>
            </a:srgbClr>
          </a:solidFill>
          <a:ln w="571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33" b="1" dirty="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Map</a:t>
            </a:r>
            <a:endParaRPr lang="zh-CN" altLang="en-US" sz="2333" b="1" dirty="0">
              <a:solidFill>
                <a:schemeClr val="tx1"/>
              </a:solidFill>
              <a:effectLst>
                <a:outerShdw blurRad="38100" dist="38100" dir="2700000" algn="tl">
                  <a:srgbClr val="000000">
                    <a:alpha val="43137"/>
                  </a:srgbClr>
                </a:outerShdw>
              </a:effectLst>
              <a:latin typeface="Verdana" pitchFamily="34" charset="0"/>
              <a:cs typeface="Verdana" pitchFamily="34" charset="0"/>
            </a:endParaRPr>
          </a:p>
        </p:txBody>
      </p:sp>
      <p:sp>
        <p:nvSpPr>
          <p:cNvPr id="15" name="Right Arrow 14"/>
          <p:cNvSpPr/>
          <p:nvPr/>
        </p:nvSpPr>
        <p:spPr>
          <a:xfrm>
            <a:off x="5207000" y="3111500"/>
            <a:ext cx="2286000" cy="889000"/>
          </a:xfrm>
          <a:prstGeom prst="rightArrow">
            <a:avLst>
              <a:gd name="adj1" fmla="val 65517"/>
              <a:gd name="adj2" fmla="val 50000"/>
            </a:avLst>
          </a:prstGeom>
          <a:solidFill>
            <a:srgbClr val="00B0F0">
              <a:alpha val="80000"/>
            </a:srgbClr>
          </a:solidFill>
          <a:ln w="571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33" b="1" dirty="0">
                <a:solidFill>
                  <a:schemeClr val="tx1"/>
                </a:solidFill>
                <a:effectLst>
                  <a:outerShdw blurRad="38100" dist="38100" dir="2700000" algn="tl">
                    <a:srgbClr val="000000">
                      <a:alpha val="43137"/>
                    </a:srgbClr>
                  </a:outerShdw>
                </a:effectLst>
                <a:latin typeface="Verdana" pitchFamily="34" charset="0"/>
                <a:ea typeface="Verdana" pitchFamily="34" charset="0"/>
                <a:cs typeface="Verdana" pitchFamily="34" charset="0"/>
              </a:rPr>
              <a:t>Reduce</a:t>
            </a:r>
            <a:endParaRPr lang="zh-CN" altLang="en-US" sz="2333" b="1" dirty="0">
              <a:solidFill>
                <a:schemeClr val="tx1"/>
              </a:solidFill>
              <a:effectLst>
                <a:outerShdw blurRad="38100" dist="38100" dir="2700000" algn="tl">
                  <a:srgbClr val="000000">
                    <a:alpha val="43137"/>
                  </a:srgbClr>
                </a:outerShdw>
              </a:effectLst>
              <a:latin typeface="Verdana" pitchFamily="34" charset="0"/>
              <a:cs typeface="Verdana" pitchFamily="34" charset="0"/>
            </a:endParaRPr>
          </a:p>
        </p:txBody>
      </p:sp>
      <p:sp>
        <p:nvSpPr>
          <p:cNvPr id="4" name="标题 3">
            <a:extLst>
              <a:ext uri="{FF2B5EF4-FFF2-40B4-BE49-F238E27FC236}">
                <a16:creationId xmlns:a16="http://schemas.microsoft.com/office/drawing/2014/main" id="{533753E8-F7EE-FC49-9861-160E2B530F02}"/>
              </a:ext>
            </a:extLst>
          </p:cNvPr>
          <p:cNvSpPr>
            <a:spLocks noGrp="1"/>
          </p:cNvSpPr>
          <p:nvPr>
            <p:ph type="title"/>
          </p:nvPr>
        </p:nvSpPr>
        <p:spPr/>
        <p:txBody>
          <a:bodyPr/>
          <a:lstStyle/>
          <a:p>
            <a:r>
              <a:rPr kumimoji="1" lang="en-US" altLang="zh-CN" dirty="0"/>
              <a:t>MapReduce</a:t>
            </a:r>
            <a:r>
              <a:rPr kumimoji="1" lang="zh-CN" altLang="en-US" dirty="0"/>
              <a:t> </a:t>
            </a:r>
            <a:r>
              <a:rPr kumimoji="1" lang="en-US" altLang="zh-CN" dirty="0"/>
              <a:t>example in action</a:t>
            </a:r>
            <a:r>
              <a:rPr kumimoji="1" lang="zh-CN" altLang="en-US" dirty="0"/>
              <a:t>：</a:t>
            </a:r>
            <a:r>
              <a:rPr kumimoji="1" lang="en-US" altLang="zh-CN" dirty="0"/>
              <a:t>Word</a:t>
            </a:r>
            <a:r>
              <a:rPr kumimoji="1" lang="zh-CN" altLang="en-US" dirty="0"/>
              <a:t> </a:t>
            </a:r>
            <a:r>
              <a:rPr kumimoji="1" lang="en-US" altLang="zh-CN" dirty="0"/>
              <a:t>count</a:t>
            </a:r>
            <a:endParaRPr lang="zh-CN" altLang="en-US" dirty="0"/>
          </a:p>
        </p:txBody>
      </p:sp>
    </p:spTree>
    <p:extLst>
      <p:ext uri="{BB962C8B-B14F-4D97-AF65-F5344CB8AC3E}">
        <p14:creationId xmlns:p14="http://schemas.microsoft.com/office/powerpoint/2010/main" val="73013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1" presetClass="entr" presetSubtype="0" fill="hold" grpId="0" nodeType="withEffect">
                                  <p:stCondLst>
                                    <p:cond delay="25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50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p:bldP spid="11" grpId="0"/>
      <p:bldP spid="12" grpId="0"/>
      <p:bldP spid="13" grpId="0"/>
      <p:bldP spid="14"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4C7AAD-4109-074D-83A5-67E90B4C1759}"/>
              </a:ext>
            </a:extLst>
          </p:cNvPr>
          <p:cNvSpPr>
            <a:spLocks noGrp="1"/>
          </p:cNvSpPr>
          <p:nvPr>
            <p:ph type="title"/>
          </p:nvPr>
        </p:nvSpPr>
        <p:spPr/>
        <p:txBody>
          <a:bodyPr/>
          <a:lstStyle/>
          <a:p>
            <a:r>
              <a:rPr kumimoji="1" lang="en-US" altLang="zh-CN" dirty="0"/>
              <a:t>Other examples of MapReduce</a:t>
            </a:r>
            <a:endParaRPr kumimoji="1" lang="zh-CN" altLang="en-US" dirty="0"/>
          </a:p>
        </p:txBody>
      </p:sp>
      <p:sp>
        <p:nvSpPr>
          <p:cNvPr id="3" name="内容占位符 2">
            <a:extLst>
              <a:ext uri="{FF2B5EF4-FFF2-40B4-BE49-F238E27FC236}">
                <a16:creationId xmlns:a16="http://schemas.microsoft.com/office/drawing/2014/main" id="{E80AB517-EE13-EF41-A41B-6091A50A7ED9}"/>
              </a:ext>
            </a:extLst>
          </p:cNvPr>
          <p:cNvSpPr>
            <a:spLocks noGrp="1"/>
          </p:cNvSpPr>
          <p:nvPr>
            <p:ph idx="1"/>
          </p:nvPr>
        </p:nvSpPr>
        <p:spPr>
          <a:xfrm>
            <a:off x="457200" y="1129308"/>
            <a:ext cx="8229600" cy="4032448"/>
          </a:xfrm>
        </p:spPr>
        <p:txBody>
          <a:bodyPr>
            <a:normAutofit/>
          </a:bodyPr>
          <a:lstStyle/>
          <a:p>
            <a:r>
              <a:rPr kumimoji="1" lang="en-US" altLang="zh-CN" dirty="0"/>
              <a:t>Distributed grep</a:t>
            </a:r>
          </a:p>
          <a:p>
            <a:pPr lvl="1"/>
            <a:r>
              <a:rPr kumimoji="1" lang="en-US" altLang="zh-CN" i="1" u="sng" dirty="0">
                <a:solidFill>
                  <a:srgbClr val="C00000"/>
                </a:solidFill>
              </a:rPr>
              <a:t>Search for words in lots of documents</a:t>
            </a:r>
          </a:p>
          <a:p>
            <a:pPr lvl="1"/>
            <a:r>
              <a:rPr kumimoji="1" lang="en-US" altLang="zh-CN" b="1" dirty="0">
                <a:solidFill>
                  <a:srgbClr val="C00000"/>
                </a:solidFill>
              </a:rPr>
              <a:t>Map</a:t>
            </a:r>
            <a:r>
              <a:rPr kumimoji="1" lang="en-US" altLang="zh-CN" dirty="0"/>
              <a:t>: emit a line if it matches a given pattern</a:t>
            </a:r>
          </a:p>
          <a:p>
            <a:pPr lvl="1"/>
            <a:r>
              <a:rPr kumimoji="1" lang="en-US" altLang="zh-CN" b="1" dirty="0">
                <a:solidFill>
                  <a:srgbClr val="C00000"/>
                </a:solidFill>
              </a:rPr>
              <a:t>Reduce</a:t>
            </a:r>
            <a:r>
              <a:rPr kumimoji="1" lang="en-US" altLang="zh-CN" dirty="0"/>
              <a:t>: just output the intermediate data</a:t>
            </a:r>
          </a:p>
          <a:p>
            <a:pPr lvl="1"/>
            <a:endParaRPr kumimoji="1" lang="en-US" altLang="zh-CN" dirty="0"/>
          </a:p>
          <a:p>
            <a:r>
              <a:rPr kumimoji="1" lang="en-US" altLang="zh-CN" dirty="0"/>
              <a:t>Count URL access frequency</a:t>
            </a:r>
          </a:p>
          <a:p>
            <a:pPr lvl="1"/>
            <a:r>
              <a:rPr kumimoji="1" lang="en-US" altLang="zh-CN" i="1" u="sng" dirty="0">
                <a:solidFill>
                  <a:srgbClr val="C00000"/>
                </a:solidFill>
              </a:rPr>
              <a:t>Find the frequency of each URL in web logs</a:t>
            </a:r>
          </a:p>
          <a:p>
            <a:pPr lvl="1"/>
            <a:r>
              <a:rPr kumimoji="1" lang="en-US" altLang="zh-CN" b="1" dirty="0">
                <a:solidFill>
                  <a:srgbClr val="C00000"/>
                </a:solidFill>
              </a:rPr>
              <a:t>Map</a:t>
            </a:r>
            <a:r>
              <a:rPr kumimoji="1" lang="en-US" altLang="zh-CN" dirty="0"/>
              <a:t>: process logs of web page access; </a:t>
            </a:r>
            <a:br>
              <a:rPr kumimoji="1" lang="en-US" altLang="zh-CN" dirty="0"/>
            </a:br>
            <a:r>
              <a:rPr kumimoji="1" lang="en-US" altLang="zh-CN" dirty="0"/>
              <a:t>        output &lt;URL, 1&gt;</a:t>
            </a:r>
          </a:p>
          <a:p>
            <a:pPr lvl="1"/>
            <a:r>
              <a:rPr kumimoji="1" lang="en-US" altLang="zh-CN" b="1" dirty="0">
                <a:solidFill>
                  <a:srgbClr val="C00000"/>
                </a:solidFill>
              </a:rPr>
              <a:t>Reduce</a:t>
            </a:r>
            <a:r>
              <a:rPr kumimoji="1" lang="en-US" altLang="zh-CN" dirty="0"/>
              <a:t>: add all values for the same URL</a:t>
            </a:r>
          </a:p>
        </p:txBody>
      </p:sp>
      <p:sp>
        <p:nvSpPr>
          <p:cNvPr id="4" name="灯片编号占位符 3">
            <a:extLst>
              <a:ext uri="{FF2B5EF4-FFF2-40B4-BE49-F238E27FC236}">
                <a16:creationId xmlns:a16="http://schemas.microsoft.com/office/drawing/2014/main" id="{A0B5DF78-1488-3D4E-83AD-DFBA72DB3916}"/>
              </a:ext>
            </a:extLst>
          </p:cNvPr>
          <p:cNvSpPr>
            <a:spLocks noGrp="1"/>
          </p:cNvSpPr>
          <p:nvPr>
            <p:ph type="sldNum" sz="quarter" idx="12"/>
          </p:nvPr>
        </p:nvSpPr>
        <p:spPr/>
        <p:txBody>
          <a:bodyPr/>
          <a:lstStyle/>
          <a:p>
            <a:fld id="{ADE361C3-C043-4A6E-BDCE-8DA1E7D90A3B}" type="slidenum">
              <a:rPr lang="zh-CN" altLang="en-US" smtClean="0"/>
              <a:t>68</a:t>
            </a:fld>
            <a:endParaRPr lang="zh-CN" altLang="en-US"/>
          </a:p>
        </p:txBody>
      </p:sp>
    </p:spTree>
    <p:extLst>
      <p:ext uri="{BB962C8B-B14F-4D97-AF65-F5344CB8AC3E}">
        <p14:creationId xmlns:p14="http://schemas.microsoft.com/office/powerpoint/2010/main" val="1613453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DDB38-3A98-FE4E-B8F6-0BA9C8E5CAE6}"/>
              </a:ext>
            </a:extLst>
          </p:cNvPr>
          <p:cNvSpPr>
            <a:spLocks noGrp="1"/>
          </p:cNvSpPr>
          <p:nvPr>
            <p:ph type="title"/>
          </p:nvPr>
        </p:nvSpPr>
        <p:spPr/>
        <p:txBody>
          <a:bodyPr/>
          <a:lstStyle/>
          <a:p>
            <a:r>
              <a:rPr kumimoji="1" lang="en-US" altLang="zh-CN" dirty="0"/>
              <a:t>Other examples of MapReduce</a:t>
            </a:r>
            <a:endParaRPr kumimoji="1" lang="zh-CN" altLang="en-US" dirty="0"/>
          </a:p>
        </p:txBody>
      </p:sp>
      <p:sp>
        <p:nvSpPr>
          <p:cNvPr id="3" name="内容占位符 2">
            <a:extLst>
              <a:ext uri="{FF2B5EF4-FFF2-40B4-BE49-F238E27FC236}">
                <a16:creationId xmlns:a16="http://schemas.microsoft.com/office/drawing/2014/main" id="{2FDDA666-B3EB-0348-8B75-97630B8EF23E}"/>
              </a:ext>
            </a:extLst>
          </p:cNvPr>
          <p:cNvSpPr>
            <a:spLocks noGrp="1"/>
          </p:cNvSpPr>
          <p:nvPr>
            <p:ph idx="1"/>
          </p:nvPr>
        </p:nvSpPr>
        <p:spPr>
          <a:xfrm>
            <a:off x="395536" y="1057300"/>
            <a:ext cx="8579296" cy="4032448"/>
          </a:xfrm>
        </p:spPr>
        <p:txBody>
          <a:bodyPr>
            <a:normAutofit fontScale="92500" lnSpcReduction="10000"/>
          </a:bodyPr>
          <a:lstStyle/>
          <a:p>
            <a:r>
              <a:rPr kumimoji="1" lang="en" altLang="zh-CN" dirty="0"/>
              <a:t>Inverted index</a:t>
            </a:r>
          </a:p>
          <a:p>
            <a:pPr lvl="1"/>
            <a:r>
              <a:rPr kumimoji="1" lang="en-US" altLang="zh-CN" i="1" u="sng" dirty="0">
                <a:solidFill>
                  <a:srgbClr val="C00000"/>
                </a:solidFill>
              </a:rPr>
              <a:t>Find what documents contain a specific word</a:t>
            </a:r>
          </a:p>
          <a:p>
            <a:pPr lvl="1"/>
            <a:r>
              <a:rPr kumimoji="1" lang="en-US" altLang="zh-CN" b="1" dirty="0">
                <a:solidFill>
                  <a:srgbClr val="C00000"/>
                </a:solidFill>
              </a:rPr>
              <a:t>Map</a:t>
            </a:r>
            <a:r>
              <a:rPr kumimoji="1" lang="en-US" altLang="zh-CN" dirty="0"/>
              <a:t>: parse document, emit &lt;word, doc-ID&gt;</a:t>
            </a:r>
          </a:p>
          <a:p>
            <a:pPr lvl="1"/>
            <a:r>
              <a:rPr kumimoji="1" lang="en-US" altLang="zh-CN" b="1" dirty="0">
                <a:solidFill>
                  <a:srgbClr val="C00000"/>
                </a:solidFill>
              </a:rPr>
              <a:t>Reduce</a:t>
            </a:r>
            <a:r>
              <a:rPr kumimoji="1" lang="en-US" altLang="zh-CN" dirty="0"/>
              <a:t>: sort the doc-ID for each word, and output &lt;word, list(doc-ID)&gt;</a:t>
            </a:r>
          </a:p>
          <a:p>
            <a:pPr lvl="1"/>
            <a:endParaRPr kumimoji="1" lang="en-US" altLang="zh-CN" dirty="0"/>
          </a:p>
          <a:p>
            <a:r>
              <a:rPr kumimoji="1" lang="en" altLang="zh-CN" dirty="0"/>
              <a:t>Reverse web-link graph</a:t>
            </a:r>
          </a:p>
          <a:p>
            <a:pPr lvl="1"/>
            <a:r>
              <a:rPr kumimoji="1" lang="en-US" altLang="zh-CN" i="1" u="sng" dirty="0">
                <a:solidFill>
                  <a:srgbClr val="C00000"/>
                </a:solidFill>
              </a:rPr>
              <a:t>Find where page links come from </a:t>
            </a:r>
          </a:p>
          <a:p>
            <a:pPr lvl="1"/>
            <a:r>
              <a:rPr kumimoji="1" lang="en-US" altLang="zh-CN" b="1" dirty="0">
                <a:solidFill>
                  <a:srgbClr val="C00000"/>
                </a:solidFill>
              </a:rPr>
              <a:t>Map</a:t>
            </a:r>
            <a:r>
              <a:rPr kumimoji="1" lang="en-US" altLang="zh-CN" dirty="0"/>
              <a:t>: output &lt;target, source&gt; for each link to target in a page source</a:t>
            </a:r>
          </a:p>
          <a:p>
            <a:pPr lvl="1"/>
            <a:r>
              <a:rPr kumimoji="1" lang="en-US" altLang="zh-CN" b="1" dirty="0">
                <a:solidFill>
                  <a:srgbClr val="C00000"/>
                </a:solidFill>
              </a:rPr>
              <a:t>Reduce</a:t>
            </a:r>
            <a:r>
              <a:rPr kumimoji="1" lang="en-US" altLang="zh-CN" dirty="0"/>
              <a:t>: concatenate all source for each target,</a:t>
            </a:r>
            <a:r>
              <a:rPr kumimoji="1" lang="zh-CN" altLang="en-US" dirty="0"/>
              <a:t> </a:t>
            </a:r>
            <a:r>
              <a:rPr kumimoji="1" lang="en-US" altLang="zh-CN" dirty="0"/>
              <a:t>output &lt;target, list(source)&gt;</a:t>
            </a:r>
          </a:p>
          <a:p>
            <a:endParaRPr kumimoji="1" lang="en-US" altLang="zh-CN" dirty="0"/>
          </a:p>
          <a:p>
            <a:r>
              <a:rPr kumimoji="1" lang="en-US" altLang="zh-CN" dirty="0"/>
              <a:t>And more … (Please check the paper) </a:t>
            </a:r>
          </a:p>
        </p:txBody>
      </p:sp>
      <p:sp>
        <p:nvSpPr>
          <p:cNvPr id="4" name="灯片编号占位符 3">
            <a:extLst>
              <a:ext uri="{FF2B5EF4-FFF2-40B4-BE49-F238E27FC236}">
                <a16:creationId xmlns:a16="http://schemas.microsoft.com/office/drawing/2014/main" id="{6C30202E-AB0C-3F44-A17E-D4016813099F}"/>
              </a:ext>
            </a:extLst>
          </p:cNvPr>
          <p:cNvSpPr>
            <a:spLocks noGrp="1"/>
          </p:cNvSpPr>
          <p:nvPr>
            <p:ph type="sldNum" sz="quarter" idx="12"/>
          </p:nvPr>
        </p:nvSpPr>
        <p:spPr/>
        <p:txBody>
          <a:bodyPr/>
          <a:lstStyle/>
          <a:p>
            <a:fld id="{ADE361C3-C043-4A6E-BDCE-8DA1E7D90A3B}" type="slidenum">
              <a:rPr lang="zh-CN" altLang="en-US" smtClean="0"/>
              <a:t>69</a:t>
            </a:fld>
            <a:endParaRPr lang="zh-CN" altLang="en-US"/>
          </a:p>
        </p:txBody>
      </p:sp>
    </p:spTree>
    <p:extLst>
      <p:ext uri="{BB962C8B-B14F-4D97-AF65-F5344CB8AC3E}">
        <p14:creationId xmlns:p14="http://schemas.microsoft.com/office/powerpoint/2010/main" val="436473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en-US" dirty="0"/>
              <a:t>Roofline Model: x-axis</a:t>
            </a:r>
            <a:endParaRPr lang="en-US" altLang="en-US" sz="1200" dirty="0"/>
          </a:p>
        </p:txBody>
      </p:sp>
      <p:sp>
        <p:nvSpPr>
          <p:cNvPr id="808963" name="Line 3"/>
          <p:cNvSpPr>
            <a:spLocks noChangeShapeType="1"/>
          </p:cNvSpPr>
          <p:nvPr/>
        </p:nvSpPr>
        <p:spPr bwMode="auto">
          <a:xfrm flipV="1">
            <a:off x="25122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4" name="Line 4"/>
          <p:cNvSpPr>
            <a:spLocks noChangeShapeType="1"/>
          </p:cNvSpPr>
          <p:nvPr/>
        </p:nvSpPr>
        <p:spPr bwMode="auto">
          <a:xfrm flipV="1">
            <a:off x="29694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5" name="Line 5"/>
          <p:cNvSpPr>
            <a:spLocks noChangeShapeType="1"/>
          </p:cNvSpPr>
          <p:nvPr/>
        </p:nvSpPr>
        <p:spPr bwMode="auto">
          <a:xfrm flipV="1">
            <a:off x="34254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6" name="Line 6"/>
          <p:cNvSpPr>
            <a:spLocks noChangeShapeType="1"/>
          </p:cNvSpPr>
          <p:nvPr/>
        </p:nvSpPr>
        <p:spPr bwMode="auto">
          <a:xfrm flipV="1">
            <a:off x="38826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7" name="Line 7"/>
          <p:cNvSpPr>
            <a:spLocks noChangeShapeType="1"/>
          </p:cNvSpPr>
          <p:nvPr/>
        </p:nvSpPr>
        <p:spPr bwMode="auto">
          <a:xfrm flipV="1">
            <a:off x="4338638"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8" name="Line 8"/>
          <p:cNvSpPr>
            <a:spLocks noChangeShapeType="1"/>
          </p:cNvSpPr>
          <p:nvPr/>
        </p:nvSpPr>
        <p:spPr bwMode="auto">
          <a:xfrm flipV="1">
            <a:off x="4795838"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9" name="Line 9"/>
          <p:cNvSpPr>
            <a:spLocks noChangeShapeType="1"/>
          </p:cNvSpPr>
          <p:nvPr/>
        </p:nvSpPr>
        <p:spPr bwMode="auto">
          <a:xfrm flipV="1">
            <a:off x="5251847"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0" name="Line 10"/>
          <p:cNvSpPr>
            <a:spLocks noChangeShapeType="1"/>
          </p:cNvSpPr>
          <p:nvPr/>
        </p:nvSpPr>
        <p:spPr bwMode="auto">
          <a:xfrm flipH="1" flipV="1">
            <a:off x="2056210" y="42862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1" name="Line 11"/>
          <p:cNvSpPr>
            <a:spLocks noChangeShapeType="1"/>
          </p:cNvSpPr>
          <p:nvPr/>
        </p:nvSpPr>
        <p:spPr bwMode="auto">
          <a:xfrm flipH="1" flipV="1">
            <a:off x="2056210" y="38290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2" name="Line 12"/>
          <p:cNvSpPr>
            <a:spLocks noChangeShapeType="1"/>
          </p:cNvSpPr>
          <p:nvPr/>
        </p:nvSpPr>
        <p:spPr bwMode="auto">
          <a:xfrm flipH="1" flipV="1">
            <a:off x="2056210" y="33730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3" name="Line 13"/>
          <p:cNvSpPr>
            <a:spLocks noChangeShapeType="1"/>
          </p:cNvSpPr>
          <p:nvPr/>
        </p:nvSpPr>
        <p:spPr bwMode="auto">
          <a:xfrm flipH="1" flipV="1">
            <a:off x="2056210" y="29158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4" name="Line 14"/>
          <p:cNvSpPr>
            <a:spLocks noChangeShapeType="1"/>
          </p:cNvSpPr>
          <p:nvPr/>
        </p:nvSpPr>
        <p:spPr bwMode="auto">
          <a:xfrm flipH="1" flipV="1">
            <a:off x="2056210" y="24586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5" name="Line 15"/>
          <p:cNvSpPr>
            <a:spLocks noChangeShapeType="1"/>
          </p:cNvSpPr>
          <p:nvPr/>
        </p:nvSpPr>
        <p:spPr bwMode="auto">
          <a:xfrm flipH="1" flipV="1">
            <a:off x="2056210" y="20014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6" name="Line 16"/>
          <p:cNvSpPr>
            <a:spLocks noChangeShapeType="1"/>
          </p:cNvSpPr>
          <p:nvPr/>
        </p:nvSpPr>
        <p:spPr bwMode="auto">
          <a:xfrm flipH="1" flipV="1">
            <a:off x="2056210" y="15442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7" name="Text Box 17"/>
          <p:cNvSpPr txBox="1">
            <a:spLocks noChangeArrowheads="1"/>
          </p:cNvSpPr>
          <p:nvPr/>
        </p:nvSpPr>
        <p:spPr bwMode="auto">
          <a:xfrm>
            <a:off x="1162051" y="40576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2</a:t>
            </a:r>
          </a:p>
        </p:txBody>
      </p:sp>
      <p:sp>
        <p:nvSpPr>
          <p:cNvPr id="808978" name="Text Box 18"/>
          <p:cNvSpPr txBox="1">
            <a:spLocks noChangeArrowheads="1"/>
          </p:cNvSpPr>
          <p:nvPr/>
        </p:nvSpPr>
        <p:spPr bwMode="auto">
          <a:xfrm>
            <a:off x="1827610"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8</a:t>
            </a:r>
            <a:endParaRPr lang="en-US" altLang="en-US" sz="1200"/>
          </a:p>
        </p:txBody>
      </p:sp>
      <p:sp>
        <p:nvSpPr>
          <p:cNvPr id="808979" name="Line 19"/>
          <p:cNvSpPr>
            <a:spLocks noChangeShapeType="1"/>
          </p:cNvSpPr>
          <p:nvPr/>
        </p:nvSpPr>
        <p:spPr bwMode="auto">
          <a:xfrm>
            <a:off x="2056210" y="4743450"/>
            <a:ext cx="3424238" cy="0"/>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80" name="Text Box 20"/>
          <p:cNvSpPr txBox="1">
            <a:spLocks noChangeArrowheads="1"/>
          </p:cNvSpPr>
          <p:nvPr/>
        </p:nvSpPr>
        <p:spPr bwMode="auto">
          <a:xfrm>
            <a:off x="4464844" y="5129760"/>
            <a:ext cx="2968228"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dirty="0"/>
              <a:t>Flops/Byte</a:t>
            </a:r>
          </a:p>
        </p:txBody>
      </p:sp>
      <p:sp>
        <p:nvSpPr>
          <p:cNvPr id="808981" name="Text Box 21"/>
          <p:cNvSpPr txBox="1">
            <a:spLocks noChangeArrowheads="1"/>
          </p:cNvSpPr>
          <p:nvPr/>
        </p:nvSpPr>
        <p:spPr bwMode="auto">
          <a:xfrm rot="16200000">
            <a:off x="-339924" y="2797374"/>
            <a:ext cx="342304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2400"/>
              <a:t>attainable Gflop/s</a:t>
            </a:r>
          </a:p>
        </p:txBody>
      </p:sp>
      <p:sp>
        <p:nvSpPr>
          <p:cNvPr id="808982" name="Text Box 22"/>
          <p:cNvSpPr txBox="1">
            <a:spLocks noChangeArrowheads="1"/>
          </p:cNvSpPr>
          <p:nvPr/>
        </p:nvSpPr>
        <p:spPr bwMode="auto">
          <a:xfrm>
            <a:off x="1162051" y="36004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4</a:t>
            </a:r>
          </a:p>
        </p:txBody>
      </p:sp>
      <p:sp>
        <p:nvSpPr>
          <p:cNvPr id="808983" name="Text Box 23"/>
          <p:cNvSpPr txBox="1">
            <a:spLocks noChangeArrowheads="1"/>
          </p:cNvSpPr>
          <p:nvPr/>
        </p:nvSpPr>
        <p:spPr bwMode="auto">
          <a:xfrm>
            <a:off x="1162051" y="3144441"/>
            <a:ext cx="684610" cy="4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8</a:t>
            </a:r>
          </a:p>
        </p:txBody>
      </p:sp>
      <p:sp>
        <p:nvSpPr>
          <p:cNvPr id="808984" name="Text Box 24"/>
          <p:cNvSpPr txBox="1">
            <a:spLocks noChangeArrowheads="1"/>
          </p:cNvSpPr>
          <p:nvPr/>
        </p:nvSpPr>
        <p:spPr bwMode="auto">
          <a:xfrm>
            <a:off x="1162051" y="26872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16</a:t>
            </a:r>
          </a:p>
        </p:txBody>
      </p:sp>
      <p:sp>
        <p:nvSpPr>
          <p:cNvPr id="808985" name="Text Box 25"/>
          <p:cNvSpPr txBox="1">
            <a:spLocks noChangeArrowheads="1"/>
          </p:cNvSpPr>
          <p:nvPr/>
        </p:nvSpPr>
        <p:spPr bwMode="auto">
          <a:xfrm>
            <a:off x="1162051" y="22300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32</a:t>
            </a:r>
          </a:p>
        </p:txBody>
      </p:sp>
      <p:sp>
        <p:nvSpPr>
          <p:cNvPr id="808986" name="Text Box 26"/>
          <p:cNvSpPr txBox="1">
            <a:spLocks noChangeArrowheads="1"/>
          </p:cNvSpPr>
          <p:nvPr/>
        </p:nvSpPr>
        <p:spPr bwMode="auto">
          <a:xfrm>
            <a:off x="1162051" y="17728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64</a:t>
            </a:r>
          </a:p>
        </p:txBody>
      </p:sp>
      <p:sp>
        <p:nvSpPr>
          <p:cNvPr id="808987" name="Text Box 27"/>
          <p:cNvSpPr txBox="1">
            <a:spLocks noChangeArrowheads="1"/>
          </p:cNvSpPr>
          <p:nvPr/>
        </p:nvSpPr>
        <p:spPr bwMode="auto">
          <a:xfrm>
            <a:off x="1162051" y="13156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128</a:t>
            </a:r>
          </a:p>
        </p:txBody>
      </p:sp>
      <p:sp>
        <p:nvSpPr>
          <p:cNvPr id="808988" name="Text Box 28"/>
          <p:cNvSpPr txBox="1">
            <a:spLocks noChangeArrowheads="1"/>
          </p:cNvSpPr>
          <p:nvPr/>
        </p:nvSpPr>
        <p:spPr bwMode="auto">
          <a:xfrm>
            <a:off x="2275285"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4</a:t>
            </a:r>
            <a:endParaRPr lang="en-US" altLang="en-US" sz="1200"/>
          </a:p>
        </p:txBody>
      </p:sp>
      <p:sp>
        <p:nvSpPr>
          <p:cNvPr id="808989" name="Text Box 29"/>
          <p:cNvSpPr txBox="1">
            <a:spLocks noChangeArrowheads="1"/>
          </p:cNvSpPr>
          <p:nvPr/>
        </p:nvSpPr>
        <p:spPr bwMode="auto">
          <a:xfrm>
            <a:off x="2721769"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2</a:t>
            </a:r>
            <a:endParaRPr lang="en-US" altLang="en-US" sz="1200"/>
          </a:p>
        </p:txBody>
      </p:sp>
      <p:sp>
        <p:nvSpPr>
          <p:cNvPr id="808990" name="Text Box 30"/>
          <p:cNvSpPr txBox="1">
            <a:spLocks noChangeArrowheads="1"/>
          </p:cNvSpPr>
          <p:nvPr/>
        </p:nvSpPr>
        <p:spPr bwMode="auto">
          <a:xfrm>
            <a:off x="3206354"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a:t>
            </a:r>
          </a:p>
        </p:txBody>
      </p:sp>
      <p:sp>
        <p:nvSpPr>
          <p:cNvPr id="808991" name="Text Box 31"/>
          <p:cNvSpPr txBox="1">
            <a:spLocks noChangeArrowheads="1"/>
          </p:cNvSpPr>
          <p:nvPr/>
        </p:nvSpPr>
        <p:spPr bwMode="auto">
          <a:xfrm>
            <a:off x="3654029"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2</a:t>
            </a:r>
          </a:p>
        </p:txBody>
      </p:sp>
      <p:sp>
        <p:nvSpPr>
          <p:cNvPr id="808992" name="Text Box 32"/>
          <p:cNvSpPr txBox="1">
            <a:spLocks noChangeArrowheads="1"/>
          </p:cNvSpPr>
          <p:nvPr/>
        </p:nvSpPr>
        <p:spPr bwMode="auto">
          <a:xfrm>
            <a:off x="4101704"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4</a:t>
            </a:r>
          </a:p>
        </p:txBody>
      </p:sp>
      <p:sp>
        <p:nvSpPr>
          <p:cNvPr id="808993" name="Text Box 33"/>
          <p:cNvSpPr txBox="1">
            <a:spLocks noChangeArrowheads="1"/>
          </p:cNvSpPr>
          <p:nvPr/>
        </p:nvSpPr>
        <p:spPr bwMode="auto">
          <a:xfrm>
            <a:off x="4557713"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8</a:t>
            </a:r>
          </a:p>
        </p:txBody>
      </p:sp>
      <p:sp>
        <p:nvSpPr>
          <p:cNvPr id="808994" name="Text Box 34"/>
          <p:cNvSpPr txBox="1">
            <a:spLocks noChangeArrowheads="1"/>
          </p:cNvSpPr>
          <p:nvPr/>
        </p:nvSpPr>
        <p:spPr bwMode="auto">
          <a:xfrm>
            <a:off x="5014914" y="4743450"/>
            <a:ext cx="46553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16</a:t>
            </a:r>
          </a:p>
        </p:txBody>
      </p:sp>
      <p:sp>
        <p:nvSpPr>
          <p:cNvPr id="808995" name="Line 35"/>
          <p:cNvSpPr>
            <a:spLocks noChangeShapeType="1"/>
          </p:cNvSpPr>
          <p:nvPr/>
        </p:nvSpPr>
        <p:spPr bwMode="auto">
          <a:xfrm flipV="1">
            <a:off x="2056210" y="1320404"/>
            <a:ext cx="0" cy="3427809"/>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96" name="Text Box 36"/>
          <p:cNvSpPr txBox="1">
            <a:spLocks noChangeArrowheads="1"/>
          </p:cNvSpPr>
          <p:nvPr/>
        </p:nvSpPr>
        <p:spPr bwMode="auto">
          <a:xfrm>
            <a:off x="1143001" y="45148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a:t>
            </a:r>
          </a:p>
        </p:txBody>
      </p:sp>
      <p:sp>
        <p:nvSpPr>
          <p:cNvPr id="809008" name="Rectangle 48"/>
          <p:cNvSpPr>
            <a:spLocks noChangeArrowheads="1"/>
          </p:cNvSpPr>
          <p:nvPr/>
        </p:nvSpPr>
        <p:spPr bwMode="auto">
          <a:xfrm>
            <a:off x="5802183" y="975716"/>
            <a:ext cx="3163136" cy="3772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marL="342900" indent="-342900">
              <a:spcBef>
                <a:spcPct val="20000"/>
              </a:spcBef>
              <a:buClr>
                <a:srgbClr val="000080"/>
              </a:buClr>
              <a:buSzPct val="85000"/>
              <a:buFont typeface="Wingdings" panose="05000000000000000000" pitchFamily="2" charset="2"/>
              <a:buChar char="v"/>
              <a:defRPr sz="2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algn="l" eaLnBrk="1" hangingPunct="1"/>
            <a:r>
              <a:rPr lang="en-US" altLang="en-US" sz="1500" dirty="0"/>
              <a:t>The x-axis tells indicates for this particular application, for each floating-point operation (flop), how many bytes (B) must be fetched</a:t>
            </a:r>
          </a:p>
          <a:p>
            <a:pPr algn="l" eaLnBrk="1" hangingPunct="1"/>
            <a:r>
              <a:rPr lang="en-US" altLang="en-US" sz="1500" dirty="0"/>
              <a:t>For example, if we have to fetch half precision floating-point numbers for each floating point operation, then:</a:t>
            </a:r>
          </a:p>
          <a:p>
            <a:r>
              <a:rPr lang="en-US" altLang="en-US" sz="1500" dirty="0"/>
              <a:t>1 FP16: 2 Bytes (16 bits)</a:t>
            </a:r>
          </a:p>
          <a:p>
            <a:pPr algn="l" eaLnBrk="1" hangingPunct="1"/>
            <a:r>
              <a:rPr lang="en-US" altLang="en-US" sz="1500" dirty="0"/>
              <a:t>2 FP16: 4 Bytes (32 bits)</a:t>
            </a:r>
          </a:p>
          <a:p>
            <a:pPr algn="l" eaLnBrk="1" hangingPunct="1"/>
            <a:r>
              <a:rPr lang="en-US" altLang="en-US" sz="1500" dirty="0"/>
              <a:t>1 FLOP requires 4 DRAM Bytes</a:t>
            </a:r>
          </a:p>
          <a:p>
            <a:r>
              <a:rPr lang="en-US" altLang="en-US" sz="1500" dirty="0"/>
              <a:t>Usually called </a:t>
            </a:r>
            <a:r>
              <a:rPr lang="en-US" altLang="en-US" sz="1500" b="1" dirty="0">
                <a:solidFill>
                  <a:srgbClr val="FF0000"/>
                </a:solidFill>
              </a:rPr>
              <a:t>operational intensity (OI)</a:t>
            </a:r>
          </a:p>
          <a:p>
            <a:pPr algn="l" eaLnBrk="1" hangingPunct="1"/>
            <a:endParaRPr lang="en-US" altLang="en-US" sz="300" b="1" dirty="0">
              <a:solidFill>
                <a:srgbClr val="FF0000"/>
              </a:solidFill>
            </a:endParaRPr>
          </a:p>
          <a:p>
            <a:pPr lvl="1" algn="l" eaLnBrk="1" hangingPunct="1"/>
            <a:endParaRPr lang="en-US" altLang="en-US" sz="300" dirty="0"/>
          </a:p>
        </p:txBody>
      </p:sp>
      <p:pic>
        <p:nvPicPr>
          <p:cNvPr id="4" name="Picture 3"/>
          <p:cNvPicPr>
            <a:picLocks noChangeAspect="1"/>
          </p:cNvPicPr>
          <p:nvPr/>
        </p:nvPicPr>
        <p:blipFill>
          <a:blip r:embed="rId3"/>
          <a:stretch>
            <a:fillRect/>
          </a:stretch>
        </p:blipFill>
        <p:spPr>
          <a:xfrm>
            <a:off x="2056210" y="5058870"/>
            <a:ext cx="3180926" cy="370380"/>
          </a:xfrm>
          <a:prstGeom prst="rect">
            <a:avLst/>
          </a:prstGeom>
        </p:spPr>
      </p:pic>
      <p:sp>
        <p:nvSpPr>
          <p:cNvPr id="5" name="TextBox 4"/>
          <p:cNvSpPr txBox="1"/>
          <p:nvPr/>
        </p:nvSpPr>
        <p:spPr>
          <a:xfrm>
            <a:off x="2581652" y="1329795"/>
            <a:ext cx="2209424" cy="923330"/>
          </a:xfrm>
          <a:prstGeom prst="rect">
            <a:avLst/>
          </a:prstGeom>
          <a:noFill/>
        </p:spPr>
        <p:txBody>
          <a:bodyPr wrap="square" rtlCol="0">
            <a:spAutoFit/>
          </a:bodyPr>
          <a:lstStyle/>
          <a:p>
            <a:r>
              <a:rPr lang="en-US" sz="1350" dirty="0"/>
              <a:t>Different applications/kernels, </a:t>
            </a:r>
          </a:p>
          <a:p>
            <a:r>
              <a:rPr lang="en-US" sz="1350" dirty="0"/>
              <a:t>not processors, move us along the X-axis</a:t>
            </a:r>
          </a:p>
        </p:txBody>
      </p:sp>
      <p:grpSp>
        <p:nvGrpSpPr>
          <p:cNvPr id="45" name="Group 45"/>
          <p:cNvGrpSpPr>
            <a:grpSpLocks/>
          </p:cNvGrpSpPr>
          <p:nvPr/>
        </p:nvGrpSpPr>
        <p:grpSpPr bwMode="auto">
          <a:xfrm>
            <a:off x="3700550" y="2595562"/>
            <a:ext cx="188119" cy="2119313"/>
            <a:chOff x="2053" y="1968"/>
            <a:chExt cx="158" cy="1780"/>
          </a:xfrm>
        </p:grpSpPr>
        <p:sp>
          <p:nvSpPr>
            <p:cNvPr id="46" name="Line 46"/>
            <p:cNvSpPr>
              <a:spLocks noChangeShapeType="1"/>
            </p:cNvSpPr>
            <p:nvPr/>
          </p:nvSpPr>
          <p:spPr bwMode="auto">
            <a:xfrm flipV="1">
              <a:off x="2211" y="1968"/>
              <a:ext cx="0" cy="1776"/>
            </a:xfrm>
            <a:prstGeom prst="line">
              <a:avLst/>
            </a:prstGeom>
            <a:noFill/>
            <a:ln w="38100">
              <a:solidFill>
                <a:srgbClr val="FF0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47" name="Text Box 47"/>
            <p:cNvSpPr txBox="1">
              <a:spLocks noChangeArrowheads="1"/>
            </p:cNvSpPr>
            <p:nvPr/>
          </p:nvSpPr>
          <p:spPr bwMode="auto">
            <a:xfrm rot="16200000">
              <a:off x="1235" y="2786"/>
              <a:ext cx="178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900" dirty="0">
                  <a:solidFill>
                    <a:srgbClr val="FF0080"/>
                  </a:solidFill>
                </a:rPr>
                <a:t>App’s Arithmetic Intensity</a:t>
              </a:r>
            </a:p>
          </p:txBody>
        </p:sp>
      </p:grpSp>
    </p:spTree>
    <p:extLst>
      <p:ext uri="{BB962C8B-B14F-4D97-AF65-F5344CB8AC3E}">
        <p14:creationId xmlns:p14="http://schemas.microsoft.com/office/powerpoint/2010/main" val="562852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547A-CE1D-B941-91FF-A641F5922433}"/>
              </a:ext>
            </a:extLst>
          </p:cNvPr>
          <p:cNvSpPr>
            <a:spLocks noGrp="1"/>
          </p:cNvSpPr>
          <p:nvPr>
            <p:ph type="title"/>
          </p:nvPr>
        </p:nvSpPr>
        <p:spPr/>
        <p:txBody>
          <a:bodyPr/>
          <a:lstStyle/>
          <a:p>
            <a:r>
              <a:rPr kumimoji="1" lang="en-US" altLang="zh-CN" dirty="0"/>
              <a:t>Recall, common challenges of  Distributed Computing</a:t>
            </a:r>
            <a:endParaRPr kumimoji="1" lang="zh-CN" altLang="en-US" dirty="0"/>
          </a:p>
        </p:txBody>
      </p:sp>
      <p:sp>
        <p:nvSpPr>
          <p:cNvPr id="3" name="内容占位符 2">
            <a:extLst>
              <a:ext uri="{FF2B5EF4-FFF2-40B4-BE49-F238E27FC236}">
                <a16:creationId xmlns:a16="http://schemas.microsoft.com/office/drawing/2014/main" id="{D6AAD7DF-2AB4-E746-9FA4-26B3E4929FF1}"/>
              </a:ext>
            </a:extLst>
          </p:cNvPr>
          <p:cNvSpPr>
            <a:spLocks noGrp="1"/>
          </p:cNvSpPr>
          <p:nvPr>
            <p:ph idx="1"/>
          </p:nvPr>
        </p:nvSpPr>
        <p:spPr>
          <a:xfrm>
            <a:off x="457200" y="1129308"/>
            <a:ext cx="8229600" cy="4356826"/>
          </a:xfrm>
        </p:spPr>
        <p:txBody>
          <a:bodyPr/>
          <a:lstStyle/>
          <a:p>
            <a:pPr marL="342900" indent="-342900">
              <a:buAutoNum type="arabicPeriod"/>
            </a:pPr>
            <a:r>
              <a:rPr kumimoji="1" lang="en-US" altLang="zh-CN" b="0" dirty="0"/>
              <a:t>Sending </a:t>
            </a:r>
            <a:r>
              <a:rPr kumimoji="1" lang="en-US" altLang="zh-CN" dirty="0">
                <a:solidFill>
                  <a:srgbClr val="C00000"/>
                </a:solidFill>
              </a:rPr>
              <a:t>data</a:t>
            </a:r>
            <a:r>
              <a:rPr kumimoji="1" lang="en-US" altLang="zh-CN" b="0" dirty="0"/>
              <a:t> to/from nodes</a:t>
            </a:r>
          </a:p>
          <a:p>
            <a:pPr marL="342900" indent="-342900">
              <a:buAutoNum type="arabicPeriod"/>
            </a:pPr>
            <a:r>
              <a:rPr kumimoji="1" lang="en-US" altLang="zh-CN" dirty="0">
                <a:solidFill>
                  <a:srgbClr val="C00000"/>
                </a:solidFill>
              </a:rPr>
              <a:t>Coordinating</a:t>
            </a:r>
            <a:r>
              <a:rPr kumimoji="1" lang="en-US" altLang="zh-CN" b="0" dirty="0"/>
              <a:t> among nodes</a:t>
            </a:r>
          </a:p>
          <a:p>
            <a:pPr marL="342900" indent="-342900">
              <a:buAutoNum type="arabicPeriod"/>
            </a:pPr>
            <a:r>
              <a:rPr kumimoji="1" lang="en-US" altLang="zh-CN" b="0" dirty="0"/>
              <a:t>Recovering from node </a:t>
            </a:r>
            <a:r>
              <a:rPr kumimoji="1" lang="en-US" altLang="zh-CN" dirty="0">
                <a:solidFill>
                  <a:srgbClr val="C00000"/>
                </a:solidFill>
              </a:rPr>
              <a:t>failure</a:t>
            </a:r>
          </a:p>
          <a:p>
            <a:pPr marL="342900" indent="-342900">
              <a:buAutoNum type="arabicPeriod"/>
            </a:pPr>
            <a:r>
              <a:rPr kumimoji="1" lang="en-US" altLang="zh-CN" b="0" dirty="0"/>
              <a:t>Optimizing for </a:t>
            </a:r>
            <a:r>
              <a:rPr kumimoji="1" lang="en-US" altLang="zh-CN" dirty="0">
                <a:solidFill>
                  <a:srgbClr val="C00000"/>
                </a:solidFill>
              </a:rPr>
              <a:t>locality</a:t>
            </a:r>
          </a:p>
          <a:p>
            <a:pPr marL="342900" indent="-342900">
              <a:buAutoNum type="arabicPeriod"/>
            </a:pPr>
            <a:r>
              <a:rPr kumimoji="1" lang="en-US" altLang="zh-CN" dirty="0">
                <a:solidFill>
                  <a:srgbClr val="C00000"/>
                </a:solidFill>
              </a:rPr>
              <a:t>Partition</a:t>
            </a:r>
            <a:r>
              <a:rPr kumimoji="1" lang="en-US" altLang="zh-CN" b="0" dirty="0">
                <a:solidFill>
                  <a:schemeClr val="tx1"/>
                </a:solidFill>
              </a:rPr>
              <a:t> the data to enable more parallelism </a:t>
            </a:r>
          </a:p>
          <a:p>
            <a:endParaRPr kumimoji="1" lang="en-US" altLang="zh-CN" b="0" dirty="0">
              <a:solidFill>
                <a:schemeClr val="tx1"/>
              </a:solidFill>
            </a:endParaRPr>
          </a:p>
          <a:p>
            <a:r>
              <a:rPr kumimoji="1" lang="en-US" altLang="zh-CN" b="0" dirty="0">
                <a:solidFill>
                  <a:schemeClr val="tx1"/>
                </a:solidFill>
              </a:rPr>
              <a:t>How does MapReduce handle</a:t>
            </a:r>
            <a:r>
              <a:rPr kumimoji="1" lang="zh-CN" altLang="en-US" b="0" dirty="0">
                <a:solidFill>
                  <a:schemeClr val="tx1"/>
                </a:solidFill>
              </a:rPr>
              <a:t> </a:t>
            </a:r>
            <a:r>
              <a:rPr kumimoji="1" lang="en-US" altLang="zh-CN" b="0" dirty="0">
                <a:solidFill>
                  <a:schemeClr val="tx1"/>
                </a:solidFill>
              </a:rPr>
              <a:t>these</a:t>
            </a:r>
            <a:r>
              <a:rPr kumimoji="1" lang="zh-CN" altLang="en-US" b="0" dirty="0">
                <a:solidFill>
                  <a:schemeClr val="tx1"/>
                </a:solidFill>
              </a:rPr>
              <a:t> </a:t>
            </a:r>
            <a:r>
              <a:rPr kumimoji="1" lang="en-US" altLang="zh-CN" b="0" dirty="0">
                <a:solidFill>
                  <a:schemeClr val="tx1"/>
                </a:solidFill>
              </a:rPr>
              <a:t>challenges? </a:t>
            </a:r>
          </a:p>
        </p:txBody>
      </p:sp>
      <p:sp>
        <p:nvSpPr>
          <p:cNvPr id="4" name="灯片编号占位符 3">
            <a:extLst>
              <a:ext uri="{FF2B5EF4-FFF2-40B4-BE49-F238E27FC236}">
                <a16:creationId xmlns:a16="http://schemas.microsoft.com/office/drawing/2014/main" id="{5974A29C-A43E-C644-BAEF-C90DA9B3530C}"/>
              </a:ext>
            </a:extLst>
          </p:cNvPr>
          <p:cNvSpPr>
            <a:spLocks noGrp="1"/>
          </p:cNvSpPr>
          <p:nvPr>
            <p:ph type="sldNum" sz="quarter" idx="12"/>
          </p:nvPr>
        </p:nvSpPr>
        <p:spPr/>
        <p:txBody>
          <a:bodyPr/>
          <a:lstStyle/>
          <a:p>
            <a:fld id="{ADE361C3-C043-4A6E-BDCE-8DA1E7D90A3B}" type="slidenum">
              <a:rPr lang="zh-CN" altLang="en-US" smtClean="0"/>
              <a:t>70</a:t>
            </a:fld>
            <a:endParaRPr lang="zh-CN" altLang="en-US"/>
          </a:p>
        </p:txBody>
      </p:sp>
      <p:sp>
        <p:nvSpPr>
          <p:cNvPr id="5" name="Freeform 7">
            <a:extLst>
              <a:ext uri="{FF2B5EF4-FFF2-40B4-BE49-F238E27FC236}">
                <a16:creationId xmlns:a16="http://schemas.microsoft.com/office/drawing/2014/main" id="{0EBD2520-BE53-8845-B3BC-C07ACFA20F00}"/>
              </a:ext>
            </a:extLst>
          </p:cNvPr>
          <p:cNvSpPr>
            <a:spLocks/>
          </p:cNvSpPr>
          <p:nvPr/>
        </p:nvSpPr>
        <p:spPr bwMode="auto">
          <a:xfrm rot="246088">
            <a:off x="5515505" y="1161147"/>
            <a:ext cx="935888" cy="1843692"/>
          </a:xfrm>
          <a:custGeom>
            <a:avLst/>
            <a:gdLst>
              <a:gd name="T0" fmla="*/ 103 w 672"/>
              <a:gd name="T1" fmla="*/ 125 h 1520"/>
              <a:gd name="T2" fmla="*/ 274 w 672"/>
              <a:gd name="T3" fmla="*/ 125 h 1520"/>
              <a:gd name="T4" fmla="*/ 343 w 672"/>
              <a:gd name="T5" fmla="*/ 874 h 1520"/>
              <a:gd name="T6" fmla="*/ 480 w 672"/>
              <a:gd name="T7" fmla="*/ 989 h 1520"/>
              <a:gd name="T8" fmla="*/ 343 w 672"/>
              <a:gd name="T9" fmla="*/ 1219 h 1520"/>
              <a:gd name="T10" fmla="*/ 240 w 672"/>
              <a:gd name="T11" fmla="*/ 1738 h 1520"/>
              <a:gd name="T12" fmla="*/ 0 w 672"/>
              <a:gd name="T13" fmla="*/ 1738 h 1520"/>
              <a:gd name="T14" fmla="*/ 0 60000 65536"/>
              <a:gd name="T15" fmla="*/ 0 60000 65536"/>
              <a:gd name="T16" fmla="*/ 0 60000 65536"/>
              <a:gd name="T17" fmla="*/ 0 60000 65536"/>
              <a:gd name="T18" fmla="*/ 0 60000 65536"/>
              <a:gd name="T19" fmla="*/ 0 60000 65536"/>
              <a:gd name="T20" fmla="*/ 0 60000 65536"/>
              <a:gd name="T21" fmla="*/ 0 w 672"/>
              <a:gd name="T22" fmla="*/ 0 h 1520"/>
              <a:gd name="T23" fmla="*/ 672 w 672"/>
              <a:gd name="T24" fmla="*/ 1520 h 1520"/>
              <a:gd name="connsiteX0" fmla="*/ 2143 w 10000"/>
              <a:gd name="connsiteY0" fmla="*/ 2039 h 11154"/>
              <a:gd name="connsiteX1" fmla="*/ 5457 w 10000"/>
              <a:gd name="connsiteY1" fmla="*/ 128 h 11154"/>
              <a:gd name="connsiteX2" fmla="*/ 7143 w 10000"/>
              <a:gd name="connsiteY2" fmla="*/ 6144 h 11154"/>
              <a:gd name="connsiteX3" fmla="*/ 10000 w 10000"/>
              <a:gd name="connsiteY3" fmla="*/ 6776 h 11154"/>
              <a:gd name="connsiteX4" fmla="*/ 7143 w 10000"/>
              <a:gd name="connsiteY4" fmla="*/ 8039 h 11154"/>
              <a:gd name="connsiteX5" fmla="*/ 5000 w 10000"/>
              <a:gd name="connsiteY5" fmla="*/ 10881 h 11154"/>
              <a:gd name="connsiteX6" fmla="*/ 0 w 10000"/>
              <a:gd name="connsiteY6" fmla="*/ 10881 h 11154"/>
              <a:gd name="connsiteX0" fmla="*/ 0 w 13702"/>
              <a:gd name="connsiteY0" fmla="*/ 511 h 11571"/>
              <a:gd name="connsiteX1" fmla="*/ 9159 w 13702"/>
              <a:gd name="connsiteY1" fmla="*/ 545 h 11571"/>
              <a:gd name="connsiteX2" fmla="*/ 10845 w 13702"/>
              <a:gd name="connsiteY2" fmla="*/ 6561 h 11571"/>
              <a:gd name="connsiteX3" fmla="*/ 13702 w 13702"/>
              <a:gd name="connsiteY3" fmla="*/ 7193 h 11571"/>
              <a:gd name="connsiteX4" fmla="*/ 10845 w 13702"/>
              <a:gd name="connsiteY4" fmla="*/ 8456 h 11571"/>
              <a:gd name="connsiteX5" fmla="*/ 8702 w 13702"/>
              <a:gd name="connsiteY5" fmla="*/ 11298 h 11571"/>
              <a:gd name="connsiteX6" fmla="*/ 3702 w 13702"/>
              <a:gd name="connsiteY6" fmla="*/ 11298 h 11571"/>
              <a:gd name="connsiteX0" fmla="*/ 0 w 13726"/>
              <a:gd name="connsiteY0" fmla="*/ 343 h 11403"/>
              <a:gd name="connsiteX1" fmla="*/ 9159 w 13726"/>
              <a:gd name="connsiteY1" fmla="*/ 377 h 11403"/>
              <a:gd name="connsiteX2" fmla="*/ 9124 w 13726"/>
              <a:gd name="connsiteY2" fmla="*/ 3985 h 11403"/>
              <a:gd name="connsiteX3" fmla="*/ 13702 w 13726"/>
              <a:gd name="connsiteY3" fmla="*/ 7025 h 11403"/>
              <a:gd name="connsiteX4" fmla="*/ 10845 w 13726"/>
              <a:gd name="connsiteY4" fmla="*/ 8288 h 11403"/>
              <a:gd name="connsiteX5" fmla="*/ 8702 w 13726"/>
              <a:gd name="connsiteY5" fmla="*/ 11130 h 11403"/>
              <a:gd name="connsiteX6" fmla="*/ 3702 w 13726"/>
              <a:gd name="connsiteY6" fmla="*/ 11130 h 11403"/>
              <a:gd name="connsiteX0" fmla="*/ 0 w 12542"/>
              <a:gd name="connsiteY0" fmla="*/ 343 h 11403"/>
              <a:gd name="connsiteX1" fmla="*/ 9159 w 12542"/>
              <a:gd name="connsiteY1" fmla="*/ 377 h 11403"/>
              <a:gd name="connsiteX2" fmla="*/ 9124 w 12542"/>
              <a:gd name="connsiteY2" fmla="*/ 3985 h 11403"/>
              <a:gd name="connsiteX3" fmla="*/ 12502 w 12542"/>
              <a:gd name="connsiteY3" fmla="*/ 5362 h 11403"/>
              <a:gd name="connsiteX4" fmla="*/ 10845 w 12542"/>
              <a:gd name="connsiteY4" fmla="*/ 8288 h 11403"/>
              <a:gd name="connsiteX5" fmla="*/ 8702 w 12542"/>
              <a:gd name="connsiteY5" fmla="*/ 11130 h 11403"/>
              <a:gd name="connsiteX6" fmla="*/ 3702 w 12542"/>
              <a:gd name="connsiteY6" fmla="*/ 11130 h 11403"/>
              <a:gd name="connsiteX0" fmla="*/ 0 w 12502"/>
              <a:gd name="connsiteY0" fmla="*/ 343 h 11403"/>
              <a:gd name="connsiteX1" fmla="*/ 9159 w 12502"/>
              <a:gd name="connsiteY1" fmla="*/ 377 h 11403"/>
              <a:gd name="connsiteX2" fmla="*/ 9124 w 12502"/>
              <a:gd name="connsiteY2" fmla="*/ 3985 h 11403"/>
              <a:gd name="connsiteX3" fmla="*/ 12502 w 12502"/>
              <a:gd name="connsiteY3" fmla="*/ 5362 h 11403"/>
              <a:gd name="connsiteX4" fmla="*/ 8755 w 12502"/>
              <a:gd name="connsiteY4" fmla="*/ 6514 h 11403"/>
              <a:gd name="connsiteX5" fmla="*/ 8702 w 12502"/>
              <a:gd name="connsiteY5" fmla="*/ 11130 h 11403"/>
              <a:gd name="connsiteX6" fmla="*/ 3702 w 12502"/>
              <a:gd name="connsiteY6" fmla="*/ 11130 h 11403"/>
              <a:gd name="connsiteX0" fmla="*/ 0 w 12282"/>
              <a:gd name="connsiteY0" fmla="*/ 343 h 11403"/>
              <a:gd name="connsiteX1" fmla="*/ 9159 w 12282"/>
              <a:gd name="connsiteY1" fmla="*/ 377 h 11403"/>
              <a:gd name="connsiteX2" fmla="*/ 9124 w 12282"/>
              <a:gd name="connsiteY2" fmla="*/ 3985 h 11403"/>
              <a:gd name="connsiteX3" fmla="*/ 12281 w 12282"/>
              <a:gd name="connsiteY3" fmla="*/ 4877 h 11403"/>
              <a:gd name="connsiteX4" fmla="*/ 8755 w 12282"/>
              <a:gd name="connsiteY4" fmla="*/ 6514 h 11403"/>
              <a:gd name="connsiteX5" fmla="*/ 8702 w 12282"/>
              <a:gd name="connsiteY5" fmla="*/ 11130 h 11403"/>
              <a:gd name="connsiteX6" fmla="*/ 3702 w 12282"/>
              <a:gd name="connsiteY6" fmla="*/ 11130 h 1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2" h="11403">
                <a:moveTo>
                  <a:pt x="0" y="343"/>
                </a:moveTo>
                <a:cubicBezTo>
                  <a:pt x="1369" y="1"/>
                  <a:pt x="7638" y="-230"/>
                  <a:pt x="9159" y="377"/>
                </a:cubicBezTo>
                <a:cubicBezTo>
                  <a:pt x="10680" y="984"/>
                  <a:pt x="8604" y="3235"/>
                  <a:pt x="9124" y="3985"/>
                </a:cubicBezTo>
                <a:cubicBezTo>
                  <a:pt x="9644" y="4735"/>
                  <a:pt x="12342" y="4456"/>
                  <a:pt x="12281" y="4877"/>
                </a:cubicBezTo>
                <a:cubicBezTo>
                  <a:pt x="12220" y="5298"/>
                  <a:pt x="9352" y="5472"/>
                  <a:pt x="8755" y="6514"/>
                </a:cubicBezTo>
                <a:cubicBezTo>
                  <a:pt x="8159" y="7556"/>
                  <a:pt x="9892" y="10657"/>
                  <a:pt x="8702" y="11130"/>
                </a:cubicBezTo>
                <a:cubicBezTo>
                  <a:pt x="7512" y="11604"/>
                  <a:pt x="5607" y="11367"/>
                  <a:pt x="3702" y="11130"/>
                </a:cubicBezTo>
              </a:path>
            </a:pathLst>
          </a:custGeom>
          <a:noFill/>
          <a:ln w="28575">
            <a:solidFill>
              <a:srgbClr val="BE384B"/>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C00000"/>
              </a:solidFill>
            </a:endParaRPr>
          </a:p>
        </p:txBody>
      </p:sp>
      <p:sp>
        <p:nvSpPr>
          <p:cNvPr id="6" name="矩形 5">
            <a:extLst>
              <a:ext uri="{FF2B5EF4-FFF2-40B4-BE49-F238E27FC236}">
                <a16:creationId xmlns:a16="http://schemas.microsoft.com/office/drawing/2014/main" id="{52BD6CCD-783F-B443-8060-BF843F30C372}"/>
              </a:ext>
            </a:extLst>
          </p:cNvPr>
          <p:cNvSpPr/>
          <p:nvPr/>
        </p:nvSpPr>
        <p:spPr>
          <a:xfrm>
            <a:off x="6408160" y="1849388"/>
            <a:ext cx="1836248" cy="646331"/>
          </a:xfrm>
          <a:prstGeom prst="rect">
            <a:avLst/>
          </a:prstGeom>
        </p:spPr>
        <p:txBody>
          <a:bodyPr wrap="square">
            <a:spAutoFit/>
          </a:bodyPr>
          <a:lstStyle/>
          <a:p>
            <a:pPr algn="ctr"/>
            <a:r>
              <a:rPr lang="en-US" altLang="zh-CN" b="1" dirty="0">
                <a:solidFill>
                  <a:srgbClr val="C00000"/>
                </a:solidFill>
                <a:latin typeface="+mn-ea"/>
                <a:cs typeface="Verdana" pitchFamily="34" charset="0"/>
              </a:rPr>
              <a:t>Same for </a:t>
            </a:r>
          </a:p>
          <a:p>
            <a:pPr algn="ctr"/>
            <a:r>
              <a:rPr lang="en-US" altLang="zh-CN" b="1" dirty="0">
                <a:solidFill>
                  <a:srgbClr val="C00000"/>
                </a:solidFill>
                <a:latin typeface="+mn-ea"/>
                <a:cs typeface="Verdana" pitchFamily="34" charset="0"/>
              </a:rPr>
              <a:t>all problems</a:t>
            </a:r>
          </a:p>
        </p:txBody>
      </p:sp>
      <p:sp>
        <p:nvSpPr>
          <p:cNvPr id="7" name="矩形 6">
            <a:extLst>
              <a:ext uri="{FF2B5EF4-FFF2-40B4-BE49-F238E27FC236}">
                <a16:creationId xmlns:a16="http://schemas.microsoft.com/office/drawing/2014/main" id="{AF9B3842-CD3E-3705-23DF-A972B4A4F96E}"/>
              </a:ext>
            </a:extLst>
          </p:cNvPr>
          <p:cNvSpPr/>
          <p:nvPr/>
        </p:nvSpPr>
        <p:spPr>
          <a:xfrm>
            <a:off x="302840" y="1057300"/>
            <a:ext cx="4413176" cy="1080120"/>
          </a:xfrm>
          <a:prstGeom prst="rect">
            <a:avLst/>
          </a:prstGeom>
          <a:ln w="28575">
            <a:solidFill>
              <a:schemeClr val="tx1"/>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0D3BCD5C-D942-939B-21C6-C190B818702F}"/>
              </a:ext>
            </a:extLst>
          </p:cNvPr>
          <p:cNvSpPr/>
          <p:nvPr/>
        </p:nvSpPr>
        <p:spPr>
          <a:xfrm>
            <a:off x="4154626" y="1898327"/>
            <a:ext cx="1296144" cy="369332"/>
          </a:xfrm>
          <a:prstGeom prst="rect">
            <a:avLst/>
          </a:prstGeom>
          <a:solidFill>
            <a:schemeClr val="bg1"/>
          </a:solidFill>
        </p:spPr>
        <p:txBody>
          <a:bodyPr wrap="square">
            <a:spAutoFit/>
          </a:bodyPr>
          <a:lstStyle/>
          <a:p>
            <a:pPr algn="ctr"/>
            <a:r>
              <a:rPr lang="en-US" altLang="zh-CN" b="1" dirty="0">
                <a:solidFill>
                  <a:srgbClr val="C00000"/>
                </a:solidFill>
                <a:latin typeface="+mn-ea"/>
                <a:cs typeface="Verdana" pitchFamily="34" charset="0"/>
              </a:rPr>
              <a:t>Solved</a:t>
            </a:r>
          </a:p>
        </p:txBody>
      </p:sp>
      <p:sp>
        <p:nvSpPr>
          <p:cNvPr id="9" name="矩形 8">
            <a:extLst>
              <a:ext uri="{FF2B5EF4-FFF2-40B4-BE49-F238E27FC236}">
                <a16:creationId xmlns:a16="http://schemas.microsoft.com/office/drawing/2014/main" id="{37F4921D-78DB-12DA-88E5-5BD096C94AE5}"/>
              </a:ext>
            </a:extLst>
          </p:cNvPr>
          <p:cNvSpPr/>
          <p:nvPr/>
        </p:nvSpPr>
        <p:spPr>
          <a:xfrm>
            <a:off x="302840" y="2941043"/>
            <a:ext cx="5302290" cy="636538"/>
          </a:xfrm>
          <a:prstGeom prst="rect">
            <a:avLst/>
          </a:prstGeom>
          <a:ln w="28575">
            <a:solidFill>
              <a:schemeClr val="tx1"/>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BA330A8E-B0E1-FE86-22FB-534420A33080}"/>
              </a:ext>
            </a:extLst>
          </p:cNvPr>
          <p:cNvSpPr/>
          <p:nvPr/>
        </p:nvSpPr>
        <p:spPr>
          <a:xfrm>
            <a:off x="4555782" y="3514910"/>
            <a:ext cx="1296144" cy="369332"/>
          </a:xfrm>
          <a:prstGeom prst="rect">
            <a:avLst/>
          </a:prstGeom>
          <a:solidFill>
            <a:schemeClr val="bg1"/>
          </a:solidFill>
        </p:spPr>
        <p:txBody>
          <a:bodyPr wrap="square">
            <a:spAutoFit/>
          </a:bodyPr>
          <a:lstStyle/>
          <a:p>
            <a:pPr algn="ctr"/>
            <a:r>
              <a:rPr lang="en-US" altLang="zh-CN" b="1" dirty="0">
                <a:solidFill>
                  <a:srgbClr val="C00000"/>
                </a:solidFill>
                <a:latin typeface="+mn-ea"/>
                <a:cs typeface="Verdana" pitchFamily="34" charset="0"/>
              </a:rPr>
              <a:t>Solved</a:t>
            </a:r>
          </a:p>
        </p:txBody>
      </p:sp>
    </p:spTree>
    <p:extLst>
      <p:ext uri="{BB962C8B-B14F-4D97-AF65-F5344CB8AC3E}">
        <p14:creationId xmlns:p14="http://schemas.microsoft.com/office/powerpoint/2010/main" val="380520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9" grpId="1" animBg="1"/>
      <p:bldP spid="10" grpId="0" animBg="1"/>
      <p:bldP spid="10"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EAB43-D8E6-474B-AEC1-C5D5AB64AA10}"/>
              </a:ext>
            </a:extLst>
          </p:cNvPr>
          <p:cNvSpPr>
            <a:spLocks noGrp="1"/>
          </p:cNvSpPr>
          <p:nvPr>
            <p:ph type="title"/>
          </p:nvPr>
        </p:nvSpPr>
        <p:spPr/>
        <p:txBody>
          <a:bodyPr/>
          <a:lstStyle/>
          <a:p>
            <a:r>
              <a:rPr kumimoji="1" lang="en-US" altLang="zh-CN" dirty="0"/>
              <a:t>Fault tolerance of MapReduce</a:t>
            </a:r>
            <a:endParaRPr kumimoji="1" lang="zh-CN" altLang="en-US" dirty="0"/>
          </a:p>
        </p:txBody>
      </p:sp>
      <p:sp>
        <p:nvSpPr>
          <p:cNvPr id="3" name="内容占位符 2">
            <a:extLst>
              <a:ext uri="{FF2B5EF4-FFF2-40B4-BE49-F238E27FC236}">
                <a16:creationId xmlns:a16="http://schemas.microsoft.com/office/drawing/2014/main" id="{9CED649C-FF00-6A42-BC4A-134AA0E811C4}"/>
              </a:ext>
            </a:extLst>
          </p:cNvPr>
          <p:cNvSpPr>
            <a:spLocks noGrp="1"/>
          </p:cNvSpPr>
          <p:nvPr>
            <p:ph idx="1"/>
          </p:nvPr>
        </p:nvSpPr>
        <p:spPr>
          <a:xfrm>
            <a:off x="457200" y="1129308"/>
            <a:ext cx="8229600" cy="4356826"/>
          </a:xfrm>
        </p:spPr>
        <p:txBody>
          <a:bodyPr/>
          <a:lstStyle/>
          <a:p>
            <a:r>
              <a:rPr kumimoji="1" lang="en-US" altLang="zh-CN" dirty="0"/>
              <a:t>Recall: machine </a:t>
            </a:r>
            <a:r>
              <a:rPr kumimoji="1" lang="en-US" altLang="zh-CN" dirty="0">
                <a:solidFill>
                  <a:srgbClr val="C00000"/>
                </a:solidFill>
              </a:rPr>
              <a:t>failures are common </a:t>
            </a:r>
            <a:r>
              <a:rPr kumimoji="1" lang="en-US" altLang="zh-CN" dirty="0"/>
              <a:t>in datacenters</a:t>
            </a:r>
          </a:p>
          <a:p>
            <a:pPr lvl="1"/>
            <a:r>
              <a:rPr kumimoji="1" lang="en-US" altLang="zh-CN" dirty="0"/>
              <a:t>A MapReduce job can possibly run on thousands of machines</a:t>
            </a:r>
          </a:p>
          <a:p>
            <a:endParaRPr lang="en-US" altLang="zh-TW" b="0" dirty="0">
              <a:solidFill>
                <a:prstClr val="black"/>
              </a:solidFill>
              <a:latin typeface="Arial" panose="020B0604020202020204" pitchFamily="34" charset="0"/>
              <a:ea typeface="Verdana" pitchFamily="34" charset="0"/>
              <a:cs typeface="Arial" panose="020B0604020202020204" pitchFamily="34" charset="0"/>
            </a:endParaRPr>
          </a:p>
          <a:p>
            <a:r>
              <a:rPr lang="en-US" altLang="zh-TW" dirty="0">
                <a:solidFill>
                  <a:prstClr val="black"/>
                </a:solidFill>
                <a:latin typeface="Arial" panose="020B0604020202020204" pitchFamily="34" charset="0"/>
                <a:ea typeface="Verdana" pitchFamily="34" charset="0"/>
                <a:cs typeface="Arial" panose="020B0604020202020204" pitchFamily="34" charset="0"/>
              </a:rPr>
              <a:t>Two choices made MapReduce easy in handling failures</a:t>
            </a:r>
            <a:r>
              <a:rPr lang="en-US" altLang="zh-CN" dirty="0">
                <a:solidFill>
                  <a:prstClr val="black"/>
                </a:solidFill>
                <a:latin typeface="Arial" panose="020B0604020202020204" pitchFamily="34" charset="0"/>
                <a:ea typeface="Verdana" pitchFamily="34" charset="0"/>
                <a:cs typeface="Arial" panose="020B0604020202020204" pitchFamily="34" charset="0"/>
              </a:rPr>
              <a:t>:</a:t>
            </a:r>
            <a:endParaRPr lang="en-US" altLang="zh-TW" dirty="0">
              <a:solidFill>
                <a:prstClr val="black"/>
              </a:solidFill>
              <a:latin typeface="Arial" panose="020B0604020202020204" pitchFamily="34" charset="0"/>
              <a:ea typeface="Verdana" pitchFamily="34" charset="0"/>
              <a:cs typeface="Arial" panose="020B0604020202020204" pitchFamily="34" charset="0"/>
            </a:endParaRPr>
          </a:p>
          <a:p>
            <a:pPr marL="417150" lvl="1" indent="-342900">
              <a:buAutoNum type="arabicPeriod"/>
            </a:pPr>
            <a:r>
              <a:rPr lang="en-US" altLang="zh-TW" dirty="0">
                <a:solidFill>
                  <a:prstClr val="black"/>
                </a:solidFill>
                <a:latin typeface="Arial" panose="020B0604020202020204" pitchFamily="34" charset="0"/>
                <a:ea typeface="Verdana" pitchFamily="34" charset="0"/>
                <a:cs typeface="Arial" panose="020B0604020202020204" pitchFamily="34" charset="0"/>
              </a:rPr>
              <a:t>Programming model simplifies fault recovery</a:t>
            </a:r>
          </a:p>
          <a:p>
            <a:pPr marL="857250" lvl="2" indent="0">
              <a:buNone/>
            </a:pPr>
            <a:r>
              <a:rPr lang="en-US" altLang="zh-TW" sz="1800" dirty="0">
                <a:solidFill>
                  <a:prstClr val="black"/>
                </a:solidFill>
                <a:latin typeface="Arial" panose="020B0604020202020204" pitchFamily="34" charset="0"/>
                <a:ea typeface="Verdana" pitchFamily="34" charset="0"/>
                <a:cs typeface="Arial" panose="020B0604020202020204" pitchFamily="34" charset="0"/>
              </a:rPr>
              <a:t>e.g., </a:t>
            </a:r>
            <a:r>
              <a:rPr lang="en-US" altLang="zh-TW" sz="1800" b="1" dirty="0">
                <a:solidFill>
                  <a:srgbClr val="C00000"/>
                </a:solidFill>
                <a:latin typeface="Arial" panose="020B0604020202020204" pitchFamily="34" charset="0"/>
                <a:ea typeface="Verdana" pitchFamily="34" charset="0"/>
                <a:cs typeface="Arial" panose="020B0604020202020204" pitchFamily="34" charset="0"/>
              </a:rPr>
              <a:t>no side-effect</a:t>
            </a:r>
            <a:r>
              <a:rPr lang="en-US" altLang="zh-TW" sz="1800" dirty="0">
                <a:solidFill>
                  <a:prstClr val="black"/>
                </a:solidFill>
                <a:latin typeface="Arial" panose="020B0604020202020204" pitchFamily="34" charset="0"/>
                <a:ea typeface="Verdana" pitchFamily="34" charset="0"/>
                <a:cs typeface="Arial" panose="020B0604020202020204" pitchFamily="34" charset="0"/>
              </a:rPr>
              <a:t>: a map or a reduce can simply re-execute the computation to recover from failures </a:t>
            </a:r>
          </a:p>
          <a:p>
            <a:pPr marL="417150" lvl="1" indent="-342900">
              <a:buAutoNum type="arabicPeriod"/>
            </a:pPr>
            <a:r>
              <a:rPr lang="en-US" altLang="zh-TW" dirty="0">
                <a:solidFill>
                  <a:prstClr val="black"/>
                </a:solidFill>
                <a:latin typeface="Arial" panose="020B0604020202020204" pitchFamily="34" charset="0"/>
                <a:ea typeface="Verdana" pitchFamily="34" charset="0"/>
                <a:cs typeface="Arial" panose="020B0604020202020204" pitchFamily="34" charset="0"/>
              </a:rPr>
              <a:t>Builds on </a:t>
            </a:r>
            <a:r>
              <a:rPr lang="en-US" altLang="zh-TW" b="1" dirty="0">
                <a:solidFill>
                  <a:srgbClr val="C00000"/>
                </a:solidFill>
                <a:latin typeface="Arial" panose="020B0604020202020204" pitchFamily="34" charset="0"/>
                <a:ea typeface="Verdana" pitchFamily="34" charset="0"/>
                <a:cs typeface="Arial" panose="020B0604020202020204" pitchFamily="34" charset="0"/>
              </a:rPr>
              <a:t>a reliable service </a:t>
            </a:r>
            <a:r>
              <a:rPr lang="en-US" altLang="zh-TW" dirty="0">
                <a:solidFill>
                  <a:prstClr val="black"/>
                </a:solidFill>
                <a:latin typeface="Arial" panose="020B0604020202020204" pitchFamily="34" charset="0"/>
                <a:ea typeface="Verdana" pitchFamily="34" charset="0"/>
                <a:cs typeface="Arial" panose="020B0604020202020204" pitchFamily="34" charset="0"/>
              </a:rPr>
              <a:t>(i.e., GFS) </a:t>
            </a:r>
            <a:r>
              <a:rPr lang="en-US" altLang="zh-TW" b="0" dirty="0">
                <a:solidFill>
                  <a:prstClr val="black"/>
                </a:solidFill>
                <a:latin typeface="Arial" panose="020B0604020202020204" pitchFamily="34" charset="0"/>
                <a:ea typeface="Verdana" pitchFamily="34" charset="0"/>
                <a:cs typeface="Arial" panose="020B0604020202020204" pitchFamily="34" charset="0"/>
              </a:rPr>
              <a:t>  </a:t>
            </a:r>
          </a:p>
          <a:p>
            <a:pPr lvl="1"/>
            <a:endParaRPr kumimoji="1" lang="en-US" altLang="zh-CN" dirty="0">
              <a:solidFill>
                <a:srgbClr val="C00000"/>
              </a:solidFill>
            </a:endParaRPr>
          </a:p>
          <a:p>
            <a:endParaRPr kumimoji="1" lang="en-US" altLang="zh-CN" dirty="0"/>
          </a:p>
        </p:txBody>
      </p:sp>
      <p:sp>
        <p:nvSpPr>
          <p:cNvPr id="4" name="灯片编号占位符 3">
            <a:extLst>
              <a:ext uri="{FF2B5EF4-FFF2-40B4-BE49-F238E27FC236}">
                <a16:creationId xmlns:a16="http://schemas.microsoft.com/office/drawing/2014/main" id="{ED175446-F29A-D247-90A2-2B34589A5B77}"/>
              </a:ext>
            </a:extLst>
          </p:cNvPr>
          <p:cNvSpPr>
            <a:spLocks noGrp="1"/>
          </p:cNvSpPr>
          <p:nvPr>
            <p:ph type="sldNum" sz="quarter" idx="12"/>
          </p:nvPr>
        </p:nvSpPr>
        <p:spPr/>
        <p:txBody>
          <a:bodyPr/>
          <a:lstStyle/>
          <a:p>
            <a:fld id="{ADE361C3-C043-4A6E-BDCE-8DA1E7D90A3B}" type="slidenum">
              <a:rPr lang="zh-CN" altLang="en-US" smtClean="0"/>
              <a:t>71</a:t>
            </a:fld>
            <a:endParaRPr lang="zh-CN" altLang="en-US"/>
          </a:p>
        </p:txBody>
      </p:sp>
    </p:spTree>
    <p:extLst>
      <p:ext uri="{BB962C8B-B14F-4D97-AF65-F5344CB8AC3E}">
        <p14:creationId xmlns:p14="http://schemas.microsoft.com/office/powerpoint/2010/main" val="18426589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EAB43-D8E6-474B-AEC1-C5D5AB64AA10}"/>
              </a:ext>
            </a:extLst>
          </p:cNvPr>
          <p:cNvSpPr>
            <a:spLocks noGrp="1"/>
          </p:cNvSpPr>
          <p:nvPr>
            <p:ph type="title"/>
          </p:nvPr>
        </p:nvSpPr>
        <p:spPr/>
        <p:txBody>
          <a:bodyPr/>
          <a:lstStyle/>
          <a:p>
            <a:r>
              <a:rPr kumimoji="1" lang="en-US" altLang="zh-CN" dirty="0"/>
              <a:t>Fault tolerance of MapReduce</a:t>
            </a:r>
            <a:endParaRPr kumimoji="1" lang="zh-CN" altLang="en-US" dirty="0"/>
          </a:p>
        </p:txBody>
      </p:sp>
      <p:sp>
        <p:nvSpPr>
          <p:cNvPr id="3" name="内容占位符 2">
            <a:extLst>
              <a:ext uri="{FF2B5EF4-FFF2-40B4-BE49-F238E27FC236}">
                <a16:creationId xmlns:a16="http://schemas.microsoft.com/office/drawing/2014/main" id="{9CED649C-FF00-6A42-BC4A-134AA0E811C4}"/>
              </a:ext>
            </a:extLst>
          </p:cNvPr>
          <p:cNvSpPr>
            <a:spLocks noGrp="1"/>
          </p:cNvSpPr>
          <p:nvPr>
            <p:ph idx="1"/>
          </p:nvPr>
        </p:nvSpPr>
        <p:spPr>
          <a:xfrm>
            <a:off x="457200" y="1129308"/>
            <a:ext cx="8229600" cy="4356826"/>
          </a:xfrm>
        </p:spPr>
        <p:txBody>
          <a:bodyPr>
            <a:normAutofit/>
          </a:bodyPr>
          <a:lstStyle/>
          <a:p>
            <a:r>
              <a:rPr kumimoji="1" lang="en-US" altLang="zh-CN" dirty="0">
                <a:solidFill>
                  <a:srgbClr val="C00000"/>
                </a:solidFill>
              </a:rPr>
              <a:t>Worker</a:t>
            </a:r>
            <a:r>
              <a:rPr kumimoji="1" lang="zh-CN" altLang="en-US" dirty="0">
                <a:solidFill>
                  <a:srgbClr val="C00000"/>
                </a:solidFill>
              </a:rPr>
              <a:t> </a:t>
            </a:r>
            <a:r>
              <a:rPr kumimoji="1" lang="en-US" altLang="zh-CN" dirty="0">
                <a:solidFill>
                  <a:srgbClr val="C00000"/>
                </a:solidFill>
              </a:rPr>
              <a:t>failure</a:t>
            </a:r>
            <a:endParaRPr kumimoji="1" lang="en-US" altLang="zh-CN" b="0" dirty="0"/>
          </a:p>
          <a:p>
            <a:pPr lvl="1">
              <a:lnSpc>
                <a:spcPct val="130000"/>
              </a:lnSpc>
            </a:pPr>
            <a:r>
              <a:rPr kumimoji="1" lang="en-US" altLang="zh-CN" dirty="0"/>
              <a:t>Detection </a:t>
            </a:r>
          </a:p>
          <a:p>
            <a:pPr lvl="2">
              <a:lnSpc>
                <a:spcPct val="130000"/>
              </a:lnSpc>
            </a:pPr>
            <a:r>
              <a:rPr kumimoji="1" lang="en-US" altLang="zh-CN" sz="1800" dirty="0"/>
              <a:t>Master pings each worker periodically via heartbeat</a:t>
            </a:r>
          </a:p>
          <a:p>
            <a:pPr lvl="2"/>
            <a:r>
              <a:rPr kumimoji="1" lang="en-US" altLang="zh-CN" sz="1800" dirty="0"/>
              <a:t>If no response is received within a certain time (</a:t>
            </a:r>
            <a:r>
              <a:rPr kumimoji="1" lang="en-US" altLang="zh-CN" sz="1800" b="1" dirty="0">
                <a:solidFill>
                  <a:srgbClr val="C00000"/>
                </a:solidFill>
              </a:rPr>
              <a:t>timeout</a:t>
            </a:r>
            <a:r>
              <a:rPr kumimoji="1" lang="en-US" altLang="zh-CN" sz="1800" dirty="0"/>
              <a:t>), the worker is marked as failed</a:t>
            </a:r>
          </a:p>
          <a:p>
            <a:pPr lvl="1"/>
            <a:r>
              <a:rPr kumimoji="1" lang="en-US" altLang="zh-CN" sz="1600" dirty="0"/>
              <a:t>Recovery </a:t>
            </a:r>
          </a:p>
          <a:p>
            <a:pPr lvl="2"/>
            <a:r>
              <a:rPr kumimoji="1" lang="en-US" altLang="zh-CN" sz="1800" dirty="0"/>
              <a:t>Map or reduce tasks given to this worker are reset back to the initial state and rescheduled for other worker (</a:t>
            </a:r>
            <a:r>
              <a:rPr kumimoji="1" lang="en-US" altLang="zh-CN" sz="1800" b="1" dirty="0">
                <a:solidFill>
                  <a:srgbClr val="C00000"/>
                </a:solidFill>
              </a:rPr>
              <a:t>re-execution</a:t>
            </a:r>
            <a:r>
              <a:rPr kumimoji="1" lang="en-US" altLang="zh-CN" sz="1800" dirty="0"/>
              <a:t>)</a:t>
            </a:r>
          </a:p>
          <a:p>
            <a:pPr lvl="1"/>
            <a:r>
              <a:rPr kumimoji="1" lang="en-US" altLang="zh-CN" dirty="0"/>
              <a:t>Robust: lost 1,600 of 1,800 machines once, but finished fine </a:t>
            </a:r>
          </a:p>
          <a:p>
            <a:pPr lvl="1"/>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ED175446-F29A-D247-90A2-2B34589A5B77}"/>
              </a:ext>
            </a:extLst>
          </p:cNvPr>
          <p:cNvSpPr>
            <a:spLocks noGrp="1"/>
          </p:cNvSpPr>
          <p:nvPr>
            <p:ph type="sldNum" sz="quarter" idx="12"/>
          </p:nvPr>
        </p:nvSpPr>
        <p:spPr/>
        <p:txBody>
          <a:bodyPr/>
          <a:lstStyle/>
          <a:p>
            <a:fld id="{ADE361C3-C043-4A6E-BDCE-8DA1E7D90A3B}" type="slidenum">
              <a:rPr lang="zh-CN" altLang="en-US" smtClean="0"/>
              <a:t>72</a:t>
            </a:fld>
            <a:endParaRPr lang="zh-CN" altLang="en-US"/>
          </a:p>
        </p:txBody>
      </p:sp>
    </p:spTree>
    <p:extLst>
      <p:ext uri="{BB962C8B-B14F-4D97-AF65-F5344CB8AC3E}">
        <p14:creationId xmlns:p14="http://schemas.microsoft.com/office/powerpoint/2010/main" val="41532738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9EAB43-D8E6-474B-AEC1-C5D5AB64AA10}"/>
              </a:ext>
            </a:extLst>
          </p:cNvPr>
          <p:cNvSpPr>
            <a:spLocks noGrp="1"/>
          </p:cNvSpPr>
          <p:nvPr>
            <p:ph type="title"/>
          </p:nvPr>
        </p:nvSpPr>
        <p:spPr/>
        <p:txBody>
          <a:bodyPr/>
          <a:lstStyle/>
          <a:p>
            <a:r>
              <a:rPr kumimoji="1" lang="en-US" altLang="zh-CN" dirty="0"/>
              <a:t>Fault tolerance of MapReduce</a:t>
            </a:r>
            <a:endParaRPr kumimoji="1" lang="zh-CN" altLang="en-US" dirty="0"/>
          </a:p>
        </p:txBody>
      </p:sp>
      <p:sp>
        <p:nvSpPr>
          <p:cNvPr id="3" name="内容占位符 2">
            <a:extLst>
              <a:ext uri="{FF2B5EF4-FFF2-40B4-BE49-F238E27FC236}">
                <a16:creationId xmlns:a16="http://schemas.microsoft.com/office/drawing/2014/main" id="{9CED649C-FF00-6A42-BC4A-134AA0E811C4}"/>
              </a:ext>
            </a:extLst>
          </p:cNvPr>
          <p:cNvSpPr>
            <a:spLocks noGrp="1"/>
          </p:cNvSpPr>
          <p:nvPr>
            <p:ph idx="1"/>
          </p:nvPr>
        </p:nvSpPr>
        <p:spPr>
          <a:xfrm>
            <a:off x="457200" y="1129308"/>
            <a:ext cx="8229600" cy="4356826"/>
          </a:xfrm>
        </p:spPr>
        <p:txBody>
          <a:bodyPr>
            <a:normAutofit/>
          </a:bodyPr>
          <a:lstStyle/>
          <a:p>
            <a:r>
              <a:rPr kumimoji="1" lang="en-US" altLang="zh-CN" dirty="0">
                <a:solidFill>
                  <a:srgbClr val="C00000"/>
                </a:solidFill>
              </a:rPr>
              <a:t>Master failure</a:t>
            </a:r>
          </a:p>
          <a:p>
            <a:pPr lvl="1"/>
            <a:r>
              <a:rPr lang="en-US" altLang="zh-CN" dirty="0">
                <a:solidFill>
                  <a:prstClr val="black"/>
                </a:solidFill>
                <a:ea typeface="Verdana" pitchFamily="34" charset="0"/>
                <a:cs typeface="Verdana" pitchFamily="34" charset="0"/>
              </a:rPr>
              <a:t>Master’s</a:t>
            </a:r>
            <a:r>
              <a:rPr lang="zh-CN" altLang="en-US" dirty="0">
                <a:solidFill>
                  <a:prstClr val="black"/>
                </a:solidFill>
                <a:ea typeface="Verdana" pitchFamily="34" charset="0"/>
                <a:cs typeface="Verdana" pitchFamily="34" charset="0"/>
              </a:rPr>
              <a:t> </a:t>
            </a:r>
            <a:r>
              <a:rPr lang="en-US" altLang="zh-CN" dirty="0">
                <a:solidFill>
                  <a:prstClr val="black"/>
                </a:solidFill>
                <a:ea typeface="Verdana" pitchFamily="34" charset="0"/>
                <a:cs typeface="Verdana" pitchFamily="34" charset="0"/>
              </a:rPr>
              <a:t>s</a:t>
            </a:r>
            <a:r>
              <a:rPr lang="en-US" altLang="zh-TW" dirty="0">
                <a:solidFill>
                  <a:prstClr val="black"/>
                </a:solidFill>
                <a:ea typeface="Verdana" pitchFamily="34" charset="0"/>
                <a:cs typeface="Verdana" pitchFamily="34" charset="0"/>
              </a:rPr>
              <a:t>tate is persisted to </a:t>
            </a:r>
            <a:r>
              <a:rPr lang="en-US" altLang="zh-TW" b="1" dirty="0">
                <a:solidFill>
                  <a:srgbClr val="C00000"/>
                </a:solidFill>
                <a:ea typeface="Verdana" pitchFamily="34" charset="0"/>
                <a:cs typeface="Verdana" pitchFamily="34" charset="0"/>
              </a:rPr>
              <a:t>GFS</a:t>
            </a:r>
          </a:p>
          <a:p>
            <a:pPr lvl="1"/>
            <a:r>
              <a:rPr lang="en-US" altLang="zh-TW" dirty="0">
                <a:solidFill>
                  <a:prstClr val="black"/>
                </a:solidFill>
                <a:ea typeface="Verdana" pitchFamily="34" charset="0"/>
                <a:cs typeface="Verdana" pitchFamily="34" charset="0"/>
              </a:rPr>
              <a:t>Recover master from GFS and continue</a:t>
            </a:r>
          </a:p>
          <a:p>
            <a:r>
              <a:rPr kumimoji="1" lang="en-US" altLang="zh-CN" dirty="0"/>
              <a:t>The state includes: </a:t>
            </a:r>
          </a:p>
          <a:p>
            <a:pPr lvl="1"/>
            <a:r>
              <a:rPr kumimoji="1" lang="en-US" altLang="zh-CN" dirty="0"/>
              <a:t>For each mapper &amp; reduce: executing </a:t>
            </a:r>
            <a:r>
              <a:rPr kumimoji="1" lang="en-US" altLang="zh-CN" b="1" dirty="0">
                <a:solidFill>
                  <a:srgbClr val="C00000"/>
                </a:solidFill>
              </a:rPr>
              <a:t>state</a:t>
            </a:r>
            <a:r>
              <a:rPr kumimoji="1" lang="en-US" altLang="zh-CN" dirty="0"/>
              <a:t>: idle, in-progress or completed </a:t>
            </a:r>
          </a:p>
          <a:p>
            <a:pPr lvl="1"/>
            <a:r>
              <a:rPr kumimoji="1" lang="en-US" altLang="zh-CN" dirty="0"/>
              <a:t>Locations of intermediate files </a:t>
            </a:r>
          </a:p>
          <a:p>
            <a:r>
              <a:rPr kumimoji="1" lang="en-US" altLang="zh-CN" dirty="0"/>
              <a:t>The state is checkpointed to GFS in a periodically manner </a:t>
            </a:r>
          </a:p>
          <a:p>
            <a:pPr lvl="1"/>
            <a:r>
              <a:rPr kumimoji="1" lang="en-US" altLang="zh-CN" dirty="0"/>
              <a:t>i.e., no need to redo all the computation </a:t>
            </a:r>
          </a:p>
          <a:p>
            <a:r>
              <a:rPr kumimoji="1" lang="en-US" altLang="zh-CN" dirty="0"/>
              <a:t>Note that master is unlikely to fail, since there is only one!</a:t>
            </a:r>
          </a:p>
        </p:txBody>
      </p:sp>
      <p:sp>
        <p:nvSpPr>
          <p:cNvPr id="4" name="灯片编号占位符 3">
            <a:extLst>
              <a:ext uri="{FF2B5EF4-FFF2-40B4-BE49-F238E27FC236}">
                <a16:creationId xmlns:a16="http://schemas.microsoft.com/office/drawing/2014/main" id="{ED175446-F29A-D247-90A2-2B34589A5B77}"/>
              </a:ext>
            </a:extLst>
          </p:cNvPr>
          <p:cNvSpPr>
            <a:spLocks noGrp="1"/>
          </p:cNvSpPr>
          <p:nvPr>
            <p:ph type="sldNum" sz="quarter" idx="12"/>
          </p:nvPr>
        </p:nvSpPr>
        <p:spPr/>
        <p:txBody>
          <a:bodyPr/>
          <a:lstStyle/>
          <a:p>
            <a:fld id="{ADE361C3-C043-4A6E-BDCE-8DA1E7D90A3B}" type="slidenum">
              <a:rPr lang="zh-CN" altLang="en-US" smtClean="0"/>
              <a:t>73</a:t>
            </a:fld>
            <a:endParaRPr lang="zh-CN" altLang="en-US"/>
          </a:p>
        </p:txBody>
      </p:sp>
    </p:spTree>
    <p:extLst>
      <p:ext uri="{BB962C8B-B14F-4D97-AF65-F5344CB8AC3E}">
        <p14:creationId xmlns:p14="http://schemas.microsoft.com/office/powerpoint/2010/main" val="193749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Fault</a:t>
            </a:r>
            <a:r>
              <a:rPr kumimoji="1" lang="zh-CN" altLang="en-US" dirty="0"/>
              <a:t> </a:t>
            </a:r>
            <a:r>
              <a:rPr kumimoji="1" lang="en-US" altLang="zh-CN" dirty="0"/>
              <a:t>tolerance</a:t>
            </a:r>
            <a:r>
              <a:rPr kumimoji="1" lang="zh-CN" altLang="en-US" dirty="0"/>
              <a:t> </a:t>
            </a:r>
            <a:r>
              <a:rPr kumimoji="1" lang="en-US" altLang="zh-CN" dirty="0"/>
              <a:t>of</a:t>
            </a:r>
            <a:r>
              <a:rPr kumimoji="1" lang="zh-CN" altLang="en-US" dirty="0"/>
              <a:t> </a:t>
            </a:r>
            <a:r>
              <a:rPr kumimoji="1" lang="en-US" altLang="zh-CN" dirty="0"/>
              <a:t>MapReduce</a:t>
            </a:r>
            <a:endParaRPr kumimoji="1" lang="zh-CN" altLang="en-US" dirty="0"/>
          </a:p>
        </p:txBody>
      </p:sp>
      <p:sp>
        <p:nvSpPr>
          <p:cNvPr id="3" name="内容占位符 2"/>
          <p:cNvSpPr>
            <a:spLocks noGrp="1"/>
          </p:cNvSpPr>
          <p:nvPr>
            <p:ph idx="1"/>
          </p:nvPr>
        </p:nvSpPr>
        <p:spPr/>
        <p:txBody>
          <a:bodyPr>
            <a:noAutofit/>
          </a:bodyPr>
          <a:lstStyle/>
          <a:p>
            <a:r>
              <a:rPr kumimoji="1" lang="en-US" altLang="zh-CN" sz="2000" dirty="0">
                <a:solidFill>
                  <a:srgbClr val="C00000"/>
                </a:solidFill>
              </a:rPr>
              <a:t>Problem: bad records </a:t>
            </a:r>
            <a:endParaRPr kumimoji="1" lang="en-US" altLang="zh-CN" sz="2000" dirty="0"/>
          </a:p>
          <a:p>
            <a:pPr lvl="1"/>
            <a:r>
              <a:rPr kumimoji="1" lang="en-US" altLang="zh-CN" dirty="0"/>
              <a:t>Map/Reduce functions sometimes fail for some inputs</a:t>
            </a:r>
          </a:p>
          <a:p>
            <a:pPr lvl="1"/>
            <a:r>
              <a:rPr kumimoji="1" lang="en-US" altLang="zh-CN" sz="1800" dirty="0"/>
              <a:t>Best solution is to debug &amp; fix, but not always possible</a:t>
            </a:r>
          </a:p>
          <a:p>
            <a:pPr lvl="2"/>
            <a:r>
              <a:rPr kumimoji="1" lang="en-US" altLang="zh-CN" sz="1800" dirty="0"/>
              <a:t>E.g., Bugs in the third-party library </a:t>
            </a:r>
          </a:p>
          <a:p>
            <a:r>
              <a:rPr kumimoji="1" lang="en-US" altLang="zh-CN" dirty="0"/>
              <a:t>MapReduce simply skips them </a:t>
            </a:r>
          </a:p>
          <a:p>
            <a:pPr lvl="1"/>
            <a:r>
              <a:rPr kumimoji="1" lang="en-US" altLang="zh-CN" sz="1800" dirty="0"/>
              <a:t>On segmentation fault:</a:t>
            </a:r>
          </a:p>
          <a:p>
            <a:pPr lvl="2"/>
            <a:r>
              <a:rPr kumimoji="1" lang="en-US" altLang="zh-CN" sz="1600" dirty="0"/>
              <a:t>Send UDP packet to master from signal handler</a:t>
            </a:r>
          </a:p>
          <a:p>
            <a:pPr lvl="2"/>
            <a:r>
              <a:rPr kumimoji="1" lang="en-US" altLang="zh-CN" sz="1600" dirty="0"/>
              <a:t>Include sequence number of record being processed</a:t>
            </a:r>
          </a:p>
          <a:p>
            <a:pPr lvl="1"/>
            <a:r>
              <a:rPr kumimoji="1" lang="en-US" altLang="zh-CN" sz="1800" dirty="0"/>
              <a:t>If master sees two failures for same record:</a:t>
            </a:r>
          </a:p>
          <a:p>
            <a:pPr lvl="2"/>
            <a:r>
              <a:rPr kumimoji="1" lang="en-US" altLang="zh-CN" sz="1600" dirty="0"/>
              <a:t>Next worker is told to </a:t>
            </a:r>
            <a:r>
              <a:rPr kumimoji="1" lang="en-US" altLang="zh-CN" sz="1600" i="1" dirty="0"/>
              <a:t>skip</a:t>
            </a:r>
            <a:r>
              <a:rPr kumimoji="1" lang="en-US" altLang="zh-CN" sz="1600" dirty="0"/>
              <a:t> the record</a:t>
            </a:r>
          </a:p>
        </p:txBody>
      </p:sp>
    </p:spTree>
    <p:extLst>
      <p:ext uri="{BB962C8B-B14F-4D97-AF65-F5344CB8AC3E}">
        <p14:creationId xmlns:p14="http://schemas.microsoft.com/office/powerpoint/2010/main" val="3248243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1D14F-9746-7D4C-8C87-B3FA03CD6333}"/>
              </a:ext>
            </a:extLst>
          </p:cNvPr>
          <p:cNvSpPr>
            <a:spLocks noGrp="1"/>
          </p:cNvSpPr>
          <p:nvPr>
            <p:ph type="title"/>
          </p:nvPr>
        </p:nvSpPr>
        <p:spPr/>
        <p:txBody>
          <a:bodyPr/>
          <a:lstStyle/>
          <a:p>
            <a:r>
              <a:rPr kumimoji="1" lang="en-US" altLang="zh-CN" dirty="0"/>
              <a:t>Optimization for Locality</a:t>
            </a:r>
            <a:endParaRPr kumimoji="1" lang="zh-CN" altLang="en-US" dirty="0"/>
          </a:p>
        </p:txBody>
      </p:sp>
      <p:sp>
        <p:nvSpPr>
          <p:cNvPr id="3" name="内容占位符 2">
            <a:extLst>
              <a:ext uri="{FF2B5EF4-FFF2-40B4-BE49-F238E27FC236}">
                <a16:creationId xmlns:a16="http://schemas.microsoft.com/office/drawing/2014/main" id="{2663B534-4819-B844-B9EA-A78AE77ABBD6}"/>
              </a:ext>
            </a:extLst>
          </p:cNvPr>
          <p:cNvSpPr>
            <a:spLocks noGrp="1"/>
          </p:cNvSpPr>
          <p:nvPr>
            <p:ph idx="1"/>
          </p:nvPr>
        </p:nvSpPr>
        <p:spPr/>
        <p:txBody>
          <a:bodyPr>
            <a:normAutofit/>
          </a:bodyPr>
          <a:lstStyle/>
          <a:p>
            <a:r>
              <a:rPr kumimoji="1" lang="en-US" altLang="zh-CN" dirty="0">
                <a:solidFill>
                  <a:srgbClr val="C00000"/>
                </a:solidFill>
              </a:rPr>
              <a:t>Problem</a:t>
            </a:r>
            <a:r>
              <a:rPr kumimoji="1" lang="en-US" altLang="zh-CN" dirty="0"/>
              <a:t>:</a:t>
            </a:r>
            <a:r>
              <a:rPr kumimoji="1" lang="zh-CN" altLang="en-US" dirty="0"/>
              <a:t> </a:t>
            </a:r>
            <a:r>
              <a:rPr kumimoji="1" lang="en-US" altLang="zh-CN" b="0" dirty="0"/>
              <a:t>the bandwidth of datacenter network (at that time) is scarce </a:t>
            </a:r>
          </a:p>
          <a:p>
            <a:pPr lvl="1"/>
            <a:r>
              <a:rPr kumimoji="1" lang="en-US" altLang="zh-CN" b="0" dirty="0"/>
              <a:t>If a</a:t>
            </a:r>
            <a:r>
              <a:rPr kumimoji="1" lang="zh-CN" altLang="en-US" b="0" dirty="0"/>
              <a:t> </a:t>
            </a:r>
            <a:r>
              <a:rPr kumimoji="1" lang="en-US" altLang="zh-CN" b="0" dirty="0"/>
              <a:t>Map worker reads all the data from the network, it would be slow</a:t>
            </a:r>
          </a:p>
          <a:p>
            <a:r>
              <a:rPr kumimoji="1" lang="en-US" altLang="zh-CN" dirty="0">
                <a:solidFill>
                  <a:srgbClr val="C00000"/>
                </a:solidFill>
              </a:rPr>
              <a:t>Google</a:t>
            </a:r>
            <a:r>
              <a:rPr kumimoji="1" lang="en-US" altLang="zh-CN" b="0" dirty="0"/>
              <a:t>:</a:t>
            </a:r>
            <a:r>
              <a:rPr kumimoji="1" lang="zh-CN" altLang="en-US" b="0" dirty="0"/>
              <a:t> </a:t>
            </a:r>
            <a:r>
              <a:rPr kumimoji="1" lang="en-US" altLang="zh-CN" b="0" dirty="0"/>
              <a:t>Input and Output files are stored</a:t>
            </a:r>
            <a:r>
              <a:rPr kumimoji="1" lang="zh-CN" altLang="en-US" b="0" dirty="0"/>
              <a:t> </a:t>
            </a:r>
            <a:r>
              <a:rPr kumimoji="1" lang="en-US" altLang="zh-CN" b="0" dirty="0"/>
              <a:t>on GFS </a:t>
            </a:r>
          </a:p>
          <a:p>
            <a:pPr lvl="1"/>
            <a:r>
              <a:rPr kumimoji="1" lang="en-US" altLang="zh-CN" dirty="0"/>
              <a:t>Google File System (SOSP’03), see previous lectures</a:t>
            </a:r>
          </a:p>
          <a:p>
            <a:pPr lvl="1"/>
            <a:r>
              <a:rPr kumimoji="1" lang="en-US" altLang="zh-CN" dirty="0"/>
              <a:t>Each chunk is replicated on multiple servers (3)</a:t>
            </a:r>
          </a:p>
        </p:txBody>
      </p:sp>
      <p:sp>
        <p:nvSpPr>
          <p:cNvPr id="4" name="灯片编号占位符 3">
            <a:extLst>
              <a:ext uri="{FF2B5EF4-FFF2-40B4-BE49-F238E27FC236}">
                <a16:creationId xmlns:a16="http://schemas.microsoft.com/office/drawing/2014/main" id="{96BFBAC9-FFE5-2341-B4B7-368CFE7D1EC1}"/>
              </a:ext>
            </a:extLst>
          </p:cNvPr>
          <p:cNvSpPr>
            <a:spLocks noGrp="1"/>
          </p:cNvSpPr>
          <p:nvPr>
            <p:ph type="sldNum" sz="quarter" idx="12"/>
          </p:nvPr>
        </p:nvSpPr>
        <p:spPr/>
        <p:txBody>
          <a:bodyPr/>
          <a:lstStyle/>
          <a:p>
            <a:fld id="{ADE361C3-C043-4A6E-BDCE-8DA1E7D90A3B}" type="slidenum">
              <a:rPr lang="zh-CN" altLang="en-US" smtClean="0"/>
              <a:t>75</a:t>
            </a:fld>
            <a:endParaRPr lang="zh-CN" altLang="en-US"/>
          </a:p>
        </p:txBody>
      </p:sp>
      <p:pic>
        <p:nvPicPr>
          <p:cNvPr id="21" name="图片 20">
            <a:extLst>
              <a:ext uri="{FF2B5EF4-FFF2-40B4-BE49-F238E27FC236}">
                <a16:creationId xmlns:a16="http://schemas.microsoft.com/office/drawing/2014/main" id="{A02704B4-5D60-AB48-95D7-60D4317D8A2F}"/>
              </a:ext>
            </a:extLst>
          </p:cNvPr>
          <p:cNvPicPr>
            <a:picLocks noChangeAspect="1"/>
          </p:cNvPicPr>
          <p:nvPr/>
        </p:nvPicPr>
        <p:blipFill>
          <a:blip r:embed="rId2"/>
          <a:stretch>
            <a:fillRect/>
          </a:stretch>
        </p:blipFill>
        <p:spPr>
          <a:xfrm>
            <a:off x="2699792" y="3400241"/>
            <a:ext cx="4470896" cy="2085893"/>
          </a:xfrm>
          <a:prstGeom prst="rect">
            <a:avLst/>
          </a:prstGeom>
        </p:spPr>
      </p:pic>
      <p:sp>
        <p:nvSpPr>
          <p:cNvPr id="22" name="矩形 21">
            <a:extLst>
              <a:ext uri="{FF2B5EF4-FFF2-40B4-BE49-F238E27FC236}">
                <a16:creationId xmlns:a16="http://schemas.microsoft.com/office/drawing/2014/main" id="{BD361148-6AC9-AC49-B62D-15724C56386E}"/>
              </a:ext>
            </a:extLst>
          </p:cNvPr>
          <p:cNvSpPr/>
          <p:nvPr/>
        </p:nvSpPr>
        <p:spPr>
          <a:xfrm>
            <a:off x="2023556" y="3937000"/>
            <a:ext cx="1565388" cy="553998"/>
          </a:xfrm>
          <a:prstGeom prst="rect">
            <a:avLst/>
          </a:prstGeom>
        </p:spPr>
        <p:txBody>
          <a:bodyPr wrap="square">
            <a:spAutoFit/>
          </a:bodyPr>
          <a:lstStyle/>
          <a:p>
            <a:r>
              <a:rPr kumimoji="1" lang="en-US" altLang="zh-CN" sz="1500" dirty="0"/>
              <a:t>A</a:t>
            </a:r>
            <a:r>
              <a:rPr kumimoji="1" lang="zh-CN" altLang="en-US" sz="1500" dirty="0"/>
              <a:t> </a:t>
            </a:r>
            <a:r>
              <a:rPr kumimoji="1" lang="en-US" altLang="zh-CN" sz="1500" dirty="0"/>
              <a:t>review of GFS architecture </a:t>
            </a:r>
            <a:endParaRPr lang="zh-CN" altLang="en-US" sz="1500" dirty="0"/>
          </a:p>
        </p:txBody>
      </p:sp>
    </p:spTree>
    <p:extLst>
      <p:ext uri="{BB962C8B-B14F-4D97-AF65-F5344CB8AC3E}">
        <p14:creationId xmlns:p14="http://schemas.microsoft.com/office/powerpoint/2010/main" val="7577311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1D14F-9746-7D4C-8C87-B3FA03CD6333}"/>
              </a:ext>
            </a:extLst>
          </p:cNvPr>
          <p:cNvSpPr>
            <a:spLocks noGrp="1"/>
          </p:cNvSpPr>
          <p:nvPr>
            <p:ph type="title"/>
          </p:nvPr>
        </p:nvSpPr>
        <p:spPr/>
        <p:txBody>
          <a:bodyPr/>
          <a:lstStyle/>
          <a:p>
            <a:r>
              <a:rPr kumimoji="1" lang="en-US" altLang="zh-CN" dirty="0"/>
              <a:t>Optimization for Locality</a:t>
            </a:r>
            <a:endParaRPr kumimoji="1" lang="zh-CN" altLang="en-US" dirty="0"/>
          </a:p>
        </p:txBody>
      </p:sp>
      <p:sp>
        <p:nvSpPr>
          <p:cNvPr id="3" name="内容占位符 2">
            <a:extLst>
              <a:ext uri="{FF2B5EF4-FFF2-40B4-BE49-F238E27FC236}">
                <a16:creationId xmlns:a16="http://schemas.microsoft.com/office/drawing/2014/main" id="{2663B534-4819-B844-B9EA-A78AE77ABBD6}"/>
              </a:ext>
            </a:extLst>
          </p:cNvPr>
          <p:cNvSpPr>
            <a:spLocks noGrp="1"/>
          </p:cNvSpPr>
          <p:nvPr>
            <p:ph idx="1"/>
          </p:nvPr>
        </p:nvSpPr>
        <p:spPr/>
        <p:txBody>
          <a:bodyPr>
            <a:normAutofit/>
          </a:bodyPr>
          <a:lstStyle/>
          <a:p>
            <a:r>
              <a:rPr kumimoji="1" lang="en-US" altLang="zh-CN" dirty="0">
                <a:solidFill>
                  <a:srgbClr val="C00000"/>
                </a:solidFill>
              </a:rPr>
              <a:t>Problem</a:t>
            </a:r>
            <a:r>
              <a:rPr kumimoji="1" lang="en-US" altLang="zh-CN" dirty="0"/>
              <a:t>:</a:t>
            </a:r>
            <a:r>
              <a:rPr kumimoji="1" lang="zh-CN" altLang="en-US" dirty="0"/>
              <a:t> </a:t>
            </a:r>
            <a:r>
              <a:rPr kumimoji="1" lang="en-US" altLang="zh-CN" b="0" dirty="0"/>
              <a:t>the bandwidth of datacenter network (at that time) is scarce </a:t>
            </a:r>
          </a:p>
          <a:p>
            <a:pPr lvl="1"/>
            <a:r>
              <a:rPr kumimoji="1" lang="en-US" altLang="zh-CN" dirty="0"/>
              <a:t>If Map worker reads all the data from the network, it would be slow</a:t>
            </a:r>
          </a:p>
          <a:p>
            <a:r>
              <a:rPr kumimoji="1" lang="en-US" altLang="zh-CN" dirty="0">
                <a:solidFill>
                  <a:srgbClr val="C00000"/>
                </a:solidFill>
              </a:rPr>
              <a:t>Google</a:t>
            </a:r>
            <a:r>
              <a:rPr kumimoji="1" lang="en-US" altLang="zh-CN" b="0" dirty="0"/>
              <a:t>:</a:t>
            </a:r>
            <a:r>
              <a:rPr kumimoji="1" lang="zh-CN" altLang="en-US" b="0" dirty="0"/>
              <a:t> </a:t>
            </a:r>
            <a:r>
              <a:rPr kumimoji="1" lang="en-US" altLang="zh-CN" b="0" dirty="0"/>
              <a:t>Input and Output files are stored</a:t>
            </a:r>
            <a:r>
              <a:rPr kumimoji="1" lang="zh-CN" altLang="en-US" b="0" dirty="0"/>
              <a:t> </a:t>
            </a:r>
            <a:r>
              <a:rPr kumimoji="1" lang="en-US" altLang="zh-CN" b="0" dirty="0"/>
              <a:t>on GFS </a:t>
            </a:r>
          </a:p>
          <a:p>
            <a:pPr lvl="1"/>
            <a:r>
              <a:rPr kumimoji="1" lang="en-US" altLang="zh-CN" dirty="0"/>
              <a:t>Google File System (SOSP’03), see previous lectures</a:t>
            </a:r>
          </a:p>
          <a:p>
            <a:pPr lvl="1"/>
            <a:r>
              <a:rPr kumimoji="1" lang="en-US" altLang="zh-CN" dirty="0"/>
              <a:t>Each chunk is replicated on multiple servers (3)</a:t>
            </a:r>
          </a:p>
          <a:p>
            <a:r>
              <a:rPr kumimoji="1" lang="en-US" altLang="zh-CN" b="0" dirty="0"/>
              <a:t>MapReduce runs on </a:t>
            </a:r>
            <a:r>
              <a:rPr kumimoji="1" lang="en-US" altLang="zh-CN" dirty="0">
                <a:solidFill>
                  <a:srgbClr val="C00000"/>
                </a:solidFill>
              </a:rPr>
              <a:t>GFS </a:t>
            </a:r>
            <a:r>
              <a:rPr kumimoji="1" lang="en-US" altLang="zh-CN" dirty="0" err="1">
                <a:solidFill>
                  <a:srgbClr val="C00000"/>
                </a:solidFill>
              </a:rPr>
              <a:t>chunkservers</a:t>
            </a:r>
            <a:endParaRPr kumimoji="1" lang="en-US" altLang="zh-CN" dirty="0">
              <a:solidFill>
                <a:srgbClr val="C00000"/>
              </a:solidFill>
            </a:endParaRPr>
          </a:p>
          <a:p>
            <a:pPr lvl="1"/>
            <a:r>
              <a:rPr kumimoji="1" lang="en-US" altLang="zh-CN" dirty="0"/>
              <a:t>Collocate computation and storage</a:t>
            </a:r>
          </a:p>
          <a:p>
            <a:r>
              <a:rPr kumimoji="1" lang="en-US" altLang="zh-CN" dirty="0">
                <a:solidFill>
                  <a:srgbClr val="C00000"/>
                </a:solidFill>
              </a:rPr>
              <a:t>Master</a:t>
            </a:r>
            <a:r>
              <a:rPr kumimoji="1" lang="en-US" altLang="zh-CN" b="0" dirty="0"/>
              <a:t> tries to </a:t>
            </a:r>
            <a:r>
              <a:rPr kumimoji="1" lang="en-US" altLang="zh-CN" dirty="0">
                <a:solidFill>
                  <a:srgbClr val="C00000"/>
                </a:solidFill>
              </a:rPr>
              <a:t>schedule</a:t>
            </a:r>
            <a:r>
              <a:rPr kumimoji="1" lang="en-US" altLang="zh-CN" b="0" dirty="0"/>
              <a:t> map workers on one of the nodes that has a copy of the input chunk it needs</a:t>
            </a:r>
          </a:p>
        </p:txBody>
      </p:sp>
      <p:sp>
        <p:nvSpPr>
          <p:cNvPr id="4" name="灯片编号占位符 3">
            <a:extLst>
              <a:ext uri="{FF2B5EF4-FFF2-40B4-BE49-F238E27FC236}">
                <a16:creationId xmlns:a16="http://schemas.microsoft.com/office/drawing/2014/main" id="{96BFBAC9-FFE5-2341-B4B7-368CFE7D1EC1}"/>
              </a:ext>
            </a:extLst>
          </p:cNvPr>
          <p:cNvSpPr>
            <a:spLocks noGrp="1"/>
          </p:cNvSpPr>
          <p:nvPr>
            <p:ph type="sldNum" sz="quarter" idx="12"/>
          </p:nvPr>
        </p:nvSpPr>
        <p:spPr/>
        <p:txBody>
          <a:bodyPr/>
          <a:lstStyle/>
          <a:p>
            <a:fld id="{ADE361C3-C043-4A6E-BDCE-8DA1E7D90A3B}" type="slidenum">
              <a:rPr lang="zh-CN" altLang="en-US" smtClean="0"/>
              <a:t>76</a:t>
            </a:fld>
            <a:endParaRPr lang="zh-CN" altLang="en-US"/>
          </a:p>
        </p:txBody>
      </p:sp>
    </p:spTree>
    <p:extLst>
      <p:ext uri="{BB962C8B-B14F-4D97-AF65-F5344CB8AC3E}">
        <p14:creationId xmlns:p14="http://schemas.microsoft.com/office/powerpoint/2010/main" val="337751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7EA09-6D21-A943-86C0-BE8E8AF2BAAF}"/>
              </a:ext>
            </a:extLst>
          </p:cNvPr>
          <p:cNvSpPr>
            <a:spLocks noGrp="1"/>
          </p:cNvSpPr>
          <p:nvPr>
            <p:ph type="title"/>
          </p:nvPr>
        </p:nvSpPr>
        <p:spPr/>
        <p:txBody>
          <a:bodyPr/>
          <a:lstStyle/>
          <a:p>
            <a:r>
              <a:rPr kumimoji="1" lang="en-US" altLang="zh-CN" dirty="0"/>
              <a:t>Refinement:</a:t>
            </a:r>
            <a:r>
              <a:rPr kumimoji="1" lang="zh-CN" altLang="en-US" dirty="0"/>
              <a:t> </a:t>
            </a:r>
            <a:r>
              <a:rPr kumimoji="1" lang="en-US" altLang="zh-CN" dirty="0"/>
              <a:t>redundant</a:t>
            </a:r>
            <a:r>
              <a:rPr kumimoji="1" lang="zh-CN" altLang="en-US" dirty="0"/>
              <a:t> </a:t>
            </a:r>
            <a:r>
              <a:rPr kumimoji="1" lang="en-US" altLang="zh-CN" dirty="0"/>
              <a:t>execution</a:t>
            </a:r>
            <a:endParaRPr kumimoji="1" lang="zh-CN" altLang="en-US" dirty="0"/>
          </a:p>
        </p:txBody>
      </p:sp>
      <p:sp>
        <p:nvSpPr>
          <p:cNvPr id="3" name="内容占位符 2">
            <a:extLst>
              <a:ext uri="{FF2B5EF4-FFF2-40B4-BE49-F238E27FC236}">
                <a16:creationId xmlns:a16="http://schemas.microsoft.com/office/drawing/2014/main" id="{5B1795AB-BA1D-1141-8754-F2BFB1895228}"/>
              </a:ext>
            </a:extLst>
          </p:cNvPr>
          <p:cNvSpPr>
            <a:spLocks noGrp="1"/>
          </p:cNvSpPr>
          <p:nvPr>
            <p:ph idx="1"/>
          </p:nvPr>
        </p:nvSpPr>
        <p:spPr/>
        <p:txBody>
          <a:bodyPr>
            <a:normAutofit/>
          </a:bodyPr>
          <a:lstStyle/>
          <a:p>
            <a:r>
              <a:rPr kumimoji="1" lang="en-US" altLang="zh-CN" b="0" dirty="0"/>
              <a:t>Some workers can be slower than others,</a:t>
            </a:r>
            <a:r>
              <a:rPr kumimoji="1" lang="zh-CN" altLang="en-US" b="0" dirty="0"/>
              <a:t> </a:t>
            </a:r>
            <a:r>
              <a:rPr kumimoji="1" lang="en-US" altLang="zh-CN" b="0" dirty="0"/>
              <a:t>aka,</a:t>
            </a:r>
            <a:r>
              <a:rPr kumimoji="1" lang="zh-CN" altLang="en-US" b="0" dirty="0"/>
              <a:t> </a:t>
            </a:r>
            <a:r>
              <a:rPr kumimoji="1" lang="en-US" altLang="zh-CN" b="0" i="1" dirty="0"/>
              <a:t>stragglers</a:t>
            </a:r>
          </a:p>
          <a:p>
            <a:pPr lvl="1"/>
            <a:r>
              <a:rPr kumimoji="1" lang="en-US" altLang="zh-CN" dirty="0"/>
              <a:t>Other jobs consuming resources on machine</a:t>
            </a:r>
          </a:p>
          <a:p>
            <a:pPr lvl="1"/>
            <a:r>
              <a:rPr kumimoji="1" lang="en-US" altLang="zh-CN" dirty="0"/>
              <a:t>Bad disks with soft errors transfer data slowly</a:t>
            </a:r>
          </a:p>
          <a:p>
            <a:pPr lvl="1"/>
            <a:r>
              <a:rPr kumimoji="1" lang="en-US" altLang="zh-CN" dirty="0"/>
              <a:t>Weird things: processor caches disabled </a:t>
            </a:r>
            <a:r>
              <a:rPr lang="en-US" altLang="zh-TW" b="1" dirty="0">
                <a:solidFill>
                  <a:srgbClr val="0233BE"/>
                </a:solidFill>
                <a:latin typeface="Verdana" pitchFamily="34" charset="0"/>
                <a:ea typeface="Verdana" pitchFamily="34" charset="0"/>
                <a:cs typeface="Verdana" pitchFamily="34" charset="0"/>
                <a:sym typeface="Wingdings" pitchFamily="2" charset="2"/>
              </a:rPr>
              <a:t></a:t>
            </a:r>
          </a:p>
          <a:p>
            <a:pPr lvl="1"/>
            <a:endParaRPr kumimoji="1" lang="en-US" altLang="zh-CN" dirty="0"/>
          </a:p>
          <a:p>
            <a:r>
              <a:rPr kumimoji="1" lang="en-US" altLang="zh-CN" b="0" dirty="0"/>
              <a:t>Near end of phase, MapReduce spawn </a:t>
            </a:r>
            <a:r>
              <a:rPr kumimoji="1" lang="en-US" altLang="zh-CN" dirty="0">
                <a:solidFill>
                  <a:srgbClr val="C00000"/>
                </a:solidFill>
              </a:rPr>
              <a:t>backup copies of tasks</a:t>
            </a:r>
          </a:p>
          <a:p>
            <a:pPr lvl="1"/>
            <a:r>
              <a:rPr kumimoji="1" lang="en-US" altLang="zh-CN" dirty="0"/>
              <a:t>Whichever one finishes </a:t>
            </a:r>
            <a:r>
              <a:rPr kumimoji="1" lang="en-US" altLang="zh-CN" b="1" dirty="0">
                <a:solidFill>
                  <a:srgbClr val="C00000"/>
                </a:solidFill>
              </a:rPr>
              <a:t>first</a:t>
            </a:r>
            <a:r>
              <a:rPr kumimoji="1" lang="en-US" altLang="zh-CN" dirty="0"/>
              <a:t> “wins” </a:t>
            </a:r>
            <a:r>
              <a:rPr lang="en-US" altLang="zh-TW" b="1" dirty="0">
                <a:solidFill>
                  <a:srgbClr val="FF0066"/>
                </a:solidFill>
                <a:latin typeface="Verdana" pitchFamily="34" charset="0"/>
                <a:ea typeface="Verdana" pitchFamily="34" charset="0"/>
                <a:cs typeface="Verdana" pitchFamily="34" charset="0"/>
                <a:sym typeface="Wingdings" pitchFamily="2" charset="2"/>
              </a:rPr>
              <a:t></a:t>
            </a:r>
          </a:p>
          <a:p>
            <a:pPr lvl="1"/>
            <a:r>
              <a:rPr kumimoji="1" lang="en-US" altLang="zh-CN" dirty="0"/>
              <a:t>Dramatically shortens job completion time:</a:t>
            </a:r>
            <a:r>
              <a:rPr kumimoji="1" lang="zh-CN" altLang="en-US" b="0" dirty="0"/>
              <a:t>“</a:t>
            </a:r>
            <a:r>
              <a:rPr kumimoji="1" lang="en" altLang="zh-CN" i="1" u="sng" dirty="0"/>
              <a:t>significantly reduces the time to complete large MapReduce operations </a:t>
            </a:r>
            <a:r>
              <a:rPr kumimoji="1" lang="zh-CN" altLang="en-US" b="0" dirty="0"/>
              <a:t>”</a:t>
            </a:r>
            <a:r>
              <a:rPr kumimoji="1" lang="en-US" altLang="zh-CN" b="0" dirty="0"/>
              <a:t>(check the paper)</a:t>
            </a:r>
            <a:endParaRPr kumimoji="1" lang="zh-CN" altLang="en-US" b="0" dirty="0"/>
          </a:p>
        </p:txBody>
      </p:sp>
      <p:sp>
        <p:nvSpPr>
          <p:cNvPr id="4" name="灯片编号占位符 3">
            <a:extLst>
              <a:ext uri="{FF2B5EF4-FFF2-40B4-BE49-F238E27FC236}">
                <a16:creationId xmlns:a16="http://schemas.microsoft.com/office/drawing/2014/main" id="{C38E430B-B8D0-9D43-906E-36FB7E99F639}"/>
              </a:ext>
            </a:extLst>
          </p:cNvPr>
          <p:cNvSpPr>
            <a:spLocks noGrp="1"/>
          </p:cNvSpPr>
          <p:nvPr>
            <p:ph type="sldNum" sz="quarter" idx="12"/>
          </p:nvPr>
        </p:nvSpPr>
        <p:spPr/>
        <p:txBody>
          <a:bodyPr/>
          <a:lstStyle/>
          <a:p>
            <a:fld id="{ADE361C3-C043-4A6E-BDCE-8DA1E7D90A3B}" type="slidenum">
              <a:rPr lang="zh-CN" altLang="en-US" smtClean="0"/>
              <a:t>77</a:t>
            </a:fld>
            <a:endParaRPr lang="zh-CN" altLang="en-US"/>
          </a:p>
        </p:txBody>
      </p:sp>
    </p:spTree>
    <p:extLst>
      <p:ext uri="{BB962C8B-B14F-4D97-AF65-F5344CB8AC3E}">
        <p14:creationId xmlns:p14="http://schemas.microsoft.com/office/powerpoint/2010/main" val="1903909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35502-6888-7C4A-A7F5-2BDC53329D96}"/>
              </a:ext>
            </a:extLst>
          </p:cNvPr>
          <p:cNvSpPr>
            <a:spLocks noGrp="1"/>
          </p:cNvSpPr>
          <p:nvPr>
            <p:ph type="title"/>
          </p:nvPr>
        </p:nvSpPr>
        <p:spPr/>
        <p:txBody>
          <a:bodyPr/>
          <a:lstStyle/>
          <a:p>
            <a:r>
              <a:rPr kumimoji="1" lang="en-US" altLang="zh-CN" dirty="0"/>
              <a:t>Summary of MapReduce </a:t>
            </a:r>
            <a:endParaRPr kumimoji="1" lang="zh-CN" altLang="en-US" dirty="0"/>
          </a:p>
        </p:txBody>
      </p:sp>
      <p:sp>
        <p:nvSpPr>
          <p:cNvPr id="3" name="内容占位符 2">
            <a:extLst>
              <a:ext uri="{FF2B5EF4-FFF2-40B4-BE49-F238E27FC236}">
                <a16:creationId xmlns:a16="http://schemas.microsoft.com/office/drawing/2014/main" id="{EC522053-FF7B-9D4B-B4BB-E1716969C403}"/>
              </a:ext>
            </a:extLst>
          </p:cNvPr>
          <p:cNvSpPr>
            <a:spLocks noGrp="1"/>
          </p:cNvSpPr>
          <p:nvPr>
            <p:ph idx="1"/>
          </p:nvPr>
        </p:nvSpPr>
        <p:spPr>
          <a:xfrm>
            <a:off x="457200" y="1129308"/>
            <a:ext cx="8229600" cy="4167654"/>
          </a:xfrm>
        </p:spPr>
        <p:txBody>
          <a:bodyPr>
            <a:normAutofit/>
          </a:bodyPr>
          <a:lstStyle/>
          <a:p>
            <a:r>
              <a:rPr kumimoji="1" lang="en-US" altLang="zh-CN" b="0" dirty="0"/>
              <a:t>Get a lot of data from </a:t>
            </a:r>
            <a:r>
              <a:rPr kumimoji="1" lang="en-US" altLang="zh-CN" dirty="0">
                <a:solidFill>
                  <a:srgbClr val="C00000"/>
                </a:solidFill>
              </a:rPr>
              <a:t>input</a:t>
            </a:r>
            <a:r>
              <a:rPr kumimoji="1" lang="en-US" altLang="zh-CN" b="0" dirty="0"/>
              <a:t> files</a:t>
            </a:r>
          </a:p>
          <a:p>
            <a:r>
              <a:rPr kumimoji="1" lang="en-US" altLang="zh-CN" dirty="0">
                <a:solidFill>
                  <a:srgbClr val="C00000"/>
                </a:solidFill>
              </a:rPr>
              <a:t>Map</a:t>
            </a:r>
          </a:p>
          <a:p>
            <a:pPr lvl="1"/>
            <a:r>
              <a:rPr kumimoji="1" lang="en-US" altLang="zh-CN" dirty="0"/>
              <a:t>Parse &amp; extract items of interest</a:t>
            </a:r>
          </a:p>
          <a:p>
            <a:r>
              <a:rPr kumimoji="1" lang="en-US" altLang="zh-CN" dirty="0">
                <a:solidFill>
                  <a:srgbClr val="C00000"/>
                </a:solidFill>
              </a:rPr>
              <a:t>Partition &amp; Sort</a:t>
            </a:r>
          </a:p>
          <a:p>
            <a:r>
              <a:rPr kumimoji="1" lang="en-US" altLang="zh-CN" dirty="0">
                <a:solidFill>
                  <a:srgbClr val="C00000"/>
                </a:solidFill>
              </a:rPr>
              <a:t>Reduce</a:t>
            </a:r>
          </a:p>
          <a:p>
            <a:pPr lvl="1"/>
            <a:r>
              <a:rPr kumimoji="1" lang="en-US" altLang="zh-CN" dirty="0"/>
              <a:t>Aggregate results</a:t>
            </a:r>
          </a:p>
          <a:p>
            <a:r>
              <a:rPr lang="en-US" altLang="zh-CN" b="0" dirty="0">
                <a:solidFill>
                  <a:prstClr val="black"/>
                </a:solidFill>
                <a:ea typeface="Verdana" pitchFamily="34" charset="0"/>
                <a:cs typeface="Verdana" pitchFamily="34" charset="0"/>
              </a:rPr>
              <a:t>Write results to </a:t>
            </a:r>
            <a:r>
              <a:rPr kumimoji="1" lang="en-US" altLang="zh-CN" dirty="0">
                <a:solidFill>
                  <a:srgbClr val="C00000"/>
                </a:solidFill>
              </a:rPr>
              <a:t>output</a:t>
            </a:r>
            <a:r>
              <a:rPr lang="en-US" altLang="zh-CN" b="0" dirty="0">
                <a:solidFill>
                  <a:prstClr val="black"/>
                </a:solidFill>
                <a:ea typeface="Verdana" pitchFamily="34" charset="0"/>
                <a:cs typeface="Verdana" pitchFamily="34" charset="0"/>
              </a:rPr>
              <a:t> files</a:t>
            </a:r>
          </a:p>
          <a:p>
            <a:r>
              <a:rPr lang="en-US" altLang="zh-CN" b="0" u="sng" dirty="0">
                <a:solidFill>
                  <a:prstClr val="black"/>
                </a:solidFill>
                <a:ea typeface="Verdana" pitchFamily="34" charset="0"/>
                <a:cs typeface="Verdana" pitchFamily="34" charset="0"/>
              </a:rPr>
              <a:t>All the other issues, scheduling, fault-tolerance, data partitioning, are handled by the framework </a:t>
            </a:r>
          </a:p>
        </p:txBody>
      </p:sp>
      <p:sp>
        <p:nvSpPr>
          <p:cNvPr id="4" name="灯片编号占位符 3">
            <a:extLst>
              <a:ext uri="{FF2B5EF4-FFF2-40B4-BE49-F238E27FC236}">
                <a16:creationId xmlns:a16="http://schemas.microsoft.com/office/drawing/2014/main" id="{5A55B7A6-5BB6-1F45-BC6E-487768AA85D3}"/>
              </a:ext>
            </a:extLst>
          </p:cNvPr>
          <p:cNvSpPr>
            <a:spLocks noGrp="1"/>
          </p:cNvSpPr>
          <p:nvPr>
            <p:ph type="sldNum" sz="quarter" idx="12"/>
          </p:nvPr>
        </p:nvSpPr>
        <p:spPr/>
        <p:txBody>
          <a:bodyPr/>
          <a:lstStyle/>
          <a:p>
            <a:fld id="{ADE361C3-C043-4A6E-BDCE-8DA1E7D90A3B}" type="slidenum">
              <a:rPr lang="zh-CN" altLang="en-US" smtClean="0"/>
              <a:t>78</a:t>
            </a:fld>
            <a:endParaRPr lang="zh-CN" altLang="en-US"/>
          </a:p>
        </p:txBody>
      </p:sp>
    </p:spTree>
    <p:extLst>
      <p:ext uri="{BB962C8B-B14F-4D97-AF65-F5344CB8AC3E}">
        <p14:creationId xmlns:p14="http://schemas.microsoft.com/office/powerpoint/2010/main" val="28420770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235502-6888-7C4A-A7F5-2BDC53329D96}"/>
              </a:ext>
            </a:extLst>
          </p:cNvPr>
          <p:cNvSpPr>
            <a:spLocks noGrp="1"/>
          </p:cNvSpPr>
          <p:nvPr>
            <p:ph type="title"/>
          </p:nvPr>
        </p:nvSpPr>
        <p:spPr/>
        <p:txBody>
          <a:bodyPr/>
          <a:lstStyle/>
          <a:p>
            <a:r>
              <a:rPr kumimoji="1" lang="en-US" altLang="zh-CN" dirty="0"/>
              <a:t>Summary of MapReduce </a:t>
            </a:r>
            <a:endParaRPr kumimoji="1" lang="zh-CN" altLang="en-US" dirty="0"/>
          </a:p>
        </p:txBody>
      </p:sp>
      <p:sp>
        <p:nvSpPr>
          <p:cNvPr id="3" name="内容占位符 2">
            <a:extLst>
              <a:ext uri="{FF2B5EF4-FFF2-40B4-BE49-F238E27FC236}">
                <a16:creationId xmlns:a16="http://schemas.microsoft.com/office/drawing/2014/main" id="{EC522053-FF7B-9D4B-B4BB-E1716969C403}"/>
              </a:ext>
            </a:extLst>
          </p:cNvPr>
          <p:cNvSpPr>
            <a:spLocks noGrp="1"/>
          </p:cNvSpPr>
          <p:nvPr>
            <p:ph idx="1"/>
          </p:nvPr>
        </p:nvSpPr>
        <p:spPr>
          <a:xfrm>
            <a:off x="457200" y="1129308"/>
            <a:ext cx="8229600" cy="4167654"/>
          </a:xfrm>
        </p:spPr>
        <p:txBody>
          <a:bodyPr>
            <a:normAutofit/>
          </a:bodyPr>
          <a:lstStyle/>
          <a:p>
            <a:r>
              <a:rPr kumimoji="1" lang="en-US" altLang="zh-CN" b="0" dirty="0"/>
              <a:t>The user does not need to care </a:t>
            </a:r>
            <a:r>
              <a:rPr kumimoji="1" lang="en-US" altLang="zh-CN" b="0" strike="sngStrike" dirty="0"/>
              <a:t>concurrency</a:t>
            </a:r>
            <a:r>
              <a:rPr kumimoji="1" lang="en-US" altLang="zh-CN" b="0" dirty="0"/>
              <a:t>, </a:t>
            </a:r>
            <a:r>
              <a:rPr kumimoji="1" lang="en-US" altLang="zh-CN" b="0" strike="sngStrike" dirty="0"/>
              <a:t>fault-tolerant</a:t>
            </a:r>
            <a:r>
              <a:rPr kumimoji="1" lang="en-US" altLang="zh-CN" b="0" dirty="0"/>
              <a:t>, </a:t>
            </a:r>
            <a:r>
              <a:rPr kumimoji="1" lang="en-US" altLang="zh-CN" b="0" strike="sngStrike" dirty="0"/>
              <a:t>data transfer</a:t>
            </a:r>
            <a:r>
              <a:rPr kumimoji="1" lang="en-US" altLang="zh-CN" b="0" dirty="0"/>
              <a:t>, etc. </a:t>
            </a:r>
          </a:p>
          <a:p>
            <a:r>
              <a:rPr kumimoji="1" lang="en-US" altLang="zh-CN" b="0" dirty="0"/>
              <a:t>Effects: Reduce the user code burden and quality: </a:t>
            </a:r>
          </a:p>
          <a:p>
            <a:pPr lvl="1"/>
            <a:r>
              <a:rPr kumimoji="1" lang="en-US" altLang="zh-CN" dirty="0"/>
              <a:t>Sort:</a:t>
            </a:r>
            <a:r>
              <a:rPr kumimoji="1" lang="zh-CN" altLang="en-US" dirty="0"/>
              <a:t> </a:t>
            </a:r>
            <a:r>
              <a:rPr kumimoji="1" lang="en-US" altLang="zh-CN" dirty="0"/>
              <a:t>only needs 50</a:t>
            </a:r>
            <a:r>
              <a:rPr kumimoji="1" lang="zh-CN" altLang="en-US" dirty="0"/>
              <a:t> </a:t>
            </a:r>
            <a:r>
              <a:rPr kumimoji="1" lang="en-US" altLang="zh-CN" dirty="0"/>
              <a:t>LoC</a:t>
            </a:r>
          </a:p>
          <a:p>
            <a:pPr lvl="1"/>
            <a:r>
              <a:rPr kumimoji="1" lang="en-US" altLang="zh-CN" b="0" dirty="0"/>
              <a:t>Indexing:</a:t>
            </a:r>
            <a:r>
              <a:rPr kumimoji="1" lang="zh-CN" altLang="en-US" b="0" dirty="0"/>
              <a:t> </a:t>
            </a:r>
            <a:r>
              <a:rPr kumimoji="1" lang="en-US" altLang="zh-CN" b="0" dirty="0"/>
              <a:t>reduce the code lines from 3800</a:t>
            </a:r>
            <a:r>
              <a:rPr kumimoji="1" lang="zh-CN" altLang="en-US" b="0" dirty="0"/>
              <a:t> </a:t>
            </a:r>
            <a:r>
              <a:rPr kumimoji="1" lang="en-US" altLang="zh-CN" b="0" dirty="0"/>
              <a:t>L</a:t>
            </a:r>
            <a:r>
              <a:rPr kumimoji="1" lang="en-US" altLang="zh-CN" dirty="0"/>
              <a:t>oC to 700LoC</a:t>
            </a:r>
            <a:r>
              <a:rPr kumimoji="1" lang="zh-CN" altLang="en-US" dirty="0"/>
              <a:t> </a:t>
            </a:r>
            <a:endParaRPr kumimoji="1" lang="zh-CN" altLang="en-US" b="0" dirty="0"/>
          </a:p>
        </p:txBody>
      </p:sp>
      <p:sp>
        <p:nvSpPr>
          <p:cNvPr id="4" name="灯片编号占位符 3">
            <a:extLst>
              <a:ext uri="{FF2B5EF4-FFF2-40B4-BE49-F238E27FC236}">
                <a16:creationId xmlns:a16="http://schemas.microsoft.com/office/drawing/2014/main" id="{5A55B7A6-5BB6-1F45-BC6E-487768AA85D3}"/>
              </a:ext>
            </a:extLst>
          </p:cNvPr>
          <p:cNvSpPr>
            <a:spLocks noGrp="1"/>
          </p:cNvSpPr>
          <p:nvPr>
            <p:ph type="sldNum" sz="quarter" idx="12"/>
          </p:nvPr>
        </p:nvSpPr>
        <p:spPr/>
        <p:txBody>
          <a:bodyPr/>
          <a:lstStyle/>
          <a:p>
            <a:fld id="{ADE361C3-C043-4A6E-BDCE-8DA1E7D90A3B}" type="slidenum">
              <a:rPr lang="zh-CN" altLang="en-US" smtClean="0"/>
              <a:t>79</a:t>
            </a:fld>
            <a:endParaRPr lang="zh-CN" altLang="en-US"/>
          </a:p>
        </p:txBody>
      </p:sp>
    </p:spTree>
    <p:extLst>
      <p:ext uri="{BB962C8B-B14F-4D97-AF65-F5344CB8AC3E}">
        <p14:creationId xmlns:p14="http://schemas.microsoft.com/office/powerpoint/2010/main" val="384985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en-US" dirty="0"/>
              <a:t>Bandwidth as Slope</a:t>
            </a:r>
            <a:endParaRPr lang="en-US" altLang="en-US" sz="1200" dirty="0"/>
          </a:p>
        </p:txBody>
      </p:sp>
      <p:sp>
        <p:nvSpPr>
          <p:cNvPr id="808963" name="Line 3"/>
          <p:cNvSpPr>
            <a:spLocks noChangeShapeType="1"/>
          </p:cNvSpPr>
          <p:nvPr/>
        </p:nvSpPr>
        <p:spPr bwMode="auto">
          <a:xfrm flipV="1">
            <a:off x="25122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4" name="Line 4"/>
          <p:cNvSpPr>
            <a:spLocks noChangeShapeType="1"/>
          </p:cNvSpPr>
          <p:nvPr/>
        </p:nvSpPr>
        <p:spPr bwMode="auto">
          <a:xfrm flipV="1">
            <a:off x="296941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5" name="Line 5"/>
          <p:cNvSpPr>
            <a:spLocks noChangeShapeType="1"/>
          </p:cNvSpPr>
          <p:nvPr/>
        </p:nvSpPr>
        <p:spPr bwMode="auto">
          <a:xfrm flipV="1">
            <a:off x="34254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6" name="Line 6"/>
          <p:cNvSpPr>
            <a:spLocks noChangeShapeType="1"/>
          </p:cNvSpPr>
          <p:nvPr/>
        </p:nvSpPr>
        <p:spPr bwMode="auto">
          <a:xfrm flipV="1">
            <a:off x="3882629"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7" name="Line 7"/>
          <p:cNvSpPr>
            <a:spLocks noChangeShapeType="1"/>
          </p:cNvSpPr>
          <p:nvPr/>
        </p:nvSpPr>
        <p:spPr bwMode="auto">
          <a:xfrm flipV="1">
            <a:off x="4338638" y="132040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8" name="Line 8"/>
          <p:cNvSpPr>
            <a:spLocks noChangeShapeType="1"/>
          </p:cNvSpPr>
          <p:nvPr/>
        </p:nvSpPr>
        <p:spPr bwMode="auto">
          <a:xfrm flipV="1">
            <a:off x="4795838"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9" name="Line 9"/>
          <p:cNvSpPr>
            <a:spLocks noChangeShapeType="1"/>
          </p:cNvSpPr>
          <p:nvPr/>
        </p:nvSpPr>
        <p:spPr bwMode="auto">
          <a:xfrm flipV="1">
            <a:off x="5251847" y="131564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0" name="Line 10"/>
          <p:cNvSpPr>
            <a:spLocks noChangeShapeType="1"/>
          </p:cNvSpPr>
          <p:nvPr/>
        </p:nvSpPr>
        <p:spPr bwMode="auto">
          <a:xfrm flipH="1" flipV="1">
            <a:off x="2056210" y="42862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1" name="Line 11"/>
          <p:cNvSpPr>
            <a:spLocks noChangeShapeType="1"/>
          </p:cNvSpPr>
          <p:nvPr/>
        </p:nvSpPr>
        <p:spPr bwMode="auto">
          <a:xfrm flipH="1" flipV="1">
            <a:off x="2056210" y="382905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2" name="Line 12"/>
          <p:cNvSpPr>
            <a:spLocks noChangeShapeType="1"/>
          </p:cNvSpPr>
          <p:nvPr/>
        </p:nvSpPr>
        <p:spPr bwMode="auto">
          <a:xfrm flipH="1" flipV="1">
            <a:off x="2056210" y="33730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3" name="Line 13"/>
          <p:cNvSpPr>
            <a:spLocks noChangeShapeType="1"/>
          </p:cNvSpPr>
          <p:nvPr/>
        </p:nvSpPr>
        <p:spPr bwMode="auto">
          <a:xfrm flipH="1" flipV="1">
            <a:off x="2056210" y="29158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4" name="Line 14"/>
          <p:cNvSpPr>
            <a:spLocks noChangeShapeType="1"/>
          </p:cNvSpPr>
          <p:nvPr/>
        </p:nvSpPr>
        <p:spPr bwMode="auto">
          <a:xfrm flipH="1" flipV="1">
            <a:off x="2056210" y="24586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5" name="Line 15"/>
          <p:cNvSpPr>
            <a:spLocks noChangeShapeType="1"/>
          </p:cNvSpPr>
          <p:nvPr/>
        </p:nvSpPr>
        <p:spPr bwMode="auto">
          <a:xfrm flipH="1" flipV="1">
            <a:off x="2056210" y="20014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6" name="Line 16"/>
          <p:cNvSpPr>
            <a:spLocks noChangeShapeType="1"/>
          </p:cNvSpPr>
          <p:nvPr/>
        </p:nvSpPr>
        <p:spPr bwMode="auto">
          <a:xfrm flipH="1" flipV="1">
            <a:off x="2056210" y="154424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7" name="Text Box 17"/>
          <p:cNvSpPr txBox="1">
            <a:spLocks noChangeArrowheads="1"/>
          </p:cNvSpPr>
          <p:nvPr/>
        </p:nvSpPr>
        <p:spPr bwMode="auto">
          <a:xfrm>
            <a:off x="1162051" y="40576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2</a:t>
            </a:r>
          </a:p>
        </p:txBody>
      </p:sp>
      <p:sp>
        <p:nvSpPr>
          <p:cNvPr id="808978" name="Text Box 18"/>
          <p:cNvSpPr txBox="1">
            <a:spLocks noChangeArrowheads="1"/>
          </p:cNvSpPr>
          <p:nvPr/>
        </p:nvSpPr>
        <p:spPr bwMode="auto">
          <a:xfrm>
            <a:off x="1827610"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dirty="0"/>
              <a:t>1</a:t>
            </a:r>
            <a:r>
              <a:rPr lang="en-US" altLang="en-US" sz="1200" dirty="0"/>
              <a:t>/</a:t>
            </a:r>
            <a:r>
              <a:rPr lang="en-US" altLang="en-US" sz="1200" baseline="-25000" dirty="0"/>
              <a:t>8</a:t>
            </a:r>
            <a:endParaRPr lang="en-US" altLang="en-US" sz="1200" dirty="0"/>
          </a:p>
        </p:txBody>
      </p:sp>
      <p:sp>
        <p:nvSpPr>
          <p:cNvPr id="808979" name="Line 19"/>
          <p:cNvSpPr>
            <a:spLocks noChangeShapeType="1"/>
          </p:cNvSpPr>
          <p:nvPr/>
        </p:nvSpPr>
        <p:spPr bwMode="auto">
          <a:xfrm>
            <a:off x="2056210" y="4743450"/>
            <a:ext cx="3424238" cy="0"/>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80" name="Text Box 20"/>
          <p:cNvSpPr txBox="1">
            <a:spLocks noChangeArrowheads="1"/>
          </p:cNvSpPr>
          <p:nvPr/>
        </p:nvSpPr>
        <p:spPr bwMode="auto">
          <a:xfrm>
            <a:off x="2056210" y="5096327"/>
            <a:ext cx="2968228"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dirty="0"/>
              <a:t>FLOP/DRAM byte ratio</a:t>
            </a:r>
          </a:p>
        </p:txBody>
      </p:sp>
      <p:sp>
        <p:nvSpPr>
          <p:cNvPr id="808981" name="Text Box 21"/>
          <p:cNvSpPr txBox="1">
            <a:spLocks noChangeArrowheads="1"/>
          </p:cNvSpPr>
          <p:nvPr/>
        </p:nvSpPr>
        <p:spPr bwMode="auto">
          <a:xfrm rot="16200000">
            <a:off x="-339924" y="2797374"/>
            <a:ext cx="342304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2400"/>
              <a:t>attainable Gflop/s</a:t>
            </a:r>
          </a:p>
        </p:txBody>
      </p:sp>
      <p:sp>
        <p:nvSpPr>
          <p:cNvPr id="808982" name="Text Box 22"/>
          <p:cNvSpPr txBox="1">
            <a:spLocks noChangeArrowheads="1"/>
          </p:cNvSpPr>
          <p:nvPr/>
        </p:nvSpPr>
        <p:spPr bwMode="auto">
          <a:xfrm>
            <a:off x="1162051" y="36004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4</a:t>
            </a:r>
          </a:p>
        </p:txBody>
      </p:sp>
      <p:sp>
        <p:nvSpPr>
          <p:cNvPr id="808983" name="Text Box 23"/>
          <p:cNvSpPr txBox="1">
            <a:spLocks noChangeArrowheads="1"/>
          </p:cNvSpPr>
          <p:nvPr/>
        </p:nvSpPr>
        <p:spPr bwMode="auto">
          <a:xfrm>
            <a:off x="1162051" y="3144441"/>
            <a:ext cx="684610" cy="4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8</a:t>
            </a:r>
          </a:p>
        </p:txBody>
      </p:sp>
      <p:sp>
        <p:nvSpPr>
          <p:cNvPr id="808984" name="Text Box 24"/>
          <p:cNvSpPr txBox="1">
            <a:spLocks noChangeArrowheads="1"/>
          </p:cNvSpPr>
          <p:nvPr/>
        </p:nvSpPr>
        <p:spPr bwMode="auto">
          <a:xfrm>
            <a:off x="1162051" y="26872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16</a:t>
            </a:r>
          </a:p>
        </p:txBody>
      </p:sp>
      <p:sp>
        <p:nvSpPr>
          <p:cNvPr id="808985" name="Text Box 25"/>
          <p:cNvSpPr txBox="1">
            <a:spLocks noChangeArrowheads="1"/>
          </p:cNvSpPr>
          <p:nvPr/>
        </p:nvSpPr>
        <p:spPr bwMode="auto">
          <a:xfrm>
            <a:off x="1162051" y="22300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32</a:t>
            </a:r>
          </a:p>
        </p:txBody>
      </p:sp>
      <p:sp>
        <p:nvSpPr>
          <p:cNvPr id="808986" name="Text Box 26"/>
          <p:cNvSpPr txBox="1">
            <a:spLocks noChangeArrowheads="1"/>
          </p:cNvSpPr>
          <p:nvPr/>
        </p:nvSpPr>
        <p:spPr bwMode="auto">
          <a:xfrm>
            <a:off x="1162051" y="17728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64</a:t>
            </a:r>
          </a:p>
        </p:txBody>
      </p:sp>
      <p:sp>
        <p:nvSpPr>
          <p:cNvPr id="808987" name="Text Box 27"/>
          <p:cNvSpPr txBox="1">
            <a:spLocks noChangeArrowheads="1"/>
          </p:cNvSpPr>
          <p:nvPr/>
        </p:nvSpPr>
        <p:spPr bwMode="auto">
          <a:xfrm>
            <a:off x="1162051" y="131564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128</a:t>
            </a:r>
          </a:p>
        </p:txBody>
      </p:sp>
      <p:sp>
        <p:nvSpPr>
          <p:cNvPr id="808988" name="Text Box 28"/>
          <p:cNvSpPr txBox="1">
            <a:spLocks noChangeArrowheads="1"/>
          </p:cNvSpPr>
          <p:nvPr/>
        </p:nvSpPr>
        <p:spPr bwMode="auto">
          <a:xfrm>
            <a:off x="2275285"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4</a:t>
            </a:r>
            <a:endParaRPr lang="en-US" altLang="en-US" sz="1200"/>
          </a:p>
        </p:txBody>
      </p:sp>
      <p:sp>
        <p:nvSpPr>
          <p:cNvPr id="808989" name="Text Box 29"/>
          <p:cNvSpPr txBox="1">
            <a:spLocks noChangeArrowheads="1"/>
          </p:cNvSpPr>
          <p:nvPr/>
        </p:nvSpPr>
        <p:spPr bwMode="auto">
          <a:xfrm>
            <a:off x="2721769"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2</a:t>
            </a:r>
            <a:endParaRPr lang="en-US" altLang="en-US" sz="1200"/>
          </a:p>
        </p:txBody>
      </p:sp>
      <p:sp>
        <p:nvSpPr>
          <p:cNvPr id="808990" name="Text Box 30"/>
          <p:cNvSpPr txBox="1">
            <a:spLocks noChangeArrowheads="1"/>
          </p:cNvSpPr>
          <p:nvPr/>
        </p:nvSpPr>
        <p:spPr bwMode="auto">
          <a:xfrm>
            <a:off x="3206354"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a:t>
            </a:r>
          </a:p>
        </p:txBody>
      </p:sp>
      <p:sp>
        <p:nvSpPr>
          <p:cNvPr id="808991" name="Text Box 31"/>
          <p:cNvSpPr txBox="1">
            <a:spLocks noChangeArrowheads="1"/>
          </p:cNvSpPr>
          <p:nvPr/>
        </p:nvSpPr>
        <p:spPr bwMode="auto">
          <a:xfrm>
            <a:off x="3654029"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2</a:t>
            </a:r>
          </a:p>
        </p:txBody>
      </p:sp>
      <p:sp>
        <p:nvSpPr>
          <p:cNvPr id="808992" name="Text Box 32"/>
          <p:cNvSpPr txBox="1">
            <a:spLocks noChangeArrowheads="1"/>
          </p:cNvSpPr>
          <p:nvPr/>
        </p:nvSpPr>
        <p:spPr bwMode="auto">
          <a:xfrm>
            <a:off x="4101704" y="474345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4</a:t>
            </a:r>
          </a:p>
        </p:txBody>
      </p:sp>
      <p:sp>
        <p:nvSpPr>
          <p:cNvPr id="808993" name="Text Box 33"/>
          <p:cNvSpPr txBox="1">
            <a:spLocks noChangeArrowheads="1"/>
          </p:cNvSpPr>
          <p:nvPr/>
        </p:nvSpPr>
        <p:spPr bwMode="auto">
          <a:xfrm>
            <a:off x="4557713" y="474345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8</a:t>
            </a:r>
          </a:p>
        </p:txBody>
      </p:sp>
      <p:sp>
        <p:nvSpPr>
          <p:cNvPr id="808994" name="Text Box 34"/>
          <p:cNvSpPr txBox="1">
            <a:spLocks noChangeArrowheads="1"/>
          </p:cNvSpPr>
          <p:nvPr/>
        </p:nvSpPr>
        <p:spPr bwMode="auto">
          <a:xfrm>
            <a:off x="5014914" y="4743450"/>
            <a:ext cx="46553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16</a:t>
            </a:r>
          </a:p>
        </p:txBody>
      </p:sp>
      <p:sp>
        <p:nvSpPr>
          <p:cNvPr id="808995" name="Line 35"/>
          <p:cNvSpPr>
            <a:spLocks noChangeShapeType="1"/>
          </p:cNvSpPr>
          <p:nvPr/>
        </p:nvSpPr>
        <p:spPr bwMode="auto">
          <a:xfrm flipV="1">
            <a:off x="2056210" y="1320404"/>
            <a:ext cx="0" cy="3427809"/>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96" name="Text Box 36"/>
          <p:cNvSpPr txBox="1">
            <a:spLocks noChangeArrowheads="1"/>
          </p:cNvSpPr>
          <p:nvPr/>
        </p:nvSpPr>
        <p:spPr bwMode="auto">
          <a:xfrm>
            <a:off x="1143001" y="451485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a:t>
            </a:r>
          </a:p>
        </p:txBody>
      </p:sp>
      <p:grpSp>
        <p:nvGrpSpPr>
          <p:cNvPr id="809001" name="Group 41"/>
          <p:cNvGrpSpPr>
            <a:grpSpLocks/>
          </p:cNvGrpSpPr>
          <p:nvPr/>
        </p:nvGrpSpPr>
        <p:grpSpPr bwMode="auto">
          <a:xfrm>
            <a:off x="1631157" y="2045494"/>
            <a:ext cx="3018235" cy="2412206"/>
            <a:chOff x="410" y="1478"/>
            <a:chExt cx="2535" cy="2026"/>
          </a:xfrm>
        </p:grpSpPr>
        <p:sp>
          <p:nvSpPr>
            <p:cNvPr id="809002" name="Freeform 42"/>
            <p:cNvSpPr>
              <a:spLocks/>
            </p:cNvSpPr>
            <p:nvPr/>
          </p:nvSpPr>
          <p:spPr bwMode="auto">
            <a:xfrm>
              <a:off x="783" y="1488"/>
              <a:ext cx="1920" cy="2016"/>
            </a:xfrm>
            <a:custGeom>
              <a:avLst/>
              <a:gdLst>
                <a:gd name="T0" fmla="*/ 0 w 1920"/>
                <a:gd name="T1" fmla="*/ 1920 h 2016"/>
                <a:gd name="T2" fmla="*/ 0 w 1920"/>
                <a:gd name="T3" fmla="*/ 2016 h 2016"/>
                <a:gd name="T4" fmla="*/ 1920 w 1920"/>
                <a:gd name="T5" fmla="*/ 96 h 2016"/>
                <a:gd name="T6" fmla="*/ 1920 w 1920"/>
                <a:gd name="T7" fmla="*/ 0 h 2016"/>
                <a:gd name="T8" fmla="*/ 0 w 1920"/>
                <a:gd name="T9" fmla="*/ 1920 h 2016"/>
              </a:gdLst>
              <a:ahLst/>
              <a:cxnLst>
                <a:cxn ang="0">
                  <a:pos x="T0" y="T1"/>
                </a:cxn>
                <a:cxn ang="0">
                  <a:pos x="T2" y="T3"/>
                </a:cxn>
                <a:cxn ang="0">
                  <a:pos x="T4" y="T5"/>
                </a:cxn>
                <a:cxn ang="0">
                  <a:pos x="T6" y="T7"/>
                </a:cxn>
                <a:cxn ang="0">
                  <a:pos x="T8" y="T9"/>
                </a:cxn>
              </a:cxnLst>
              <a:rect l="0" t="0" r="r" b="b"/>
              <a:pathLst>
                <a:path w="1920" h="2016">
                  <a:moveTo>
                    <a:pt x="0" y="1920"/>
                  </a:moveTo>
                  <a:lnTo>
                    <a:pt x="0" y="2016"/>
                  </a:lnTo>
                  <a:lnTo>
                    <a:pt x="1920" y="96"/>
                  </a:lnTo>
                  <a:lnTo>
                    <a:pt x="1920" y="0"/>
                  </a:lnTo>
                  <a:lnTo>
                    <a:pt x="0" y="1920"/>
                  </a:lnTo>
                  <a:close/>
                </a:path>
              </a:pathLst>
            </a:custGeom>
            <a:solidFill>
              <a:srgbClr val="E6E6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3" name="Line 43"/>
            <p:cNvSpPr>
              <a:spLocks noChangeShapeType="1"/>
            </p:cNvSpPr>
            <p:nvPr/>
          </p:nvSpPr>
          <p:spPr bwMode="auto">
            <a:xfrm flipV="1">
              <a:off x="759" y="1478"/>
              <a:ext cx="1917" cy="1919"/>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4" name="Text Box 44"/>
            <p:cNvSpPr txBox="1">
              <a:spLocks noChangeArrowheads="1"/>
            </p:cNvSpPr>
            <p:nvPr/>
          </p:nvSpPr>
          <p:spPr bwMode="auto">
            <a:xfrm rot="18900000">
              <a:off x="410" y="2212"/>
              <a:ext cx="2535"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1500" dirty="0">
                  <a:solidFill>
                    <a:srgbClr val="0000FF"/>
                  </a:solidFill>
                </a:rPr>
                <a:t>Stream Bandwidth</a:t>
              </a:r>
            </a:p>
          </p:txBody>
        </p:sp>
      </p:grpSp>
      <mc:AlternateContent xmlns:mc="http://schemas.openxmlformats.org/markup-compatibility/2006" xmlns:a14="http://schemas.microsoft.com/office/drawing/2010/main">
        <mc:Choice Requires="a14">
          <p:sp>
            <p:nvSpPr>
              <p:cNvPr id="809008" name="Rectangle 48"/>
              <p:cNvSpPr>
                <a:spLocks noChangeArrowheads="1"/>
              </p:cNvSpPr>
              <p:nvPr/>
            </p:nvSpPr>
            <p:spPr bwMode="auto">
              <a:xfrm>
                <a:off x="5819267" y="1447739"/>
                <a:ext cx="2819314" cy="25542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67866" tIns="33338" rIns="67866" bIns="33338"/>
              <a:lstStyle>
                <a:lvl1pPr marL="342900" indent="-342900">
                  <a:spcBef>
                    <a:spcPct val="20000"/>
                  </a:spcBef>
                  <a:buClr>
                    <a:srgbClr val="000080"/>
                  </a:buClr>
                  <a:buSzPct val="85000"/>
                  <a:buFont typeface="Wingdings" panose="05000000000000000000" pitchFamily="2" charset="2"/>
                  <a:buChar char="v"/>
                  <a:defRPr sz="2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altLang="en-US" sz="1800" dirty="0"/>
                  <a:t>Bandwidth is represented as a slope of</a:t>
                </a:r>
              </a:p>
              <a:p>
                <a:pPr marL="0" indent="0">
                  <a:buNone/>
                </a:pPr>
                <a:r>
                  <a:rPr lang="en-US" altLang="en-US" sz="1800" dirty="0"/>
                  <a:t>Peak Flops/  OI </a:t>
                </a:r>
              </a:p>
              <a:p>
                <a:pPr marL="0" indent="0">
                  <a:buNone/>
                </a:pPr>
                <a:r>
                  <a:rPr lang="en-US" altLang="en-US" sz="1800" dirty="0"/>
                  <a:t>It is a given by the system configuration/architecture</a:t>
                </a:r>
              </a:p>
              <a:p>
                <a:pPr algn="l" eaLnBrk="1" hangingPunct="1"/>
                <a:r>
                  <a:rPr lang="en-US" altLang="en-US" sz="1800" dirty="0"/>
                  <a:t>Remember </a:t>
                </a:r>
                <a:r>
                  <a:rPr lang="en-US" altLang="en-US" sz="1800" i="1" dirty="0"/>
                  <a:t>m = </a:t>
                </a:r>
                <a14:m>
                  <m:oMath xmlns:m="http://schemas.openxmlformats.org/officeDocument/2006/math">
                    <m:f>
                      <m:fPr>
                        <m:ctrlPr>
                          <a:rPr lang="en-US" altLang="en-US" sz="1800" i="1">
                            <a:latin typeface="Cambria Math" panose="02040503050406030204" pitchFamily="18" charset="0"/>
                          </a:rPr>
                        </m:ctrlPr>
                      </m:fPr>
                      <m:num>
                        <m:r>
                          <a:rPr lang="en-US" altLang="en-US" sz="1800" i="1">
                            <a:latin typeface="Cambria Math" panose="02040503050406030204" pitchFamily="18" charset="0"/>
                          </a:rPr>
                          <m:t>𝑦</m:t>
                        </m:r>
                      </m:num>
                      <m:den>
                        <m:r>
                          <a:rPr lang="en-US" altLang="en-US" sz="1800" i="1">
                            <a:latin typeface="Cambria Math" panose="02040503050406030204" pitchFamily="18" charset="0"/>
                          </a:rPr>
                          <m:t>𝑥</m:t>
                        </m:r>
                      </m:den>
                    </m:f>
                  </m:oMath>
                </a14:m>
                <a:endParaRPr lang="en-US" altLang="en-US" sz="1800" dirty="0"/>
              </a:p>
              <a:p>
                <a:pPr marL="0" indent="0">
                  <a:buNone/>
                </a:pPr>
                <a:r>
                  <a:rPr lang="en-US" altLang="en-US" sz="1800" dirty="0"/>
                  <a:t>Example</a:t>
                </a:r>
              </a:p>
              <a:p>
                <a:r>
                  <a:rPr lang="en-US" altLang="en-US" sz="1800" dirty="0"/>
                  <a:t>m = y/x = 16</a:t>
                </a:r>
              </a:p>
              <a:p>
                <a:pPr algn="l" eaLnBrk="1" hangingPunct="1"/>
                <a:r>
                  <a:rPr lang="en-US" altLang="en-US" sz="1800" dirty="0"/>
                  <a:t>y</a:t>
                </a:r>
                <a14:m>
                  <m:oMath xmlns:m="http://schemas.openxmlformats.org/officeDocument/2006/math">
                    <m:r>
                      <a:rPr lang="en-US" altLang="en-US" sz="1800" dirty="0">
                        <a:latin typeface="Cambria Math" panose="02040503050406030204" pitchFamily="18" charset="0"/>
                      </a:rPr>
                      <m:t>= </m:t>
                    </m:r>
                    <m:f>
                      <m:fPr>
                        <m:ctrlPr>
                          <a:rPr lang="en-US" altLang="en-US" sz="1800" i="1" dirty="0">
                            <a:latin typeface="Cambria Math" panose="02040503050406030204" pitchFamily="18" charset="0"/>
                          </a:rPr>
                        </m:ctrlPr>
                      </m:fPr>
                      <m:num>
                        <m:r>
                          <a:rPr lang="en-US" altLang="en-US" sz="1800" i="1" dirty="0">
                            <a:latin typeface="Cambria Math" panose="02040503050406030204" pitchFamily="18" charset="0"/>
                          </a:rPr>
                          <m:t>2</m:t>
                        </m:r>
                        <m:r>
                          <a:rPr lang="en-US" altLang="en-US" sz="1800" i="1" dirty="0">
                            <a:latin typeface="Cambria Math" panose="02040503050406030204" pitchFamily="18" charset="0"/>
                          </a:rPr>
                          <m:t>𝐺</m:t>
                        </m:r>
                        <m:r>
                          <a:rPr lang="en-US" altLang="en-US" sz="1800" i="1" dirty="0">
                            <a:latin typeface="Cambria Math" panose="02040503050406030204" pitchFamily="18" charset="0"/>
                          </a:rPr>
                          <m:t> </m:t>
                        </m:r>
                        <m:r>
                          <a:rPr lang="en-US" altLang="en-US" sz="1800" i="1" dirty="0">
                            <a:latin typeface="Cambria Math" panose="02040503050406030204" pitchFamily="18" charset="0"/>
                          </a:rPr>
                          <m:t>𝐹𝑙𝑜𝑝</m:t>
                        </m:r>
                      </m:num>
                      <m:den>
                        <m:r>
                          <a:rPr lang="en-US" altLang="en-US" sz="1800" i="1" dirty="0">
                            <a:latin typeface="Cambria Math" panose="02040503050406030204" pitchFamily="18" charset="0"/>
                          </a:rPr>
                          <m:t>𝑠𝑒𝑐𝑜𝑛𝑑</m:t>
                        </m:r>
                      </m:den>
                    </m:f>
                    <m:r>
                      <a:rPr lang="en-US" altLang="en-US" sz="1800" i="1" dirty="0">
                        <a:latin typeface="Cambria Math" panose="02040503050406030204" pitchFamily="18" charset="0"/>
                      </a:rPr>
                      <m:t>   </m:t>
                    </m:r>
                  </m:oMath>
                </a14:m>
                <a:endParaRPr lang="en-US" altLang="en-US" sz="1800" dirty="0"/>
              </a:p>
              <a:p>
                <a:pPr algn="l" eaLnBrk="1" hangingPunct="1"/>
                <a:r>
                  <a:rPr lang="en-US" altLang="en-US" sz="1800" dirty="0"/>
                  <a:t>x =  </a:t>
                </a:r>
                <a14:m>
                  <m:oMath xmlns:m="http://schemas.openxmlformats.org/officeDocument/2006/math">
                    <m:f>
                      <m:fPr>
                        <m:ctrlPr>
                          <a:rPr lang="en-US" altLang="en-US" sz="1800" i="1">
                            <a:latin typeface="Cambria Math" panose="02040503050406030204" pitchFamily="18" charset="0"/>
                          </a:rPr>
                        </m:ctrlPr>
                      </m:fPr>
                      <m:num>
                        <m:r>
                          <a:rPr lang="en-US" altLang="en-US" sz="1800" i="1">
                            <a:latin typeface="Cambria Math" panose="02040503050406030204" pitchFamily="18" charset="0"/>
                          </a:rPr>
                          <m:t>1 </m:t>
                        </m:r>
                        <m:r>
                          <a:rPr lang="en-US" altLang="en-US" sz="1800" i="1">
                            <a:latin typeface="Cambria Math" panose="02040503050406030204" pitchFamily="18" charset="0"/>
                          </a:rPr>
                          <m:t>𝐹𝑙𝑜𝑝</m:t>
                        </m:r>
                      </m:num>
                      <m:den>
                        <m:r>
                          <a:rPr lang="en-US" altLang="en-US" sz="1800" i="1">
                            <a:latin typeface="Cambria Math" panose="02040503050406030204" pitchFamily="18" charset="0"/>
                          </a:rPr>
                          <m:t>4 </m:t>
                        </m:r>
                        <m:r>
                          <a:rPr lang="en-US" altLang="en-US" sz="1800" i="1">
                            <a:latin typeface="Cambria Math" panose="02040503050406030204" pitchFamily="18" charset="0"/>
                          </a:rPr>
                          <m:t>𝑏𝑦𝑡𝑒𝑠</m:t>
                        </m:r>
                      </m:den>
                    </m:f>
                  </m:oMath>
                </a14:m>
                <a:r>
                  <a:rPr lang="en-US" altLang="en-US" sz="1800" dirty="0"/>
                  <a:t> </a:t>
                </a:r>
              </a:p>
              <a:p>
                <a:pPr eaLnBrk="1" hangingPunct="1"/>
                <a:endParaRPr lang="en-US" altLang="en-US" sz="1800" dirty="0"/>
              </a:p>
            </p:txBody>
          </p:sp>
        </mc:Choice>
        <mc:Fallback xmlns="">
          <p:sp>
            <p:nvSpPr>
              <p:cNvPr id="809008" name="Rectangle 48"/>
              <p:cNvSpPr>
                <a:spLocks noRot="1" noChangeAspect="1" noMove="1" noResize="1" noEditPoints="1" noAdjustHandles="1" noChangeArrowheads="1" noChangeShapeType="1" noTextEdit="1"/>
              </p:cNvSpPr>
              <p:nvPr/>
            </p:nvSpPr>
            <p:spPr bwMode="auto">
              <a:xfrm>
                <a:off x="5819267" y="1447739"/>
                <a:ext cx="2819314" cy="2554232"/>
              </a:xfrm>
              <a:prstGeom prst="rect">
                <a:avLst/>
              </a:prstGeom>
              <a:blipFill>
                <a:blip r:embed="rId3"/>
                <a:stretch>
                  <a:fillRect l="-2691" t="-1485" r="-2691" b="-445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1770271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048F68-C0D2-F8AA-6CC3-C61EB5B1FAF8}"/>
              </a:ext>
            </a:extLst>
          </p:cNvPr>
          <p:cNvSpPr>
            <a:spLocks noGrp="1"/>
          </p:cNvSpPr>
          <p:nvPr>
            <p:ph type="title"/>
          </p:nvPr>
        </p:nvSpPr>
        <p:spPr/>
        <p:txBody>
          <a:bodyPr/>
          <a:lstStyle/>
          <a:p>
            <a:r>
              <a:rPr kumimoji="1" lang="en-US" altLang="zh-CN" dirty="0"/>
              <a:t>Summary of MapReduce  </a:t>
            </a:r>
            <a:endParaRPr kumimoji="1" lang="zh-CN" altLang="en-US" dirty="0"/>
          </a:p>
        </p:txBody>
      </p:sp>
      <p:sp>
        <p:nvSpPr>
          <p:cNvPr id="3" name="内容占位符 2">
            <a:extLst>
              <a:ext uri="{FF2B5EF4-FFF2-40B4-BE49-F238E27FC236}">
                <a16:creationId xmlns:a16="http://schemas.microsoft.com/office/drawing/2014/main" id="{9DB934A1-F3CD-D242-AB5D-3782D2682264}"/>
              </a:ext>
            </a:extLst>
          </p:cNvPr>
          <p:cNvSpPr>
            <a:spLocks noGrp="1"/>
          </p:cNvSpPr>
          <p:nvPr>
            <p:ph idx="1"/>
          </p:nvPr>
        </p:nvSpPr>
        <p:spPr>
          <a:xfrm>
            <a:off x="457200" y="1129308"/>
            <a:ext cx="3690523" cy="4167654"/>
          </a:xfrm>
        </p:spPr>
        <p:txBody>
          <a:bodyPr>
            <a:normAutofit/>
          </a:bodyPr>
          <a:lstStyle/>
          <a:p>
            <a:r>
              <a:rPr kumimoji="1" lang="en-US" altLang="zh-CN" dirty="0"/>
              <a:t>Pros:</a:t>
            </a:r>
          </a:p>
          <a:p>
            <a:pPr lvl="1"/>
            <a:r>
              <a:rPr kumimoji="1" lang="en-US" altLang="zh-CN" dirty="0"/>
              <a:t>Easy to scale</a:t>
            </a:r>
          </a:p>
          <a:p>
            <a:pPr lvl="1"/>
            <a:r>
              <a:rPr kumimoji="1" lang="en-US" altLang="zh-CN" dirty="0"/>
              <a:t>Fault tolerant </a:t>
            </a:r>
          </a:p>
          <a:p>
            <a:pPr lvl="1"/>
            <a:r>
              <a:rPr kumimoji="1" lang="en-US" altLang="zh-CN" dirty="0"/>
              <a:t>Good performance (depends!)</a:t>
            </a:r>
          </a:p>
          <a:p>
            <a:pPr lvl="2"/>
            <a:r>
              <a:rPr kumimoji="1" lang="en-US" altLang="zh-CN" sz="1800" dirty="0"/>
              <a:t>Good for tasks that suits MapReduce, e.g., wordcount </a:t>
            </a:r>
          </a:p>
          <a:p>
            <a:r>
              <a:rPr kumimoji="1" lang="en-US" altLang="zh-CN" dirty="0"/>
              <a:t>Cons </a:t>
            </a:r>
          </a:p>
          <a:p>
            <a:pPr lvl="1"/>
            <a:r>
              <a:rPr kumimoji="1" lang="en-US" altLang="zh-CN" dirty="0"/>
              <a:t>Limited programming abstraction </a:t>
            </a:r>
            <a:endParaRPr kumimoji="1" lang="zh-CN" altLang="en-US" dirty="0"/>
          </a:p>
        </p:txBody>
      </p:sp>
      <p:sp>
        <p:nvSpPr>
          <p:cNvPr id="4" name="灯片编号占位符 3">
            <a:extLst>
              <a:ext uri="{FF2B5EF4-FFF2-40B4-BE49-F238E27FC236}">
                <a16:creationId xmlns:a16="http://schemas.microsoft.com/office/drawing/2014/main" id="{848AF4AC-147E-2E1B-7146-E83F9F99F0D5}"/>
              </a:ext>
            </a:extLst>
          </p:cNvPr>
          <p:cNvSpPr>
            <a:spLocks noGrp="1"/>
          </p:cNvSpPr>
          <p:nvPr>
            <p:ph type="sldNum" sz="quarter" idx="12"/>
          </p:nvPr>
        </p:nvSpPr>
        <p:spPr/>
        <p:txBody>
          <a:bodyPr/>
          <a:lstStyle/>
          <a:p>
            <a:fld id="{ADE361C3-C043-4A6E-BDCE-8DA1E7D90A3B}" type="slidenum">
              <a:rPr lang="zh-CN" altLang="en-US" smtClean="0"/>
              <a:t>80</a:t>
            </a:fld>
            <a:endParaRPr lang="zh-CN" altLang="en-US"/>
          </a:p>
        </p:txBody>
      </p:sp>
      <p:grpSp>
        <p:nvGrpSpPr>
          <p:cNvPr id="5" name="组合 4">
            <a:extLst>
              <a:ext uri="{FF2B5EF4-FFF2-40B4-BE49-F238E27FC236}">
                <a16:creationId xmlns:a16="http://schemas.microsoft.com/office/drawing/2014/main" id="{2EFCCE80-02E7-ABC7-3B7B-C766B0F2A284}"/>
              </a:ext>
            </a:extLst>
          </p:cNvPr>
          <p:cNvGrpSpPr/>
          <p:nvPr/>
        </p:nvGrpSpPr>
        <p:grpSpPr>
          <a:xfrm>
            <a:off x="4183440" y="1485792"/>
            <a:ext cx="4905419" cy="3471841"/>
            <a:chOff x="3938787" y="1490302"/>
            <a:chExt cx="5208447" cy="3633284"/>
          </a:xfrm>
        </p:grpSpPr>
        <p:sp>
          <p:nvSpPr>
            <p:cNvPr id="6" name="矩形 5">
              <a:extLst>
                <a:ext uri="{FF2B5EF4-FFF2-40B4-BE49-F238E27FC236}">
                  <a16:creationId xmlns:a16="http://schemas.microsoft.com/office/drawing/2014/main" id="{24806379-F9E0-544A-7C40-C01433F94CC7}"/>
                </a:ext>
              </a:extLst>
            </p:cNvPr>
            <p:cNvSpPr/>
            <p:nvPr/>
          </p:nvSpPr>
          <p:spPr>
            <a:xfrm>
              <a:off x="5962809" y="1490302"/>
              <a:ext cx="1298987" cy="386506"/>
            </a:xfrm>
            <a:prstGeom prst="rect">
              <a:avLst/>
            </a:prstGeom>
          </p:spPr>
          <p:txBody>
            <a:bodyPr wrap="none">
              <a:spAutoFit/>
            </a:bodyPr>
            <a:lstStyle/>
            <a:p>
              <a:r>
                <a:rPr kumimoji="1" lang="en-US" altLang="zh-CN" dirty="0"/>
                <a:t>Scalability</a:t>
              </a:r>
              <a:endParaRPr lang="zh-CN" altLang="en-US" dirty="0"/>
            </a:p>
          </p:txBody>
        </p:sp>
        <p:sp>
          <p:nvSpPr>
            <p:cNvPr id="7" name="矩形 6">
              <a:extLst>
                <a:ext uri="{FF2B5EF4-FFF2-40B4-BE49-F238E27FC236}">
                  <a16:creationId xmlns:a16="http://schemas.microsoft.com/office/drawing/2014/main" id="{9B4FA07C-2B5B-D2F2-0358-D851DB6A58AD}"/>
                </a:ext>
              </a:extLst>
            </p:cNvPr>
            <p:cNvSpPr/>
            <p:nvPr/>
          </p:nvSpPr>
          <p:spPr>
            <a:xfrm>
              <a:off x="4572000" y="4737080"/>
              <a:ext cx="1530463" cy="386506"/>
            </a:xfrm>
            <a:prstGeom prst="rect">
              <a:avLst/>
            </a:prstGeom>
          </p:spPr>
          <p:txBody>
            <a:bodyPr wrap="none">
              <a:spAutoFit/>
            </a:bodyPr>
            <a:lstStyle/>
            <a:p>
              <a:r>
                <a:rPr kumimoji="1" lang="en-US" altLang="zh-CN" dirty="0"/>
                <a:t>Consistency</a:t>
              </a:r>
              <a:endParaRPr lang="zh-CN" altLang="en-US" dirty="0"/>
            </a:p>
          </p:txBody>
        </p:sp>
        <p:sp>
          <p:nvSpPr>
            <p:cNvPr id="8" name="矩形 7">
              <a:extLst>
                <a:ext uri="{FF2B5EF4-FFF2-40B4-BE49-F238E27FC236}">
                  <a16:creationId xmlns:a16="http://schemas.microsoft.com/office/drawing/2014/main" id="{3267C76E-661F-E4D5-305A-B688621FA4C7}"/>
                </a:ext>
              </a:extLst>
            </p:cNvPr>
            <p:cNvSpPr/>
            <p:nvPr/>
          </p:nvSpPr>
          <p:spPr>
            <a:xfrm>
              <a:off x="6950899" y="4737080"/>
              <a:ext cx="1884485" cy="386506"/>
            </a:xfrm>
            <a:prstGeom prst="rect">
              <a:avLst/>
            </a:prstGeom>
          </p:spPr>
          <p:txBody>
            <a:bodyPr wrap="none">
              <a:spAutoFit/>
            </a:bodyPr>
            <a:lstStyle/>
            <a:p>
              <a:r>
                <a:rPr kumimoji="1" lang="en-US" altLang="zh-CN" dirty="0"/>
                <a:t>Fault tolerance </a:t>
              </a:r>
            </a:p>
          </p:txBody>
        </p:sp>
        <p:sp>
          <p:nvSpPr>
            <p:cNvPr id="9" name="矩形 8">
              <a:extLst>
                <a:ext uri="{FF2B5EF4-FFF2-40B4-BE49-F238E27FC236}">
                  <a16:creationId xmlns:a16="http://schemas.microsoft.com/office/drawing/2014/main" id="{F215E04B-47CD-7AFA-80F4-8C4936929E24}"/>
                </a:ext>
              </a:extLst>
            </p:cNvPr>
            <p:cNvSpPr/>
            <p:nvPr/>
          </p:nvSpPr>
          <p:spPr>
            <a:xfrm>
              <a:off x="3938787" y="2142936"/>
              <a:ext cx="1639392" cy="676386"/>
            </a:xfrm>
            <a:prstGeom prst="rect">
              <a:avLst/>
            </a:prstGeom>
          </p:spPr>
          <p:txBody>
            <a:bodyPr wrap="none">
              <a:spAutoFit/>
            </a:bodyPr>
            <a:lstStyle/>
            <a:p>
              <a:r>
                <a:rPr kumimoji="1" lang="en-US" altLang="zh-CN" dirty="0"/>
                <a:t>Ease of </a:t>
              </a:r>
            </a:p>
            <a:p>
              <a:r>
                <a:rPr kumimoji="1" lang="en-US" altLang="zh-CN" dirty="0"/>
                <a:t>programming</a:t>
              </a:r>
              <a:endParaRPr lang="zh-CN" altLang="en-US" dirty="0"/>
            </a:p>
          </p:txBody>
        </p:sp>
        <p:sp>
          <p:nvSpPr>
            <p:cNvPr id="10" name="矩形 9">
              <a:extLst>
                <a:ext uri="{FF2B5EF4-FFF2-40B4-BE49-F238E27FC236}">
                  <a16:creationId xmlns:a16="http://schemas.microsoft.com/office/drawing/2014/main" id="{C87CD2B5-283C-ED01-2F0B-0A046E4DE769}"/>
                </a:ext>
              </a:extLst>
            </p:cNvPr>
            <p:cNvSpPr/>
            <p:nvPr/>
          </p:nvSpPr>
          <p:spPr>
            <a:xfrm>
              <a:off x="7548691" y="2281436"/>
              <a:ext cx="1598543" cy="386506"/>
            </a:xfrm>
            <a:prstGeom prst="rect">
              <a:avLst/>
            </a:prstGeom>
          </p:spPr>
          <p:txBody>
            <a:bodyPr wrap="none">
              <a:spAutoFit/>
            </a:bodyPr>
            <a:lstStyle/>
            <a:p>
              <a:r>
                <a:rPr kumimoji="1" lang="en-US" altLang="zh-CN" dirty="0"/>
                <a:t>Performance</a:t>
              </a:r>
              <a:endParaRPr lang="zh-CN" altLang="en-US" dirty="0"/>
            </a:p>
          </p:txBody>
        </p:sp>
        <p:sp>
          <p:nvSpPr>
            <p:cNvPr id="11" name="多边形">
              <a:extLst>
                <a:ext uri="{FF2B5EF4-FFF2-40B4-BE49-F238E27FC236}">
                  <a16:creationId xmlns:a16="http://schemas.microsoft.com/office/drawing/2014/main" id="{F6FE1555-CFB9-949E-2A1A-B6A29BD7304B}"/>
                </a:ext>
              </a:extLst>
            </p:cNvPr>
            <p:cNvSpPr>
              <a:spLocks noChangeAspect="1"/>
            </p:cNvSpPr>
            <p:nvPr/>
          </p:nvSpPr>
          <p:spPr>
            <a:xfrm>
              <a:off x="5162010" y="1972096"/>
              <a:ext cx="2825010" cy="2608246"/>
            </a:xfrm>
            <a:prstGeom prst="pentagon">
              <a:avLst/>
            </a:prstGeom>
            <a:noFill/>
            <a:ln w="6350">
              <a:solidFill>
                <a:schemeClr val="tx2"/>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 name="多边形">
              <a:extLst>
                <a:ext uri="{FF2B5EF4-FFF2-40B4-BE49-F238E27FC236}">
                  <a16:creationId xmlns:a16="http://schemas.microsoft.com/office/drawing/2014/main" id="{F3C61DAC-8FA3-69B5-CD86-E16FFE475B7E}"/>
                </a:ext>
              </a:extLst>
            </p:cNvPr>
            <p:cNvSpPr>
              <a:spLocks noChangeAspect="1"/>
            </p:cNvSpPr>
            <p:nvPr/>
          </p:nvSpPr>
          <p:spPr>
            <a:xfrm>
              <a:off x="5185833" y="2836164"/>
              <a:ext cx="1668636" cy="1772433"/>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00020"/>
                <a:gd name="connsiteY0" fmla="*/ 285418 h 456612"/>
                <a:gd name="connsiteX1" fmla="*/ 133681 w 300020"/>
                <a:gd name="connsiteY1" fmla="*/ 0 h 456612"/>
                <a:gd name="connsiteX2" fmla="*/ 300020 w 300020"/>
                <a:gd name="connsiteY2" fmla="*/ 285418 h 456612"/>
                <a:gd name="connsiteX3" fmla="*/ 242721 w 300020"/>
                <a:gd name="connsiteY3" fmla="*/ 456612 h 456612"/>
                <a:gd name="connsiteX4" fmla="*/ 57299 w 300020"/>
                <a:gd name="connsiteY4" fmla="*/ 456612 h 456612"/>
                <a:gd name="connsiteX5" fmla="*/ 0 w 300020"/>
                <a:gd name="connsiteY5" fmla="*/ 285418 h 456612"/>
                <a:gd name="connsiteX0" fmla="*/ 0 w 300020"/>
                <a:gd name="connsiteY0" fmla="*/ 269090 h 440284"/>
                <a:gd name="connsiteX1" fmla="*/ 133681 w 300020"/>
                <a:gd name="connsiteY1" fmla="*/ 0 h 440284"/>
                <a:gd name="connsiteX2" fmla="*/ 300020 w 300020"/>
                <a:gd name="connsiteY2" fmla="*/ 269090 h 440284"/>
                <a:gd name="connsiteX3" fmla="*/ 242721 w 300020"/>
                <a:gd name="connsiteY3" fmla="*/ 440284 h 440284"/>
                <a:gd name="connsiteX4" fmla="*/ 57299 w 300020"/>
                <a:gd name="connsiteY4" fmla="*/ 440284 h 440284"/>
                <a:gd name="connsiteX5" fmla="*/ 0 w 300020"/>
                <a:gd name="connsiteY5" fmla="*/ 269090 h 440284"/>
                <a:gd name="connsiteX0" fmla="*/ 0 w 471470"/>
                <a:gd name="connsiteY0" fmla="*/ 269090 h 440284"/>
                <a:gd name="connsiteX1" fmla="*/ 133681 w 471470"/>
                <a:gd name="connsiteY1" fmla="*/ 0 h 440284"/>
                <a:gd name="connsiteX2" fmla="*/ 471470 w 471470"/>
                <a:gd name="connsiteY2" fmla="*/ 228268 h 440284"/>
                <a:gd name="connsiteX3" fmla="*/ 242721 w 471470"/>
                <a:gd name="connsiteY3" fmla="*/ 440284 h 440284"/>
                <a:gd name="connsiteX4" fmla="*/ 57299 w 471470"/>
                <a:gd name="connsiteY4" fmla="*/ 440284 h 440284"/>
                <a:gd name="connsiteX5" fmla="*/ 0 w 471470"/>
                <a:gd name="connsiteY5" fmla="*/ 269090 h 440284"/>
                <a:gd name="connsiteX0" fmla="*/ 0 w 471470"/>
                <a:gd name="connsiteY0" fmla="*/ 269090 h 570912"/>
                <a:gd name="connsiteX1" fmla="*/ 133681 w 471470"/>
                <a:gd name="connsiteY1" fmla="*/ 0 h 570912"/>
                <a:gd name="connsiteX2" fmla="*/ 471470 w 471470"/>
                <a:gd name="connsiteY2" fmla="*/ 228268 h 570912"/>
                <a:gd name="connsiteX3" fmla="*/ 332528 w 471470"/>
                <a:gd name="connsiteY3" fmla="*/ 570912 h 570912"/>
                <a:gd name="connsiteX4" fmla="*/ 57299 w 471470"/>
                <a:gd name="connsiteY4" fmla="*/ 440284 h 570912"/>
                <a:gd name="connsiteX5" fmla="*/ 0 w 471470"/>
                <a:gd name="connsiteY5" fmla="*/ 269090 h 570912"/>
                <a:gd name="connsiteX0" fmla="*/ 0 w 471470"/>
                <a:gd name="connsiteY0" fmla="*/ 269090 h 562748"/>
                <a:gd name="connsiteX1" fmla="*/ 133681 w 471470"/>
                <a:gd name="connsiteY1" fmla="*/ 0 h 562748"/>
                <a:gd name="connsiteX2" fmla="*/ 471470 w 471470"/>
                <a:gd name="connsiteY2" fmla="*/ 228268 h 562748"/>
                <a:gd name="connsiteX3" fmla="*/ 308035 w 471470"/>
                <a:gd name="connsiteY3" fmla="*/ 562748 h 562748"/>
                <a:gd name="connsiteX4" fmla="*/ 57299 w 471470"/>
                <a:gd name="connsiteY4" fmla="*/ 440284 h 562748"/>
                <a:gd name="connsiteX5" fmla="*/ 0 w 471470"/>
                <a:gd name="connsiteY5" fmla="*/ 269090 h 562748"/>
                <a:gd name="connsiteX0" fmla="*/ 8016 w 479486"/>
                <a:gd name="connsiteY0" fmla="*/ 269090 h 562748"/>
                <a:gd name="connsiteX1" fmla="*/ 141697 w 479486"/>
                <a:gd name="connsiteY1" fmla="*/ 0 h 562748"/>
                <a:gd name="connsiteX2" fmla="*/ 479486 w 479486"/>
                <a:gd name="connsiteY2" fmla="*/ 228268 h 562748"/>
                <a:gd name="connsiteX3" fmla="*/ 316051 w 479486"/>
                <a:gd name="connsiteY3" fmla="*/ 562748 h 562748"/>
                <a:gd name="connsiteX4" fmla="*/ 0 w 479486"/>
                <a:gd name="connsiteY4" fmla="*/ 472942 h 562748"/>
                <a:gd name="connsiteX5" fmla="*/ 8016 w 479486"/>
                <a:gd name="connsiteY5" fmla="*/ 269090 h 562748"/>
                <a:gd name="connsiteX0" fmla="*/ 8016 w 479486"/>
                <a:gd name="connsiteY0" fmla="*/ 260926 h 554584"/>
                <a:gd name="connsiteX1" fmla="*/ 158026 w 479486"/>
                <a:gd name="connsiteY1" fmla="*/ 0 h 554584"/>
                <a:gd name="connsiteX2" fmla="*/ 479486 w 479486"/>
                <a:gd name="connsiteY2" fmla="*/ 220104 h 554584"/>
                <a:gd name="connsiteX3" fmla="*/ 316051 w 479486"/>
                <a:gd name="connsiteY3" fmla="*/ 554584 h 554584"/>
                <a:gd name="connsiteX4" fmla="*/ 0 w 479486"/>
                <a:gd name="connsiteY4" fmla="*/ 464778 h 554584"/>
                <a:gd name="connsiteX5" fmla="*/ 8016 w 479486"/>
                <a:gd name="connsiteY5" fmla="*/ 260926 h 554584"/>
                <a:gd name="connsiteX0" fmla="*/ 0 w 471470"/>
                <a:gd name="connsiteY0" fmla="*/ 260926 h 554584"/>
                <a:gd name="connsiteX1" fmla="*/ 150010 w 471470"/>
                <a:gd name="connsiteY1" fmla="*/ 0 h 554584"/>
                <a:gd name="connsiteX2" fmla="*/ 471470 w 471470"/>
                <a:gd name="connsiteY2" fmla="*/ 220104 h 554584"/>
                <a:gd name="connsiteX3" fmla="*/ 308035 w 471470"/>
                <a:gd name="connsiteY3" fmla="*/ 554584 h 554584"/>
                <a:gd name="connsiteX4" fmla="*/ 49134 w 471470"/>
                <a:gd name="connsiteY4" fmla="*/ 440285 h 554584"/>
                <a:gd name="connsiteX5" fmla="*/ 0 w 471470"/>
                <a:gd name="connsiteY5" fmla="*/ 260926 h 554584"/>
                <a:gd name="connsiteX0" fmla="*/ 0 w 471470"/>
                <a:gd name="connsiteY0" fmla="*/ 260926 h 570912"/>
                <a:gd name="connsiteX1" fmla="*/ 150010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 name="connsiteX0" fmla="*/ 0 w 471470"/>
                <a:gd name="connsiteY0" fmla="*/ 270070 h 580056"/>
                <a:gd name="connsiteX1" fmla="*/ 140866 w 471470"/>
                <a:gd name="connsiteY1" fmla="*/ 0 h 580056"/>
                <a:gd name="connsiteX2" fmla="*/ 471470 w 471470"/>
                <a:gd name="connsiteY2" fmla="*/ 229248 h 580056"/>
                <a:gd name="connsiteX3" fmla="*/ 348856 w 471470"/>
                <a:gd name="connsiteY3" fmla="*/ 580056 h 580056"/>
                <a:gd name="connsiteX4" fmla="*/ 49134 w 471470"/>
                <a:gd name="connsiteY4" fmla="*/ 449429 h 580056"/>
                <a:gd name="connsiteX5" fmla="*/ 0 w 471470"/>
                <a:gd name="connsiteY5" fmla="*/ 270070 h 580056"/>
                <a:gd name="connsiteX0" fmla="*/ 0 w 471470"/>
                <a:gd name="connsiteY0" fmla="*/ 251782 h 561768"/>
                <a:gd name="connsiteX1" fmla="*/ 131722 w 471470"/>
                <a:gd name="connsiteY1" fmla="*/ 0 h 561768"/>
                <a:gd name="connsiteX2" fmla="*/ 471470 w 471470"/>
                <a:gd name="connsiteY2" fmla="*/ 210960 h 561768"/>
                <a:gd name="connsiteX3" fmla="*/ 348856 w 471470"/>
                <a:gd name="connsiteY3" fmla="*/ 561768 h 561768"/>
                <a:gd name="connsiteX4" fmla="*/ 49134 w 471470"/>
                <a:gd name="connsiteY4" fmla="*/ 431141 h 561768"/>
                <a:gd name="connsiteX5" fmla="*/ 0 w 471470"/>
                <a:gd name="connsiteY5" fmla="*/ 251782 h 561768"/>
                <a:gd name="connsiteX0" fmla="*/ 0 w 471470"/>
                <a:gd name="connsiteY0" fmla="*/ 260926 h 570912"/>
                <a:gd name="connsiteX1" fmla="*/ 168298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 name="connsiteX0" fmla="*/ 0 w 706873"/>
                <a:gd name="connsiteY0" fmla="*/ 284176 h 570912"/>
                <a:gd name="connsiteX1" fmla="*/ 403701 w 706873"/>
                <a:gd name="connsiteY1" fmla="*/ 0 h 570912"/>
                <a:gd name="connsiteX2" fmla="*/ 706873 w 706873"/>
                <a:gd name="connsiteY2" fmla="*/ 220104 h 570912"/>
                <a:gd name="connsiteX3" fmla="*/ 584259 w 706873"/>
                <a:gd name="connsiteY3" fmla="*/ 570912 h 570912"/>
                <a:gd name="connsiteX4" fmla="*/ 284537 w 706873"/>
                <a:gd name="connsiteY4" fmla="*/ 440285 h 570912"/>
                <a:gd name="connsiteX5" fmla="*/ 0 w 706873"/>
                <a:gd name="connsiteY5" fmla="*/ 284176 h 570912"/>
                <a:gd name="connsiteX0" fmla="*/ 0 w 706873"/>
                <a:gd name="connsiteY0" fmla="*/ 223146 h 509882"/>
                <a:gd name="connsiteX1" fmla="*/ 403701 w 706873"/>
                <a:gd name="connsiteY1" fmla="*/ 0 h 509882"/>
                <a:gd name="connsiteX2" fmla="*/ 706873 w 706873"/>
                <a:gd name="connsiteY2" fmla="*/ 159074 h 509882"/>
                <a:gd name="connsiteX3" fmla="*/ 584259 w 706873"/>
                <a:gd name="connsiteY3" fmla="*/ 509882 h 509882"/>
                <a:gd name="connsiteX4" fmla="*/ 284537 w 706873"/>
                <a:gd name="connsiteY4" fmla="*/ 379255 h 509882"/>
                <a:gd name="connsiteX5" fmla="*/ 0 w 706873"/>
                <a:gd name="connsiteY5" fmla="*/ 223146 h 509882"/>
                <a:gd name="connsiteX0" fmla="*/ 0 w 640030"/>
                <a:gd name="connsiteY0" fmla="*/ 223146 h 509882"/>
                <a:gd name="connsiteX1" fmla="*/ 403701 w 640030"/>
                <a:gd name="connsiteY1" fmla="*/ 0 h 509882"/>
                <a:gd name="connsiteX2" fmla="*/ 640030 w 640030"/>
                <a:gd name="connsiteY2" fmla="*/ 240448 h 509882"/>
                <a:gd name="connsiteX3" fmla="*/ 584259 w 640030"/>
                <a:gd name="connsiteY3" fmla="*/ 509882 h 509882"/>
                <a:gd name="connsiteX4" fmla="*/ 284537 w 640030"/>
                <a:gd name="connsiteY4" fmla="*/ 379255 h 509882"/>
                <a:gd name="connsiteX5" fmla="*/ 0 w 640030"/>
                <a:gd name="connsiteY5" fmla="*/ 223146 h 509882"/>
                <a:gd name="connsiteX0" fmla="*/ 0 w 640030"/>
                <a:gd name="connsiteY0" fmla="*/ 223146 h 681349"/>
                <a:gd name="connsiteX1" fmla="*/ 403701 w 640030"/>
                <a:gd name="connsiteY1" fmla="*/ 0 h 681349"/>
                <a:gd name="connsiteX2" fmla="*/ 640030 w 640030"/>
                <a:gd name="connsiteY2" fmla="*/ 240448 h 681349"/>
                <a:gd name="connsiteX3" fmla="*/ 639477 w 640030"/>
                <a:gd name="connsiteY3" fmla="*/ 681349 h 681349"/>
                <a:gd name="connsiteX4" fmla="*/ 284537 w 640030"/>
                <a:gd name="connsiteY4" fmla="*/ 379255 h 681349"/>
                <a:gd name="connsiteX5" fmla="*/ 0 w 640030"/>
                <a:gd name="connsiteY5" fmla="*/ 223146 h 681349"/>
                <a:gd name="connsiteX0" fmla="*/ 0 w 640030"/>
                <a:gd name="connsiteY0" fmla="*/ 223146 h 693126"/>
                <a:gd name="connsiteX1" fmla="*/ 403701 w 640030"/>
                <a:gd name="connsiteY1" fmla="*/ 0 h 693126"/>
                <a:gd name="connsiteX2" fmla="*/ 640030 w 640030"/>
                <a:gd name="connsiteY2" fmla="*/ 240448 h 693126"/>
                <a:gd name="connsiteX3" fmla="*/ 639477 w 640030"/>
                <a:gd name="connsiteY3" fmla="*/ 681349 h 693126"/>
                <a:gd name="connsiteX4" fmla="*/ 153757 w 640030"/>
                <a:gd name="connsiteY4" fmla="*/ 693126 h 693126"/>
                <a:gd name="connsiteX5" fmla="*/ 0 w 640030"/>
                <a:gd name="connsiteY5" fmla="*/ 223146 h 693126"/>
                <a:gd name="connsiteX0" fmla="*/ 0 w 640030"/>
                <a:gd name="connsiteY0" fmla="*/ 170834 h 640814"/>
                <a:gd name="connsiteX1" fmla="*/ 415326 w 640030"/>
                <a:gd name="connsiteY1" fmla="*/ 0 h 640814"/>
                <a:gd name="connsiteX2" fmla="*/ 640030 w 640030"/>
                <a:gd name="connsiteY2" fmla="*/ 188136 h 640814"/>
                <a:gd name="connsiteX3" fmla="*/ 639477 w 640030"/>
                <a:gd name="connsiteY3" fmla="*/ 629037 h 640814"/>
                <a:gd name="connsiteX4" fmla="*/ 153757 w 640030"/>
                <a:gd name="connsiteY4" fmla="*/ 640814 h 640814"/>
                <a:gd name="connsiteX5" fmla="*/ 0 w 640030"/>
                <a:gd name="connsiteY5" fmla="*/ 170834 h 640814"/>
                <a:gd name="connsiteX0" fmla="*/ 0 w 639477"/>
                <a:gd name="connsiteY0" fmla="*/ 170834 h 640814"/>
                <a:gd name="connsiteX1" fmla="*/ 415326 w 639477"/>
                <a:gd name="connsiteY1" fmla="*/ 0 h 640814"/>
                <a:gd name="connsiteX2" fmla="*/ 584812 w 639477"/>
                <a:gd name="connsiteY2" fmla="*/ 211386 h 640814"/>
                <a:gd name="connsiteX3" fmla="*/ 639477 w 639477"/>
                <a:gd name="connsiteY3" fmla="*/ 629037 h 640814"/>
                <a:gd name="connsiteX4" fmla="*/ 153757 w 639477"/>
                <a:gd name="connsiteY4" fmla="*/ 640814 h 640814"/>
                <a:gd name="connsiteX5" fmla="*/ 0 w 639477"/>
                <a:gd name="connsiteY5" fmla="*/ 170834 h 640814"/>
                <a:gd name="connsiteX0" fmla="*/ 0 w 639477"/>
                <a:gd name="connsiteY0" fmla="*/ 170834 h 640814"/>
                <a:gd name="connsiteX1" fmla="*/ 415326 w 639477"/>
                <a:gd name="connsiteY1" fmla="*/ 0 h 640814"/>
                <a:gd name="connsiteX2" fmla="*/ 584812 w 639477"/>
                <a:gd name="connsiteY2" fmla="*/ 211386 h 640814"/>
                <a:gd name="connsiteX3" fmla="*/ 639477 w 639477"/>
                <a:gd name="connsiteY3" fmla="*/ 629037 h 640814"/>
                <a:gd name="connsiteX4" fmla="*/ 153757 w 639477"/>
                <a:gd name="connsiteY4" fmla="*/ 640814 h 640814"/>
                <a:gd name="connsiteX5" fmla="*/ 0 w 639477"/>
                <a:gd name="connsiteY5" fmla="*/ 170834 h 640814"/>
                <a:gd name="connsiteX0" fmla="*/ 0 w 613322"/>
                <a:gd name="connsiteY0" fmla="*/ 170834 h 640814"/>
                <a:gd name="connsiteX1" fmla="*/ 415326 w 613322"/>
                <a:gd name="connsiteY1" fmla="*/ 0 h 640814"/>
                <a:gd name="connsiteX2" fmla="*/ 584812 w 613322"/>
                <a:gd name="connsiteY2" fmla="*/ 211386 h 640814"/>
                <a:gd name="connsiteX3" fmla="*/ 613321 w 613322"/>
                <a:gd name="connsiteY3" fmla="*/ 565100 h 640814"/>
                <a:gd name="connsiteX4" fmla="*/ 153757 w 613322"/>
                <a:gd name="connsiteY4" fmla="*/ 640814 h 640814"/>
                <a:gd name="connsiteX5" fmla="*/ 0 w 613322"/>
                <a:gd name="connsiteY5" fmla="*/ 170834 h 640814"/>
                <a:gd name="connsiteX0" fmla="*/ 0 w 613321"/>
                <a:gd name="connsiteY0" fmla="*/ 170834 h 640814"/>
                <a:gd name="connsiteX1" fmla="*/ 415326 w 613321"/>
                <a:gd name="connsiteY1" fmla="*/ 0 h 640814"/>
                <a:gd name="connsiteX2" fmla="*/ 584812 w 613321"/>
                <a:gd name="connsiteY2" fmla="*/ 211386 h 640814"/>
                <a:gd name="connsiteX3" fmla="*/ 613321 w 613321"/>
                <a:gd name="connsiteY3" fmla="*/ 565100 h 640814"/>
                <a:gd name="connsiteX4" fmla="*/ 153757 w 613321"/>
                <a:gd name="connsiteY4" fmla="*/ 640814 h 640814"/>
                <a:gd name="connsiteX5" fmla="*/ 0 w 613321"/>
                <a:gd name="connsiteY5" fmla="*/ 170834 h 640814"/>
                <a:gd name="connsiteX0" fmla="*/ 0 w 613321"/>
                <a:gd name="connsiteY0" fmla="*/ 170834 h 640814"/>
                <a:gd name="connsiteX1" fmla="*/ 415326 w 613321"/>
                <a:gd name="connsiteY1" fmla="*/ 0 h 640814"/>
                <a:gd name="connsiteX2" fmla="*/ 449039 w 613321"/>
                <a:gd name="connsiteY2" fmla="*/ 269172 h 640814"/>
                <a:gd name="connsiteX3" fmla="*/ 613321 w 613321"/>
                <a:gd name="connsiteY3" fmla="*/ 565100 h 640814"/>
                <a:gd name="connsiteX4" fmla="*/ 153757 w 613321"/>
                <a:gd name="connsiteY4" fmla="*/ 640814 h 640814"/>
                <a:gd name="connsiteX5" fmla="*/ 0 w 613321"/>
                <a:gd name="connsiteY5" fmla="*/ 170834 h 640814"/>
                <a:gd name="connsiteX0" fmla="*/ 0 w 613321"/>
                <a:gd name="connsiteY0" fmla="*/ 170834 h 640814"/>
                <a:gd name="connsiteX1" fmla="*/ 415326 w 613321"/>
                <a:gd name="connsiteY1" fmla="*/ 0 h 640814"/>
                <a:gd name="connsiteX2" fmla="*/ 455211 w 613321"/>
                <a:gd name="connsiteY2" fmla="*/ 278296 h 640814"/>
                <a:gd name="connsiteX3" fmla="*/ 613321 w 613321"/>
                <a:gd name="connsiteY3" fmla="*/ 565100 h 640814"/>
                <a:gd name="connsiteX4" fmla="*/ 153757 w 613321"/>
                <a:gd name="connsiteY4" fmla="*/ 640814 h 640814"/>
                <a:gd name="connsiteX5" fmla="*/ 0 w 613321"/>
                <a:gd name="connsiteY5" fmla="*/ 170834 h 640814"/>
                <a:gd name="connsiteX0" fmla="*/ 0 w 613321"/>
                <a:gd name="connsiteY0" fmla="*/ 106966 h 576946"/>
                <a:gd name="connsiteX1" fmla="*/ 393726 w 613321"/>
                <a:gd name="connsiteY1" fmla="*/ 0 h 576946"/>
                <a:gd name="connsiteX2" fmla="*/ 455211 w 613321"/>
                <a:gd name="connsiteY2" fmla="*/ 214428 h 576946"/>
                <a:gd name="connsiteX3" fmla="*/ 613321 w 613321"/>
                <a:gd name="connsiteY3" fmla="*/ 501232 h 576946"/>
                <a:gd name="connsiteX4" fmla="*/ 153757 w 613321"/>
                <a:gd name="connsiteY4" fmla="*/ 576946 h 576946"/>
                <a:gd name="connsiteX5" fmla="*/ 0 w 613321"/>
                <a:gd name="connsiteY5" fmla="*/ 106966 h 576946"/>
                <a:gd name="connsiteX0" fmla="*/ 0 w 613321"/>
                <a:gd name="connsiteY0" fmla="*/ 37015 h 506995"/>
                <a:gd name="connsiteX1" fmla="*/ 406069 w 613321"/>
                <a:gd name="connsiteY1" fmla="*/ 0 h 506995"/>
                <a:gd name="connsiteX2" fmla="*/ 455211 w 613321"/>
                <a:gd name="connsiteY2" fmla="*/ 144477 h 506995"/>
                <a:gd name="connsiteX3" fmla="*/ 613321 w 613321"/>
                <a:gd name="connsiteY3" fmla="*/ 431281 h 506995"/>
                <a:gd name="connsiteX4" fmla="*/ 153757 w 613321"/>
                <a:gd name="connsiteY4" fmla="*/ 506995 h 506995"/>
                <a:gd name="connsiteX5" fmla="*/ 0 w 613321"/>
                <a:gd name="connsiteY5" fmla="*/ 37015 h 506995"/>
                <a:gd name="connsiteX0" fmla="*/ 0 w 613321"/>
                <a:gd name="connsiteY0" fmla="*/ 37015 h 506995"/>
                <a:gd name="connsiteX1" fmla="*/ 406069 w 613321"/>
                <a:gd name="connsiteY1" fmla="*/ 0 h 506995"/>
                <a:gd name="connsiteX2" fmla="*/ 464468 w 613321"/>
                <a:gd name="connsiteY2" fmla="*/ 177932 h 506995"/>
                <a:gd name="connsiteX3" fmla="*/ 613321 w 613321"/>
                <a:gd name="connsiteY3" fmla="*/ 431281 h 506995"/>
                <a:gd name="connsiteX4" fmla="*/ 153757 w 613321"/>
                <a:gd name="connsiteY4" fmla="*/ 506995 h 506995"/>
                <a:gd name="connsiteX5" fmla="*/ 0 w 613321"/>
                <a:gd name="connsiteY5" fmla="*/ 37015 h 506995"/>
                <a:gd name="connsiteX0" fmla="*/ 0 w 464468"/>
                <a:gd name="connsiteY0" fmla="*/ 37015 h 506995"/>
                <a:gd name="connsiteX1" fmla="*/ 406069 w 464468"/>
                <a:gd name="connsiteY1" fmla="*/ 0 h 506995"/>
                <a:gd name="connsiteX2" fmla="*/ 464468 w 464468"/>
                <a:gd name="connsiteY2" fmla="*/ 177932 h 506995"/>
                <a:gd name="connsiteX3" fmla="*/ 440520 w 464468"/>
                <a:gd name="connsiteY3" fmla="*/ 291379 h 506995"/>
                <a:gd name="connsiteX4" fmla="*/ 153757 w 464468"/>
                <a:gd name="connsiteY4" fmla="*/ 506995 h 506995"/>
                <a:gd name="connsiteX5" fmla="*/ 0 w 464468"/>
                <a:gd name="connsiteY5" fmla="*/ 37015 h 506995"/>
                <a:gd name="connsiteX0" fmla="*/ 0 w 440520"/>
                <a:gd name="connsiteY0" fmla="*/ 37015 h 506995"/>
                <a:gd name="connsiteX1" fmla="*/ 406069 w 440520"/>
                <a:gd name="connsiteY1" fmla="*/ 0 h 506995"/>
                <a:gd name="connsiteX2" fmla="*/ 436696 w 440520"/>
                <a:gd name="connsiteY2" fmla="*/ 184015 h 506995"/>
                <a:gd name="connsiteX3" fmla="*/ 440520 w 440520"/>
                <a:gd name="connsiteY3" fmla="*/ 291379 h 506995"/>
                <a:gd name="connsiteX4" fmla="*/ 153757 w 440520"/>
                <a:gd name="connsiteY4" fmla="*/ 506995 h 506995"/>
                <a:gd name="connsiteX5" fmla="*/ 0 w 440520"/>
                <a:gd name="connsiteY5" fmla="*/ 37015 h 506995"/>
                <a:gd name="connsiteX0" fmla="*/ 0 w 477304"/>
                <a:gd name="connsiteY0" fmla="*/ 37015 h 506995"/>
                <a:gd name="connsiteX1" fmla="*/ 406069 w 477304"/>
                <a:gd name="connsiteY1" fmla="*/ 0 h 506995"/>
                <a:gd name="connsiteX2" fmla="*/ 436696 w 477304"/>
                <a:gd name="connsiteY2" fmla="*/ 184015 h 506995"/>
                <a:gd name="connsiteX3" fmla="*/ 477304 w 477304"/>
                <a:gd name="connsiteY3" fmla="*/ 293192 h 506995"/>
                <a:gd name="connsiteX4" fmla="*/ 153757 w 477304"/>
                <a:gd name="connsiteY4" fmla="*/ 506995 h 506995"/>
                <a:gd name="connsiteX5" fmla="*/ 0 w 477304"/>
                <a:gd name="connsiteY5" fmla="*/ 37015 h 50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7304" h="506995">
                  <a:moveTo>
                    <a:pt x="0" y="37015"/>
                  </a:moveTo>
                  <a:lnTo>
                    <a:pt x="406069" y="0"/>
                  </a:lnTo>
                  <a:lnTo>
                    <a:pt x="436696" y="184015"/>
                  </a:lnTo>
                  <a:lnTo>
                    <a:pt x="477304" y="293192"/>
                  </a:lnTo>
                  <a:lnTo>
                    <a:pt x="153757" y="506995"/>
                  </a:lnTo>
                  <a:lnTo>
                    <a:pt x="0" y="37015"/>
                  </a:lnTo>
                  <a:close/>
                </a:path>
              </a:pathLst>
            </a:custGeom>
            <a:noFill/>
            <a:ln w="22225">
              <a:solidFill>
                <a:srgbClr val="C00000"/>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p>
          </p:txBody>
        </p:sp>
      </p:grpSp>
      <p:sp>
        <p:nvSpPr>
          <p:cNvPr id="13" name="多边形">
            <a:extLst>
              <a:ext uri="{FF2B5EF4-FFF2-40B4-BE49-F238E27FC236}">
                <a16:creationId xmlns:a16="http://schemas.microsoft.com/office/drawing/2014/main" id="{AAC47EE5-48AC-3B87-3B94-CD0ED2ED9B80}"/>
              </a:ext>
            </a:extLst>
          </p:cNvPr>
          <p:cNvSpPr>
            <a:spLocks noChangeAspect="1"/>
          </p:cNvSpPr>
          <p:nvPr/>
        </p:nvSpPr>
        <p:spPr>
          <a:xfrm>
            <a:off x="5580112" y="2194796"/>
            <a:ext cx="2164062" cy="2027173"/>
          </a:xfrm>
          <a:prstGeom prst="pentagon">
            <a:avLst/>
          </a:prstGeom>
          <a:noFill/>
          <a:ln w="6350">
            <a:solidFill>
              <a:schemeClr val="bg1">
                <a:lumMod val="85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 name="多边形">
            <a:extLst>
              <a:ext uri="{FF2B5EF4-FFF2-40B4-BE49-F238E27FC236}">
                <a16:creationId xmlns:a16="http://schemas.microsoft.com/office/drawing/2014/main" id="{344341C2-F79F-CC08-C957-E622A27FAB09}"/>
              </a:ext>
            </a:extLst>
          </p:cNvPr>
          <p:cNvSpPr>
            <a:spLocks noChangeAspect="1"/>
          </p:cNvSpPr>
          <p:nvPr/>
        </p:nvSpPr>
        <p:spPr>
          <a:xfrm>
            <a:off x="5810956" y="2474654"/>
            <a:ext cx="1719808" cy="1611021"/>
          </a:xfrm>
          <a:prstGeom prst="pentagon">
            <a:avLst/>
          </a:prstGeom>
          <a:noFill/>
          <a:ln w="6350">
            <a:solidFill>
              <a:schemeClr val="bg1">
                <a:lumMod val="85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5" name="多边形">
            <a:extLst>
              <a:ext uri="{FF2B5EF4-FFF2-40B4-BE49-F238E27FC236}">
                <a16:creationId xmlns:a16="http://schemas.microsoft.com/office/drawing/2014/main" id="{7B99743A-0EA1-3D13-44AF-F405C976621B}"/>
              </a:ext>
            </a:extLst>
          </p:cNvPr>
          <p:cNvSpPr>
            <a:spLocks noChangeAspect="1"/>
          </p:cNvSpPr>
          <p:nvPr/>
        </p:nvSpPr>
        <p:spPr>
          <a:xfrm>
            <a:off x="6064338" y="2747685"/>
            <a:ext cx="1200932" cy="1124967"/>
          </a:xfrm>
          <a:prstGeom prst="pentagon">
            <a:avLst/>
          </a:prstGeom>
          <a:noFill/>
          <a:ln w="6350">
            <a:solidFill>
              <a:schemeClr val="bg1">
                <a:lumMod val="85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6" name="多边形">
            <a:extLst>
              <a:ext uri="{FF2B5EF4-FFF2-40B4-BE49-F238E27FC236}">
                <a16:creationId xmlns:a16="http://schemas.microsoft.com/office/drawing/2014/main" id="{18BFAF0C-FCA1-8926-06F2-B8D59F5AC724}"/>
              </a:ext>
            </a:extLst>
          </p:cNvPr>
          <p:cNvSpPr>
            <a:spLocks noChangeAspect="1"/>
          </p:cNvSpPr>
          <p:nvPr/>
        </p:nvSpPr>
        <p:spPr>
          <a:xfrm>
            <a:off x="6307836" y="3030339"/>
            <a:ext cx="726048" cy="680122"/>
          </a:xfrm>
          <a:prstGeom prst="pentagon">
            <a:avLst/>
          </a:prstGeom>
          <a:noFill/>
          <a:ln w="6350">
            <a:solidFill>
              <a:schemeClr val="bg1">
                <a:lumMod val="85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7" name="矩形 16">
            <a:extLst>
              <a:ext uri="{FF2B5EF4-FFF2-40B4-BE49-F238E27FC236}">
                <a16:creationId xmlns:a16="http://schemas.microsoft.com/office/drawing/2014/main" id="{04A55901-36C8-C441-14A9-E78A2552DE9C}"/>
              </a:ext>
            </a:extLst>
          </p:cNvPr>
          <p:cNvSpPr/>
          <p:nvPr/>
        </p:nvSpPr>
        <p:spPr>
          <a:xfrm>
            <a:off x="5062664" y="903992"/>
            <a:ext cx="3097323" cy="369332"/>
          </a:xfrm>
          <a:prstGeom prst="rect">
            <a:avLst/>
          </a:prstGeom>
        </p:spPr>
        <p:txBody>
          <a:bodyPr wrap="none">
            <a:spAutoFit/>
          </a:bodyPr>
          <a:lstStyle/>
          <a:p>
            <a:r>
              <a:rPr kumimoji="1" lang="en-US" altLang="zh-CN" dirty="0">
                <a:solidFill>
                  <a:srgbClr val="C00000"/>
                </a:solidFill>
                <a:latin typeface="Consolas" panose="020B0609020204030204" pitchFamily="49" charset="0"/>
                <a:cs typeface="Consolas" panose="020B0609020204030204" pitchFamily="49" charset="0"/>
              </a:rPr>
              <a:t>Single device computing</a:t>
            </a:r>
          </a:p>
        </p:txBody>
      </p:sp>
      <p:sp>
        <p:nvSpPr>
          <p:cNvPr id="18" name="多边形">
            <a:extLst>
              <a:ext uri="{FF2B5EF4-FFF2-40B4-BE49-F238E27FC236}">
                <a16:creationId xmlns:a16="http://schemas.microsoft.com/office/drawing/2014/main" id="{47605A04-E9A9-5EC4-4DD2-C703B5240F1C}"/>
              </a:ext>
            </a:extLst>
          </p:cNvPr>
          <p:cNvSpPr>
            <a:spLocks noChangeAspect="1"/>
          </p:cNvSpPr>
          <p:nvPr/>
        </p:nvSpPr>
        <p:spPr>
          <a:xfrm>
            <a:off x="5873893" y="1945857"/>
            <a:ext cx="1833525" cy="2504737"/>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00020"/>
              <a:gd name="connsiteY0" fmla="*/ 285418 h 456612"/>
              <a:gd name="connsiteX1" fmla="*/ 133681 w 300020"/>
              <a:gd name="connsiteY1" fmla="*/ 0 h 456612"/>
              <a:gd name="connsiteX2" fmla="*/ 300020 w 300020"/>
              <a:gd name="connsiteY2" fmla="*/ 285418 h 456612"/>
              <a:gd name="connsiteX3" fmla="*/ 242721 w 300020"/>
              <a:gd name="connsiteY3" fmla="*/ 456612 h 456612"/>
              <a:gd name="connsiteX4" fmla="*/ 57299 w 300020"/>
              <a:gd name="connsiteY4" fmla="*/ 456612 h 456612"/>
              <a:gd name="connsiteX5" fmla="*/ 0 w 300020"/>
              <a:gd name="connsiteY5" fmla="*/ 285418 h 456612"/>
              <a:gd name="connsiteX0" fmla="*/ 0 w 300020"/>
              <a:gd name="connsiteY0" fmla="*/ 269090 h 440284"/>
              <a:gd name="connsiteX1" fmla="*/ 133681 w 300020"/>
              <a:gd name="connsiteY1" fmla="*/ 0 h 440284"/>
              <a:gd name="connsiteX2" fmla="*/ 300020 w 300020"/>
              <a:gd name="connsiteY2" fmla="*/ 269090 h 440284"/>
              <a:gd name="connsiteX3" fmla="*/ 242721 w 300020"/>
              <a:gd name="connsiteY3" fmla="*/ 440284 h 440284"/>
              <a:gd name="connsiteX4" fmla="*/ 57299 w 300020"/>
              <a:gd name="connsiteY4" fmla="*/ 440284 h 440284"/>
              <a:gd name="connsiteX5" fmla="*/ 0 w 300020"/>
              <a:gd name="connsiteY5" fmla="*/ 269090 h 440284"/>
              <a:gd name="connsiteX0" fmla="*/ 0 w 471470"/>
              <a:gd name="connsiteY0" fmla="*/ 269090 h 440284"/>
              <a:gd name="connsiteX1" fmla="*/ 133681 w 471470"/>
              <a:gd name="connsiteY1" fmla="*/ 0 h 440284"/>
              <a:gd name="connsiteX2" fmla="*/ 471470 w 471470"/>
              <a:gd name="connsiteY2" fmla="*/ 228268 h 440284"/>
              <a:gd name="connsiteX3" fmla="*/ 242721 w 471470"/>
              <a:gd name="connsiteY3" fmla="*/ 440284 h 440284"/>
              <a:gd name="connsiteX4" fmla="*/ 57299 w 471470"/>
              <a:gd name="connsiteY4" fmla="*/ 440284 h 440284"/>
              <a:gd name="connsiteX5" fmla="*/ 0 w 471470"/>
              <a:gd name="connsiteY5" fmla="*/ 269090 h 440284"/>
              <a:gd name="connsiteX0" fmla="*/ 0 w 471470"/>
              <a:gd name="connsiteY0" fmla="*/ 269090 h 570912"/>
              <a:gd name="connsiteX1" fmla="*/ 133681 w 471470"/>
              <a:gd name="connsiteY1" fmla="*/ 0 h 570912"/>
              <a:gd name="connsiteX2" fmla="*/ 471470 w 471470"/>
              <a:gd name="connsiteY2" fmla="*/ 228268 h 570912"/>
              <a:gd name="connsiteX3" fmla="*/ 332528 w 471470"/>
              <a:gd name="connsiteY3" fmla="*/ 570912 h 570912"/>
              <a:gd name="connsiteX4" fmla="*/ 57299 w 471470"/>
              <a:gd name="connsiteY4" fmla="*/ 440284 h 570912"/>
              <a:gd name="connsiteX5" fmla="*/ 0 w 471470"/>
              <a:gd name="connsiteY5" fmla="*/ 269090 h 570912"/>
              <a:gd name="connsiteX0" fmla="*/ 0 w 471470"/>
              <a:gd name="connsiteY0" fmla="*/ 269090 h 562748"/>
              <a:gd name="connsiteX1" fmla="*/ 133681 w 471470"/>
              <a:gd name="connsiteY1" fmla="*/ 0 h 562748"/>
              <a:gd name="connsiteX2" fmla="*/ 471470 w 471470"/>
              <a:gd name="connsiteY2" fmla="*/ 228268 h 562748"/>
              <a:gd name="connsiteX3" fmla="*/ 308035 w 471470"/>
              <a:gd name="connsiteY3" fmla="*/ 562748 h 562748"/>
              <a:gd name="connsiteX4" fmla="*/ 57299 w 471470"/>
              <a:gd name="connsiteY4" fmla="*/ 440284 h 562748"/>
              <a:gd name="connsiteX5" fmla="*/ 0 w 471470"/>
              <a:gd name="connsiteY5" fmla="*/ 269090 h 562748"/>
              <a:gd name="connsiteX0" fmla="*/ 8016 w 479486"/>
              <a:gd name="connsiteY0" fmla="*/ 269090 h 562748"/>
              <a:gd name="connsiteX1" fmla="*/ 141697 w 479486"/>
              <a:gd name="connsiteY1" fmla="*/ 0 h 562748"/>
              <a:gd name="connsiteX2" fmla="*/ 479486 w 479486"/>
              <a:gd name="connsiteY2" fmla="*/ 228268 h 562748"/>
              <a:gd name="connsiteX3" fmla="*/ 316051 w 479486"/>
              <a:gd name="connsiteY3" fmla="*/ 562748 h 562748"/>
              <a:gd name="connsiteX4" fmla="*/ 0 w 479486"/>
              <a:gd name="connsiteY4" fmla="*/ 472942 h 562748"/>
              <a:gd name="connsiteX5" fmla="*/ 8016 w 479486"/>
              <a:gd name="connsiteY5" fmla="*/ 269090 h 562748"/>
              <a:gd name="connsiteX0" fmla="*/ 8016 w 479486"/>
              <a:gd name="connsiteY0" fmla="*/ 260926 h 554584"/>
              <a:gd name="connsiteX1" fmla="*/ 158026 w 479486"/>
              <a:gd name="connsiteY1" fmla="*/ 0 h 554584"/>
              <a:gd name="connsiteX2" fmla="*/ 479486 w 479486"/>
              <a:gd name="connsiteY2" fmla="*/ 220104 h 554584"/>
              <a:gd name="connsiteX3" fmla="*/ 316051 w 479486"/>
              <a:gd name="connsiteY3" fmla="*/ 554584 h 554584"/>
              <a:gd name="connsiteX4" fmla="*/ 0 w 479486"/>
              <a:gd name="connsiteY4" fmla="*/ 464778 h 554584"/>
              <a:gd name="connsiteX5" fmla="*/ 8016 w 479486"/>
              <a:gd name="connsiteY5" fmla="*/ 260926 h 554584"/>
              <a:gd name="connsiteX0" fmla="*/ 0 w 471470"/>
              <a:gd name="connsiteY0" fmla="*/ 260926 h 554584"/>
              <a:gd name="connsiteX1" fmla="*/ 150010 w 471470"/>
              <a:gd name="connsiteY1" fmla="*/ 0 h 554584"/>
              <a:gd name="connsiteX2" fmla="*/ 471470 w 471470"/>
              <a:gd name="connsiteY2" fmla="*/ 220104 h 554584"/>
              <a:gd name="connsiteX3" fmla="*/ 308035 w 471470"/>
              <a:gd name="connsiteY3" fmla="*/ 554584 h 554584"/>
              <a:gd name="connsiteX4" fmla="*/ 49134 w 471470"/>
              <a:gd name="connsiteY4" fmla="*/ 440285 h 554584"/>
              <a:gd name="connsiteX5" fmla="*/ 0 w 471470"/>
              <a:gd name="connsiteY5" fmla="*/ 260926 h 554584"/>
              <a:gd name="connsiteX0" fmla="*/ 0 w 471470"/>
              <a:gd name="connsiteY0" fmla="*/ 260926 h 570912"/>
              <a:gd name="connsiteX1" fmla="*/ 150010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 name="connsiteX0" fmla="*/ 0 w 471470"/>
              <a:gd name="connsiteY0" fmla="*/ 270070 h 580056"/>
              <a:gd name="connsiteX1" fmla="*/ 140866 w 471470"/>
              <a:gd name="connsiteY1" fmla="*/ 0 h 580056"/>
              <a:gd name="connsiteX2" fmla="*/ 471470 w 471470"/>
              <a:gd name="connsiteY2" fmla="*/ 229248 h 580056"/>
              <a:gd name="connsiteX3" fmla="*/ 348856 w 471470"/>
              <a:gd name="connsiteY3" fmla="*/ 580056 h 580056"/>
              <a:gd name="connsiteX4" fmla="*/ 49134 w 471470"/>
              <a:gd name="connsiteY4" fmla="*/ 449429 h 580056"/>
              <a:gd name="connsiteX5" fmla="*/ 0 w 471470"/>
              <a:gd name="connsiteY5" fmla="*/ 270070 h 580056"/>
              <a:gd name="connsiteX0" fmla="*/ 0 w 471470"/>
              <a:gd name="connsiteY0" fmla="*/ 251782 h 561768"/>
              <a:gd name="connsiteX1" fmla="*/ 131722 w 471470"/>
              <a:gd name="connsiteY1" fmla="*/ 0 h 561768"/>
              <a:gd name="connsiteX2" fmla="*/ 471470 w 471470"/>
              <a:gd name="connsiteY2" fmla="*/ 210960 h 561768"/>
              <a:gd name="connsiteX3" fmla="*/ 348856 w 471470"/>
              <a:gd name="connsiteY3" fmla="*/ 561768 h 561768"/>
              <a:gd name="connsiteX4" fmla="*/ 49134 w 471470"/>
              <a:gd name="connsiteY4" fmla="*/ 431141 h 561768"/>
              <a:gd name="connsiteX5" fmla="*/ 0 w 471470"/>
              <a:gd name="connsiteY5" fmla="*/ 251782 h 561768"/>
              <a:gd name="connsiteX0" fmla="*/ 0 w 471470"/>
              <a:gd name="connsiteY0" fmla="*/ 260926 h 570912"/>
              <a:gd name="connsiteX1" fmla="*/ 168298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 name="connsiteX0" fmla="*/ 0 w 706873"/>
              <a:gd name="connsiteY0" fmla="*/ 284176 h 570912"/>
              <a:gd name="connsiteX1" fmla="*/ 403701 w 706873"/>
              <a:gd name="connsiteY1" fmla="*/ 0 h 570912"/>
              <a:gd name="connsiteX2" fmla="*/ 706873 w 706873"/>
              <a:gd name="connsiteY2" fmla="*/ 220104 h 570912"/>
              <a:gd name="connsiteX3" fmla="*/ 584259 w 706873"/>
              <a:gd name="connsiteY3" fmla="*/ 570912 h 570912"/>
              <a:gd name="connsiteX4" fmla="*/ 284537 w 706873"/>
              <a:gd name="connsiteY4" fmla="*/ 440285 h 570912"/>
              <a:gd name="connsiteX5" fmla="*/ 0 w 706873"/>
              <a:gd name="connsiteY5" fmla="*/ 284176 h 570912"/>
              <a:gd name="connsiteX0" fmla="*/ 0 w 706873"/>
              <a:gd name="connsiteY0" fmla="*/ 223146 h 509882"/>
              <a:gd name="connsiteX1" fmla="*/ 403701 w 706873"/>
              <a:gd name="connsiteY1" fmla="*/ 0 h 509882"/>
              <a:gd name="connsiteX2" fmla="*/ 706873 w 706873"/>
              <a:gd name="connsiteY2" fmla="*/ 159074 h 509882"/>
              <a:gd name="connsiteX3" fmla="*/ 584259 w 706873"/>
              <a:gd name="connsiteY3" fmla="*/ 509882 h 509882"/>
              <a:gd name="connsiteX4" fmla="*/ 284537 w 706873"/>
              <a:gd name="connsiteY4" fmla="*/ 379255 h 509882"/>
              <a:gd name="connsiteX5" fmla="*/ 0 w 706873"/>
              <a:gd name="connsiteY5" fmla="*/ 223146 h 509882"/>
              <a:gd name="connsiteX0" fmla="*/ 0 w 640030"/>
              <a:gd name="connsiteY0" fmla="*/ 223146 h 509882"/>
              <a:gd name="connsiteX1" fmla="*/ 403701 w 640030"/>
              <a:gd name="connsiteY1" fmla="*/ 0 h 509882"/>
              <a:gd name="connsiteX2" fmla="*/ 640030 w 640030"/>
              <a:gd name="connsiteY2" fmla="*/ 240448 h 509882"/>
              <a:gd name="connsiteX3" fmla="*/ 584259 w 640030"/>
              <a:gd name="connsiteY3" fmla="*/ 509882 h 509882"/>
              <a:gd name="connsiteX4" fmla="*/ 284537 w 640030"/>
              <a:gd name="connsiteY4" fmla="*/ 379255 h 509882"/>
              <a:gd name="connsiteX5" fmla="*/ 0 w 640030"/>
              <a:gd name="connsiteY5" fmla="*/ 223146 h 509882"/>
              <a:gd name="connsiteX0" fmla="*/ 0 w 640030"/>
              <a:gd name="connsiteY0" fmla="*/ 223146 h 681349"/>
              <a:gd name="connsiteX1" fmla="*/ 403701 w 640030"/>
              <a:gd name="connsiteY1" fmla="*/ 0 h 681349"/>
              <a:gd name="connsiteX2" fmla="*/ 640030 w 640030"/>
              <a:gd name="connsiteY2" fmla="*/ 240448 h 681349"/>
              <a:gd name="connsiteX3" fmla="*/ 639477 w 640030"/>
              <a:gd name="connsiteY3" fmla="*/ 681349 h 681349"/>
              <a:gd name="connsiteX4" fmla="*/ 284537 w 640030"/>
              <a:gd name="connsiteY4" fmla="*/ 379255 h 681349"/>
              <a:gd name="connsiteX5" fmla="*/ 0 w 640030"/>
              <a:gd name="connsiteY5" fmla="*/ 223146 h 681349"/>
              <a:gd name="connsiteX0" fmla="*/ 0 w 640030"/>
              <a:gd name="connsiteY0" fmla="*/ 223146 h 693126"/>
              <a:gd name="connsiteX1" fmla="*/ 403701 w 640030"/>
              <a:gd name="connsiteY1" fmla="*/ 0 h 693126"/>
              <a:gd name="connsiteX2" fmla="*/ 640030 w 640030"/>
              <a:gd name="connsiteY2" fmla="*/ 240448 h 693126"/>
              <a:gd name="connsiteX3" fmla="*/ 639477 w 640030"/>
              <a:gd name="connsiteY3" fmla="*/ 681349 h 693126"/>
              <a:gd name="connsiteX4" fmla="*/ 153757 w 640030"/>
              <a:gd name="connsiteY4" fmla="*/ 693126 h 693126"/>
              <a:gd name="connsiteX5" fmla="*/ 0 w 640030"/>
              <a:gd name="connsiteY5" fmla="*/ 223146 h 693126"/>
              <a:gd name="connsiteX0" fmla="*/ 0 w 640030"/>
              <a:gd name="connsiteY0" fmla="*/ 170834 h 640814"/>
              <a:gd name="connsiteX1" fmla="*/ 415326 w 640030"/>
              <a:gd name="connsiteY1" fmla="*/ 0 h 640814"/>
              <a:gd name="connsiteX2" fmla="*/ 640030 w 640030"/>
              <a:gd name="connsiteY2" fmla="*/ 188136 h 640814"/>
              <a:gd name="connsiteX3" fmla="*/ 639477 w 640030"/>
              <a:gd name="connsiteY3" fmla="*/ 629037 h 640814"/>
              <a:gd name="connsiteX4" fmla="*/ 153757 w 640030"/>
              <a:gd name="connsiteY4" fmla="*/ 640814 h 640814"/>
              <a:gd name="connsiteX5" fmla="*/ 0 w 640030"/>
              <a:gd name="connsiteY5" fmla="*/ 170834 h 640814"/>
              <a:gd name="connsiteX0" fmla="*/ 0 w 639477"/>
              <a:gd name="connsiteY0" fmla="*/ 170834 h 640814"/>
              <a:gd name="connsiteX1" fmla="*/ 415326 w 639477"/>
              <a:gd name="connsiteY1" fmla="*/ 0 h 640814"/>
              <a:gd name="connsiteX2" fmla="*/ 584812 w 639477"/>
              <a:gd name="connsiteY2" fmla="*/ 211386 h 640814"/>
              <a:gd name="connsiteX3" fmla="*/ 639477 w 639477"/>
              <a:gd name="connsiteY3" fmla="*/ 629037 h 640814"/>
              <a:gd name="connsiteX4" fmla="*/ 153757 w 639477"/>
              <a:gd name="connsiteY4" fmla="*/ 640814 h 640814"/>
              <a:gd name="connsiteX5" fmla="*/ 0 w 639477"/>
              <a:gd name="connsiteY5" fmla="*/ 170834 h 640814"/>
              <a:gd name="connsiteX0" fmla="*/ 0 w 639477"/>
              <a:gd name="connsiteY0" fmla="*/ 170834 h 640814"/>
              <a:gd name="connsiteX1" fmla="*/ 415326 w 639477"/>
              <a:gd name="connsiteY1" fmla="*/ 0 h 640814"/>
              <a:gd name="connsiteX2" fmla="*/ 584812 w 639477"/>
              <a:gd name="connsiteY2" fmla="*/ 211386 h 640814"/>
              <a:gd name="connsiteX3" fmla="*/ 639477 w 639477"/>
              <a:gd name="connsiteY3" fmla="*/ 629037 h 640814"/>
              <a:gd name="connsiteX4" fmla="*/ 153757 w 639477"/>
              <a:gd name="connsiteY4" fmla="*/ 640814 h 640814"/>
              <a:gd name="connsiteX5" fmla="*/ 0 w 639477"/>
              <a:gd name="connsiteY5" fmla="*/ 170834 h 640814"/>
              <a:gd name="connsiteX0" fmla="*/ 0 w 613322"/>
              <a:gd name="connsiteY0" fmla="*/ 170834 h 640814"/>
              <a:gd name="connsiteX1" fmla="*/ 415326 w 613322"/>
              <a:gd name="connsiteY1" fmla="*/ 0 h 640814"/>
              <a:gd name="connsiteX2" fmla="*/ 584812 w 613322"/>
              <a:gd name="connsiteY2" fmla="*/ 211386 h 640814"/>
              <a:gd name="connsiteX3" fmla="*/ 613321 w 613322"/>
              <a:gd name="connsiteY3" fmla="*/ 565100 h 640814"/>
              <a:gd name="connsiteX4" fmla="*/ 153757 w 613322"/>
              <a:gd name="connsiteY4" fmla="*/ 640814 h 640814"/>
              <a:gd name="connsiteX5" fmla="*/ 0 w 613322"/>
              <a:gd name="connsiteY5" fmla="*/ 170834 h 640814"/>
              <a:gd name="connsiteX0" fmla="*/ 0 w 613321"/>
              <a:gd name="connsiteY0" fmla="*/ 170834 h 640814"/>
              <a:gd name="connsiteX1" fmla="*/ 415326 w 613321"/>
              <a:gd name="connsiteY1" fmla="*/ 0 h 640814"/>
              <a:gd name="connsiteX2" fmla="*/ 584812 w 613321"/>
              <a:gd name="connsiteY2" fmla="*/ 211386 h 640814"/>
              <a:gd name="connsiteX3" fmla="*/ 613321 w 613321"/>
              <a:gd name="connsiteY3" fmla="*/ 565100 h 640814"/>
              <a:gd name="connsiteX4" fmla="*/ 153757 w 613321"/>
              <a:gd name="connsiteY4" fmla="*/ 640814 h 640814"/>
              <a:gd name="connsiteX5" fmla="*/ 0 w 613321"/>
              <a:gd name="connsiteY5" fmla="*/ 170834 h 640814"/>
              <a:gd name="connsiteX0" fmla="*/ 0 w 613321"/>
              <a:gd name="connsiteY0" fmla="*/ 170834 h 640814"/>
              <a:gd name="connsiteX1" fmla="*/ 415326 w 613321"/>
              <a:gd name="connsiteY1" fmla="*/ 0 h 640814"/>
              <a:gd name="connsiteX2" fmla="*/ 449039 w 613321"/>
              <a:gd name="connsiteY2" fmla="*/ 269172 h 640814"/>
              <a:gd name="connsiteX3" fmla="*/ 613321 w 613321"/>
              <a:gd name="connsiteY3" fmla="*/ 565100 h 640814"/>
              <a:gd name="connsiteX4" fmla="*/ 153757 w 613321"/>
              <a:gd name="connsiteY4" fmla="*/ 640814 h 640814"/>
              <a:gd name="connsiteX5" fmla="*/ 0 w 613321"/>
              <a:gd name="connsiteY5" fmla="*/ 170834 h 640814"/>
              <a:gd name="connsiteX0" fmla="*/ 0 w 613321"/>
              <a:gd name="connsiteY0" fmla="*/ 170834 h 640814"/>
              <a:gd name="connsiteX1" fmla="*/ 415326 w 613321"/>
              <a:gd name="connsiteY1" fmla="*/ 0 h 640814"/>
              <a:gd name="connsiteX2" fmla="*/ 455211 w 613321"/>
              <a:gd name="connsiteY2" fmla="*/ 278296 h 640814"/>
              <a:gd name="connsiteX3" fmla="*/ 613321 w 613321"/>
              <a:gd name="connsiteY3" fmla="*/ 565100 h 640814"/>
              <a:gd name="connsiteX4" fmla="*/ 153757 w 613321"/>
              <a:gd name="connsiteY4" fmla="*/ 640814 h 640814"/>
              <a:gd name="connsiteX5" fmla="*/ 0 w 613321"/>
              <a:gd name="connsiteY5" fmla="*/ 170834 h 640814"/>
              <a:gd name="connsiteX0" fmla="*/ 0 w 613321"/>
              <a:gd name="connsiteY0" fmla="*/ 106966 h 576946"/>
              <a:gd name="connsiteX1" fmla="*/ 393726 w 613321"/>
              <a:gd name="connsiteY1" fmla="*/ 0 h 576946"/>
              <a:gd name="connsiteX2" fmla="*/ 455211 w 613321"/>
              <a:gd name="connsiteY2" fmla="*/ 214428 h 576946"/>
              <a:gd name="connsiteX3" fmla="*/ 613321 w 613321"/>
              <a:gd name="connsiteY3" fmla="*/ 501232 h 576946"/>
              <a:gd name="connsiteX4" fmla="*/ 153757 w 613321"/>
              <a:gd name="connsiteY4" fmla="*/ 576946 h 576946"/>
              <a:gd name="connsiteX5" fmla="*/ 0 w 613321"/>
              <a:gd name="connsiteY5" fmla="*/ 106966 h 576946"/>
              <a:gd name="connsiteX0" fmla="*/ 0 w 613321"/>
              <a:gd name="connsiteY0" fmla="*/ 37015 h 506995"/>
              <a:gd name="connsiteX1" fmla="*/ 406069 w 613321"/>
              <a:gd name="connsiteY1" fmla="*/ 0 h 506995"/>
              <a:gd name="connsiteX2" fmla="*/ 455211 w 613321"/>
              <a:gd name="connsiteY2" fmla="*/ 144477 h 506995"/>
              <a:gd name="connsiteX3" fmla="*/ 613321 w 613321"/>
              <a:gd name="connsiteY3" fmla="*/ 431281 h 506995"/>
              <a:gd name="connsiteX4" fmla="*/ 153757 w 613321"/>
              <a:gd name="connsiteY4" fmla="*/ 506995 h 506995"/>
              <a:gd name="connsiteX5" fmla="*/ 0 w 613321"/>
              <a:gd name="connsiteY5" fmla="*/ 37015 h 506995"/>
              <a:gd name="connsiteX0" fmla="*/ 0 w 613321"/>
              <a:gd name="connsiteY0" fmla="*/ 37015 h 506995"/>
              <a:gd name="connsiteX1" fmla="*/ 406069 w 613321"/>
              <a:gd name="connsiteY1" fmla="*/ 0 h 506995"/>
              <a:gd name="connsiteX2" fmla="*/ 464468 w 613321"/>
              <a:gd name="connsiteY2" fmla="*/ 177932 h 506995"/>
              <a:gd name="connsiteX3" fmla="*/ 613321 w 613321"/>
              <a:gd name="connsiteY3" fmla="*/ 431281 h 506995"/>
              <a:gd name="connsiteX4" fmla="*/ 153757 w 613321"/>
              <a:gd name="connsiteY4" fmla="*/ 506995 h 506995"/>
              <a:gd name="connsiteX5" fmla="*/ 0 w 613321"/>
              <a:gd name="connsiteY5" fmla="*/ 37015 h 506995"/>
              <a:gd name="connsiteX0" fmla="*/ 0 w 464468"/>
              <a:gd name="connsiteY0" fmla="*/ 37015 h 506995"/>
              <a:gd name="connsiteX1" fmla="*/ 406069 w 464468"/>
              <a:gd name="connsiteY1" fmla="*/ 0 h 506995"/>
              <a:gd name="connsiteX2" fmla="*/ 464468 w 464468"/>
              <a:gd name="connsiteY2" fmla="*/ 177932 h 506995"/>
              <a:gd name="connsiteX3" fmla="*/ 440520 w 464468"/>
              <a:gd name="connsiteY3" fmla="*/ 291379 h 506995"/>
              <a:gd name="connsiteX4" fmla="*/ 153757 w 464468"/>
              <a:gd name="connsiteY4" fmla="*/ 506995 h 506995"/>
              <a:gd name="connsiteX5" fmla="*/ 0 w 464468"/>
              <a:gd name="connsiteY5" fmla="*/ 37015 h 506995"/>
              <a:gd name="connsiteX0" fmla="*/ 0 w 440520"/>
              <a:gd name="connsiteY0" fmla="*/ 37015 h 506995"/>
              <a:gd name="connsiteX1" fmla="*/ 406069 w 440520"/>
              <a:gd name="connsiteY1" fmla="*/ 0 h 506995"/>
              <a:gd name="connsiteX2" fmla="*/ 436696 w 440520"/>
              <a:gd name="connsiteY2" fmla="*/ 184015 h 506995"/>
              <a:gd name="connsiteX3" fmla="*/ 440520 w 440520"/>
              <a:gd name="connsiteY3" fmla="*/ 291379 h 506995"/>
              <a:gd name="connsiteX4" fmla="*/ 153757 w 440520"/>
              <a:gd name="connsiteY4" fmla="*/ 506995 h 506995"/>
              <a:gd name="connsiteX5" fmla="*/ 0 w 440520"/>
              <a:gd name="connsiteY5" fmla="*/ 37015 h 506995"/>
              <a:gd name="connsiteX0" fmla="*/ 0 w 440520"/>
              <a:gd name="connsiteY0" fmla="*/ 37015 h 445844"/>
              <a:gd name="connsiteX1" fmla="*/ 406069 w 440520"/>
              <a:gd name="connsiteY1" fmla="*/ 0 h 445844"/>
              <a:gd name="connsiteX2" fmla="*/ 436696 w 440520"/>
              <a:gd name="connsiteY2" fmla="*/ 184015 h 445844"/>
              <a:gd name="connsiteX3" fmla="*/ 440520 w 440520"/>
              <a:gd name="connsiteY3" fmla="*/ 291379 h 445844"/>
              <a:gd name="connsiteX4" fmla="*/ 180347 w 440520"/>
              <a:gd name="connsiteY4" fmla="*/ 445844 h 445844"/>
              <a:gd name="connsiteX5" fmla="*/ 0 w 440520"/>
              <a:gd name="connsiteY5" fmla="*/ 37015 h 445844"/>
              <a:gd name="connsiteX0" fmla="*/ 0 w 331206"/>
              <a:gd name="connsiteY0" fmla="*/ 92342 h 445844"/>
              <a:gd name="connsiteX1" fmla="*/ 296755 w 331206"/>
              <a:gd name="connsiteY1" fmla="*/ 0 h 445844"/>
              <a:gd name="connsiteX2" fmla="*/ 327382 w 331206"/>
              <a:gd name="connsiteY2" fmla="*/ 184015 h 445844"/>
              <a:gd name="connsiteX3" fmla="*/ 331206 w 331206"/>
              <a:gd name="connsiteY3" fmla="*/ 291379 h 445844"/>
              <a:gd name="connsiteX4" fmla="*/ 71033 w 331206"/>
              <a:gd name="connsiteY4" fmla="*/ 445844 h 445844"/>
              <a:gd name="connsiteX5" fmla="*/ 0 w 331206"/>
              <a:gd name="connsiteY5" fmla="*/ 92342 h 445844"/>
              <a:gd name="connsiteX0" fmla="*/ 0 w 409023"/>
              <a:gd name="connsiteY0" fmla="*/ 182612 h 536114"/>
              <a:gd name="connsiteX1" fmla="*/ 409023 w 409023"/>
              <a:gd name="connsiteY1" fmla="*/ 0 h 536114"/>
              <a:gd name="connsiteX2" fmla="*/ 327382 w 409023"/>
              <a:gd name="connsiteY2" fmla="*/ 274285 h 536114"/>
              <a:gd name="connsiteX3" fmla="*/ 331206 w 409023"/>
              <a:gd name="connsiteY3" fmla="*/ 381649 h 536114"/>
              <a:gd name="connsiteX4" fmla="*/ 71033 w 409023"/>
              <a:gd name="connsiteY4" fmla="*/ 536114 h 536114"/>
              <a:gd name="connsiteX5" fmla="*/ 0 w 409023"/>
              <a:gd name="connsiteY5" fmla="*/ 182612 h 536114"/>
              <a:gd name="connsiteX0" fmla="*/ 0 w 379479"/>
              <a:gd name="connsiteY0" fmla="*/ 217555 h 571057"/>
              <a:gd name="connsiteX1" fmla="*/ 379479 w 379479"/>
              <a:gd name="connsiteY1" fmla="*/ 0 h 571057"/>
              <a:gd name="connsiteX2" fmla="*/ 327382 w 379479"/>
              <a:gd name="connsiteY2" fmla="*/ 309228 h 571057"/>
              <a:gd name="connsiteX3" fmla="*/ 331206 w 379479"/>
              <a:gd name="connsiteY3" fmla="*/ 416592 h 571057"/>
              <a:gd name="connsiteX4" fmla="*/ 71033 w 379479"/>
              <a:gd name="connsiteY4" fmla="*/ 571057 h 571057"/>
              <a:gd name="connsiteX5" fmla="*/ 0 w 379479"/>
              <a:gd name="connsiteY5" fmla="*/ 217555 h 571057"/>
              <a:gd name="connsiteX0" fmla="*/ 0 w 381732"/>
              <a:gd name="connsiteY0" fmla="*/ 217555 h 571057"/>
              <a:gd name="connsiteX1" fmla="*/ 379479 w 381732"/>
              <a:gd name="connsiteY1" fmla="*/ 0 h 571057"/>
              <a:gd name="connsiteX2" fmla="*/ 381732 w 381732"/>
              <a:gd name="connsiteY2" fmla="*/ 9724 h 571057"/>
              <a:gd name="connsiteX3" fmla="*/ 327382 w 381732"/>
              <a:gd name="connsiteY3" fmla="*/ 309228 h 571057"/>
              <a:gd name="connsiteX4" fmla="*/ 331206 w 381732"/>
              <a:gd name="connsiteY4" fmla="*/ 416592 h 571057"/>
              <a:gd name="connsiteX5" fmla="*/ 71033 w 381732"/>
              <a:gd name="connsiteY5" fmla="*/ 571057 h 571057"/>
              <a:gd name="connsiteX6" fmla="*/ 0 w 381732"/>
              <a:gd name="connsiteY6" fmla="*/ 217555 h 571057"/>
              <a:gd name="connsiteX0" fmla="*/ 0 w 408322"/>
              <a:gd name="connsiteY0" fmla="*/ 217555 h 571057"/>
              <a:gd name="connsiteX1" fmla="*/ 379479 w 408322"/>
              <a:gd name="connsiteY1" fmla="*/ 0 h 571057"/>
              <a:gd name="connsiteX2" fmla="*/ 408322 w 408322"/>
              <a:gd name="connsiteY2" fmla="*/ 47579 h 571057"/>
              <a:gd name="connsiteX3" fmla="*/ 327382 w 408322"/>
              <a:gd name="connsiteY3" fmla="*/ 309228 h 571057"/>
              <a:gd name="connsiteX4" fmla="*/ 331206 w 408322"/>
              <a:gd name="connsiteY4" fmla="*/ 416592 h 571057"/>
              <a:gd name="connsiteX5" fmla="*/ 71033 w 408322"/>
              <a:gd name="connsiteY5" fmla="*/ 571057 h 571057"/>
              <a:gd name="connsiteX6" fmla="*/ 0 w 408322"/>
              <a:gd name="connsiteY6" fmla="*/ 217555 h 571057"/>
              <a:gd name="connsiteX0" fmla="*/ 0 w 408322"/>
              <a:gd name="connsiteY0" fmla="*/ 223379 h 576881"/>
              <a:gd name="connsiteX1" fmla="*/ 311527 w 408322"/>
              <a:gd name="connsiteY1" fmla="*/ 0 h 576881"/>
              <a:gd name="connsiteX2" fmla="*/ 408322 w 408322"/>
              <a:gd name="connsiteY2" fmla="*/ 53403 h 576881"/>
              <a:gd name="connsiteX3" fmla="*/ 327382 w 408322"/>
              <a:gd name="connsiteY3" fmla="*/ 315052 h 576881"/>
              <a:gd name="connsiteX4" fmla="*/ 331206 w 408322"/>
              <a:gd name="connsiteY4" fmla="*/ 422416 h 576881"/>
              <a:gd name="connsiteX5" fmla="*/ 71033 w 408322"/>
              <a:gd name="connsiteY5" fmla="*/ 576881 h 576881"/>
              <a:gd name="connsiteX6" fmla="*/ 0 w 408322"/>
              <a:gd name="connsiteY6" fmla="*/ 223379 h 576881"/>
              <a:gd name="connsiteX0" fmla="*/ 0 w 491046"/>
              <a:gd name="connsiteY0" fmla="*/ 223379 h 576881"/>
              <a:gd name="connsiteX1" fmla="*/ 311527 w 491046"/>
              <a:gd name="connsiteY1" fmla="*/ 0 h 576881"/>
              <a:gd name="connsiteX2" fmla="*/ 491046 w 491046"/>
              <a:gd name="connsiteY2" fmla="*/ 152409 h 576881"/>
              <a:gd name="connsiteX3" fmla="*/ 327382 w 491046"/>
              <a:gd name="connsiteY3" fmla="*/ 315052 h 576881"/>
              <a:gd name="connsiteX4" fmla="*/ 331206 w 491046"/>
              <a:gd name="connsiteY4" fmla="*/ 422416 h 576881"/>
              <a:gd name="connsiteX5" fmla="*/ 71033 w 491046"/>
              <a:gd name="connsiteY5" fmla="*/ 576881 h 576881"/>
              <a:gd name="connsiteX6" fmla="*/ 0 w 491046"/>
              <a:gd name="connsiteY6" fmla="*/ 223379 h 576881"/>
              <a:gd name="connsiteX0" fmla="*/ 0 w 478422"/>
              <a:gd name="connsiteY0" fmla="*/ 202643 h 576881"/>
              <a:gd name="connsiteX1" fmla="*/ 298903 w 478422"/>
              <a:gd name="connsiteY1" fmla="*/ 0 h 576881"/>
              <a:gd name="connsiteX2" fmla="*/ 478422 w 478422"/>
              <a:gd name="connsiteY2" fmla="*/ 152409 h 576881"/>
              <a:gd name="connsiteX3" fmla="*/ 314758 w 478422"/>
              <a:gd name="connsiteY3" fmla="*/ 315052 h 576881"/>
              <a:gd name="connsiteX4" fmla="*/ 318582 w 478422"/>
              <a:gd name="connsiteY4" fmla="*/ 422416 h 576881"/>
              <a:gd name="connsiteX5" fmla="*/ 58409 w 478422"/>
              <a:gd name="connsiteY5" fmla="*/ 576881 h 576881"/>
              <a:gd name="connsiteX6" fmla="*/ 0 w 478422"/>
              <a:gd name="connsiteY6" fmla="*/ 202643 h 576881"/>
              <a:gd name="connsiteX0" fmla="*/ 0 w 478422"/>
              <a:gd name="connsiteY0" fmla="*/ 320947 h 695185"/>
              <a:gd name="connsiteX1" fmla="*/ 273014 w 478422"/>
              <a:gd name="connsiteY1" fmla="*/ 0 h 695185"/>
              <a:gd name="connsiteX2" fmla="*/ 478422 w 478422"/>
              <a:gd name="connsiteY2" fmla="*/ 270713 h 695185"/>
              <a:gd name="connsiteX3" fmla="*/ 314758 w 478422"/>
              <a:gd name="connsiteY3" fmla="*/ 433356 h 695185"/>
              <a:gd name="connsiteX4" fmla="*/ 318582 w 478422"/>
              <a:gd name="connsiteY4" fmla="*/ 540720 h 695185"/>
              <a:gd name="connsiteX5" fmla="*/ 58409 w 478422"/>
              <a:gd name="connsiteY5" fmla="*/ 695185 h 695185"/>
              <a:gd name="connsiteX6" fmla="*/ 0 w 478422"/>
              <a:gd name="connsiteY6" fmla="*/ 320947 h 695185"/>
              <a:gd name="connsiteX0" fmla="*/ 0 w 683179"/>
              <a:gd name="connsiteY0" fmla="*/ 320947 h 695185"/>
              <a:gd name="connsiteX1" fmla="*/ 273014 w 683179"/>
              <a:gd name="connsiteY1" fmla="*/ 0 h 695185"/>
              <a:gd name="connsiteX2" fmla="*/ 683179 w 683179"/>
              <a:gd name="connsiteY2" fmla="*/ 291590 h 695185"/>
              <a:gd name="connsiteX3" fmla="*/ 314758 w 683179"/>
              <a:gd name="connsiteY3" fmla="*/ 433356 h 695185"/>
              <a:gd name="connsiteX4" fmla="*/ 318582 w 683179"/>
              <a:gd name="connsiteY4" fmla="*/ 540720 h 695185"/>
              <a:gd name="connsiteX5" fmla="*/ 58409 w 683179"/>
              <a:gd name="connsiteY5" fmla="*/ 695185 h 695185"/>
              <a:gd name="connsiteX6" fmla="*/ 0 w 683179"/>
              <a:gd name="connsiteY6" fmla="*/ 320947 h 695185"/>
              <a:gd name="connsiteX0" fmla="*/ 0 w 683179"/>
              <a:gd name="connsiteY0" fmla="*/ 320947 h 695185"/>
              <a:gd name="connsiteX1" fmla="*/ 273014 w 683179"/>
              <a:gd name="connsiteY1" fmla="*/ 0 h 695185"/>
              <a:gd name="connsiteX2" fmla="*/ 683179 w 683179"/>
              <a:gd name="connsiteY2" fmla="*/ 291590 h 695185"/>
              <a:gd name="connsiteX3" fmla="*/ 430081 w 683179"/>
              <a:gd name="connsiteY3" fmla="*/ 577176 h 695185"/>
              <a:gd name="connsiteX4" fmla="*/ 318582 w 683179"/>
              <a:gd name="connsiteY4" fmla="*/ 540720 h 695185"/>
              <a:gd name="connsiteX5" fmla="*/ 58409 w 683179"/>
              <a:gd name="connsiteY5" fmla="*/ 695185 h 695185"/>
              <a:gd name="connsiteX6" fmla="*/ 0 w 683179"/>
              <a:gd name="connsiteY6" fmla="*/ 320947 h 695185"/>
              <a:gd name="connsiteX0" fmla="*/ 0 w 683179"/>
              <a:gd name="connsiteY0" fmla="*/ 320947 h 762456"/>
              <a:gd name="connsiteX1" fmla="*/ 273014 w 683179"/>
              <a:gd name="connsiteY1" fmla="*/ 0 h 762456"/>
              <a:gd name="connsiteX2" fmla="*/ 683179 w 683179"/>
              <a:gd name="connsiteY2" fmla="*/ 291590 h 762456"/>
              <a:gd name="connsiteX3" fmla="*/ 430081 w 683179"/>
              <a:gd name="connsiteY3" fmla="*/ 577176 h 762456"/>
              <a:gd name="connsiteX4" fmla="*/ 318582 w 683179"/>
              <a:gd name="connsiteY4" fmla="*/ 540720 h 762456"/>
              <a:gd name="connsiteX5" fmla="*/ 34873 w 683179"/>
              <a:gd name="connsiteY5" fmla="*/ 762456 h 762456"/>
              <a:gd name="connsiteX6" fmla="*/ 0 w 683179"/>
              <a:gd name="connsiteY6" fmla="*/ 320947 h 762456"/>
              <a:gd name="connsiteX0" fmla="*/ 0 w 652583"/>
              <a:gd name="connsiteY0" fmla="*/ 276873 h 762456"/>
              <a:gd name="connsiteX1" fmla="*/ 242418 w 652583"/>
              <a:gd name="connsiteY1" fmla="*/ 0 h 762456"/>
              <a:gd name="connsiteX2" fmla="*/ 652583 w 652583"/>
              <a:gd name="connsiteY2" fmla="*/ 291590 h 762456"/>
              <a:gd name="connsiteX3" fmla="*/ 399485 w 652583"/>
              <a:gd name="connsiteY3" fmla="*/ 577176 h 762456"/>
              <a:gd name="connsiteX4" fmla="*/ 287986 w 652583"/>
              <a:gd name="connsiteY4" fmla="*/ 540720 h 762456"/>
              <a:gd name="connsiteX5" fmla="*/ 4277 w 652583"/>
              <a:gd name="connsiteY5" fmla="*/ 762456 h 762456"/>
              <a:gd name="connsiteX6" fmla="*/ 0 w 652583"/>
              <a:gd name="connsiteY6" fmla="*/ 276873 h 762456"/>
              <a:gd name="connsiteX0" fmla="*/ 153420 w 648316"/>
              <a:gd name="connsiteY0" fmla="*/ 249037 h 762456"/>
              <a:gd name="connsiteX1" fmla="*/ 238151 w 648316"/>
              <a:gd name="connsiteY1" fmla="*/ 0 h 762456"/>
              <a:gd name="connsiteX2" fmla="*/ 648316 w 648316"/>
              <a:gd name="connsiteY2" fmla="*/ 291590 h 762456"/>
              <a:gd name="connsiteX3" fmla="*/ 395218 w 648316"/>
              <a:gd name="connsiteY3" fmla="*/ 577176 h 762456"/>
              <a:gd name="connsiteX4" fmla="*/ 283719 w 648316"/>
              <a:gd name="connsiteY4" fmla="*/ 540720 h 762456"/>
              <a:gd name="connsiteX5" fmla="*/ 10 w 648316"/>
              <a:gd name="connsiteY5" fmla="*/ 762456 h 762456"/>
              <a:gd name="connsiteX6" fmla="*/ 153420 w 648316"/>
              <a:gd name="connsiteY6" fmla="*/ 249037 h 762456"/>
              <a:gd name="connsiteX0" fmla="*/ 153420 w 648316"/>
              <a:gd name="connsiteY0" fmla="*/ 249037 h 762456"/>
              <a:gd name="connsiteX1" fmla="*/ 238151 w 648316"/>
              <a:gd name="connsiteY1" fmla="*/ 0 h 762456"/>
              <a:gd name="connsiteX2" fmla="*/ 648316 w 648316"/>
              <a:gd name="connsiteY2" fmla="*/ 291590 h 762456"/>
              <a:gd name="connsiteX3" fmla="*/ 487790 w 648316"/>
              <a:gd name="connsiteY3" fmla="*/ 741916 h 762456"/>
              <a:gd name="connsiteX4" fmla="*/ 283719 w 648316"/>
              <a:gd name="connsiteY4" fmla="*/ 540720 h 762456"/>
              <a:gd name="connsiteX5" fmla="*/ 10 w 648316"/>
              <a:gd name="connsiteY5" fmla="*/ 762456 h 762456"/>
              <a:gd name="connsiteX6" fmla="*/ 153420 w 648316"/>
              <a:gd name="connsiteY6" fmla="*/ 249037 h 762456"/>
              <a:gd name="connsiteX0" fmla="*/ 153420 w 648316"/>
              <a:gd name="connsiteY0" fmla="*/ 249037 h 749783"/>
              <a:gd name="connsiteX1" fmla="*/ 238151 w 648316"/>
              <a:gd name="connsiteY1" fmla="*/ 0 h 749783"/>
              <a:gd name="connsiteX2" fmla="*/ 648316 w 648316"/>
              <a:gd name="connsiteY2" fmla="*/ 291590 h 749783"/>
              <a:gd name="connsiteX3" fmla="*/ 487790 w 648316"/>
              <a:gd name="connsiteY3" fmla="*/ 741916 h 749783"/>
              <a:gd name="connsiteX4" fmla="*/ 283719 w 648316"/>
              <a:gd name="connsiteY4" fmla="*/ 540720 h 749783"/>
              <a:gd name="connsiteX5" fmla="*/ 10 w 648316"/>
              <a:gd name="connsiteY5" fmla="*/ 749783 h 749783"/>
              <a:gd name="connsiteX6" fmla="*/ 153420 w 648316"/>
              <a:gd name="connsiteY6" fmla="*/ 249037 h 749783"/>
              <a:gd name="connsiteX0" fmla="*/ 153420 w 550601"/>
              <a:gd name="connsiteY0" fmla="*/ 249037 h 749783"/>
              <a:gd name="connsiteX1" fmla="*/ 238151 w 550601"/>
              <a:gd name="connsiteY1" fmla="*/ 0 h 749783"/>
              <a:gd name="connsiteX2" fmla="*/ 550601 w 550601"/>
              <a:gd name="connsiteY2" fmla="*/ 283987 h 749783"/>
              <a:gd name="connsiteX3" fmla="*/ 487790 w 550601"/>
              <a:gd name="connsiteY3" fmla="*/ 741916 h 749783"/>
              <a:gd name="connsiteX4" fmla="*/ 283719 w 550601"/>
              <a:gd name="connsiteY4" fmla="*/ 540720 h 749783"/>
              <a:gd name="connsiteX5" fmla="*/ 10 w 550601"/>
              <a:gd name="connsiteY5" fmla="*/ 749783 h 749783"/>
              <a:gd name="connsiteX6" fmla="*/ 153420 w 550601"/>
              <a:gd name="connsiteY6" fmla="*/ 249037 h 749783"/>
              <a:gd name="connsiteX0" fmla="*/ 153420 w 550601"/>
              <a:gd name="connsiteY0" fmla="*/ 249037 h 756407"/>
              <a:gd name="connsiteX1" fmla="*/ 238151 w 550601"/>
              <a:gd name="connsiteY1" fmla="*/ 0 h 756407"/>
              <a:gd name="connsiteX2" fmla="*/ 550601 w 550601"/>
              <a:gd name="connsiteY2" fmla="*/ 283987 h 756407"/>
              <a:gd name="connsiteX3" fmla="*/ 487790 w 550601"/>
              <a:gd name="connsiteY3" fmla="*/ 741916 h 756407"/>
              <a:gd name="connsiteX4" fmla="*/ 283719 w 550601"/>
              <a:gd name="connsiteY4" fmla="*/ 734328 h 756407"/>
              <a:gd name="connsiteX5" fmla="*/ 10 w 550601"/>
              <a:gd name="connsiteY5" fmla="*/ 749783 h 756407"/>
              <a:gd name="connsiteX6" fmla="*/ 153420 w 550601"/>
              <a:gd name="connsiteY6" fmla="*/ 249037 h 756407"/>
              <a:gd name="connsiteX0" fmla="*/ 153420 w 550601"/>
              <a:gd name="connsiteY0" fmla="*/ 249037 h 749783"/>
              <a:gd name="connsiteX1" fmla="*/ 238151 w 550601"/>
              <a:gd name="connsiteY1" fmla="*/ 0 h 749783"/>
              <a:gd name="connsiteX2" fmla="*/ 550601 w 550601"/>
              <a:gd name="connsiteY2" fmla="*/ 283987 h 749783"/>
              <a:gd name="connsiteX3" fmla="*/ 487790 w 550601"/>
              <a:gd name="connsiteY3" fmla="*/ 741916 h 749783"/>
              <a:gd name="connsiteX4" fmla="*/ 10 w 550601"/>
              <a:gd name="connsiteY4" fmla="*/ 749783 h 749783"/>
              <a:gd name="connsiteX5" fmla="*/ 153420 w 550601"/>
              <a:gd name="connsiteY5" fmla="*/ 249037 h 749783"/>
              <a:gd name="connsiteX0" fmla="*/ 65268 w 550613"/>
              <a:gd name="connsiteY0" fmla="*/ 236003 h 749783"/>
              <a:gd name="connsiteX1" fmla="*/ 238163 w 550613"/>
              <a:gd name="connsiteY1" fmla="*/ 0 h 749783"/>
              <a:gd name="connsiteX2" fmla="*/ 550613 w 550613"/>
              <a:gd name="connsiteY2" fmla="*/ 283987 h 749783"/>
              <a:gd name="connsiteX3" fmla="*/ 487802 w 550613"/>
              <a:gd name="connsiteY3" fmla="*/ 741916 h 749783"/>
              <a:gd name="connsiteX4" fmla="*/ 22 w 550613"/>
              <a:gd name="connsiteY4" fmla="*/ 749783 h 749783"/>
              <a:gd name="connsiteX5" fmla="*/ 65268 w 550613"/>
              <a:gd name="connsiteY5" fmla="*/ 236003 h 749783"/>
              <a:gd name="connsiteX0" fmla="*/ 12441 w 550685"/>
              <a:gd name="connsiteY0" fmla="*/ 283796 h 749783"/>
              <a:gd name="connsiteX1" fmla="*/ 238235 w 550685"/>
              <a:gd name="connsiteY1" fmla="*/ 0 h 749783"/>
              <a:gd name="connsiteX2" fmla="*/ 550685 w 550685"/>
              <a:gd name="connsiteY2" fmla="*/ 283987 h 749783"/>
              <a:gd name="connsiteX3" fmla="*/ 487874 w 550685"/>
              <a:gd name="connsiteY3" fmla="*/ 741916 h 749783"/>
              <a:gd name="connsiteX4" fmla="*/ 94 w 550685"/>
              <a:gd name="connsiteY4" fmla="*/ 749783 h 749783"/>
              <a:gd name="connsiteX5" fmla="*/ 12441 w 550685"/>
              <a:gd name="connsiteY5" fmla="*/ 283796 h 749783"/>
              <a:gd name="connsiteX0" fmla="*/ 10614 w 550697"/>
              <a:gd name="connsiteY0" fmla="*/ 352680 h 749783"/>
              <a:gd name="connsiteX1" fmla="*/ 238247 w 550697"/>
              <a:gd name="connsiteY1" fmla="*/ 0 h 749783"/>
              <a:gd name="connsiteX2" fmla="*/ 550697 w 550697"/>
              <a:gd name="connsiteY2" fmla="*/ 283987 h 749783"/>
              <a:gd name="connsiteX3" fmla="*/ 487886 w 550697"/>
              <a:gd name="connsiteY3" fmla="*/ 741916 h 749783"/>
              <a:gd name="connsiteX4" fmla="*/ 106 w 550697"/>
              <a:gd name="connsiteY4" fmla="*/ 749783 h 749783"/>
              <a:gd name="connsiteX5" fmla="*/ 10614 w 550697"/>
              <a:gd name="connsiteY5" fmla="*/ 352680 h 749783"/>
              <a:gd name="connsiteX0" fmla="*/ 10614 w 556868"/>
              <a:gd name="connsiteY0" fmla="*/ 352680 h 749783"/>
              <a:gd name="connsiteX1" fmla="*/ 238247 w 556868"/>
              <a:gd name="connsiteY1" fmla="*/ 0 h 749783"/>
              <a:gd name="connsiteX2" fmla="*/ 556868 w 556868"/>
              <a:gd name="connsiteY2" fmla="*/ 306291 h 749783"/>
              <a:gd name="connsiteX3" fmla="*/ 487886 w 556868"/>
              <a:gd name="connsiteY3" fmla="*/ 741916 h 749783"/>
              <a:gd name="connsiteX4" fmla="*/ 106 w 556868"/>
              <a:gd name="connsiteY4" fmla="*/ 749783 h 749783"/>
              <a:gd name="connsiteX5" fmla="*/ 10614 w 556868"/>
              <a:gd name="connsiteY5" fmla="*/ 352680 h 7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6868" h="749783">
                <a:moveTo>
                  <a:pt x="10614" y="352680"/>
                </a:moveTo>
                <a:lnTo>
                  <a:pt x="238247" y="0"/>
                </a:lnTo>
                <a:lnTo>
                  <a:pt x="556868" y="306291"/>
                </a:lnTo>
                <a:lnTo>
                  <a:pt x="487886" y="741916"/>
                </a:lnTo>
                <a:lnTo>
                  <a:pt x="106" y="749783"/>
                </a:lnTo>
                <a:cubicBezTo>
                  <a:pt x="-1320" y="587922"/>
                  <a:pt x="12040" y="514541"/>
                  <a:pt x="10614" y="352680"/>
                </a:cubicBezTo>
                <a:close/>
              </a:path>
            </a:pathLst>
          </a:custGeom>
          <a:noFill/>
          <a:ln w="28575">
            <a:solidFill>
              <a:schemeClr val="tx1">
                <a:lumMod val="85000"/>
                <a:lumOff val="15000"/>
              </a:schemeClr>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dirty="0"/>
          </a:p>
        </p:txBody>
      </p:sp>
      <p:sp>
        <p:nvSpPr>
          <p:cNvPr id="19" name="矩形 18">
            <a:extLst>
              <a:ext uri="{FF2B5EF4-FFF2-40B4-BE49-F238E27FC236}">
                <a16:creationId xmlns:a16="http://schemas.microsoft.com/office/drawing/2014/main" id="{64DF323B-A722-E001-52AD-2DC5769303A5}"/>
              </a:ext>
            </a:extLst>
          </p:cNvPr>
          <p:cNvSpPr/>
          <p:nvPr/>
        </p:nvSpPr>
        <p:spPr>
          <a:xfrm>
            <a:off x="6089704" y="515077"/>
            <a:ext cx="1544012" cy="369332"/>
          </a:xfrm>
          <a:prstGeom prst="rect">
            <a:avLst/>
          </a:prstGeom>
        </p:spPr>
        <p:txBody>
          <a:bodyPr wrap="none">
            <a:spAutoFit/>
          </a:bodyPr>
          <a:lstStyle/>
          <a:p>
            <a:r>
              <a:rPr kumimoji="1" lang="en-US" altLang="zh-CN" b="1" dirty="0"/>
              <a:t>MapReduce</a:t>
            </a:r>
            <a:r>
              <a:rPr kumimoji="1" lang="zh-CN" altLang="en-US" dirty="0"/>
              <a:t> </a:t>
            </a:r>
            <a:endParaRPr lang="zh-CN" altLang="en-US" dirty="0"/>
          </a:p>
        </p:txBody>
      </p:sp>
    </p:spTree>
    <p:extLst>
      <p:ext uri="{BB962C8B-B14F-4D97-AF65-F5344CB8AC3E}">
        <p14:creationId xmlns:p14="http://schemas.microsoft.com/office/powerpoint/2010/main" val="763275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en-US" dirty="0"/>
              <a:t>Put it all together: the roofline model </a:t>
            </a:r>
            <a:endParaRPr lang="en-US" altLang="en-US" sz="1200" dirty="0"/>
          </a:p>
        </p:txBody>
      </p:sp>
      <p:sp>
        <p:nvSpPr>
          <p:cNvPr id="808963" name="Line 3"/>
          <p:cNvSpPr>
            <a:spLocks noChangeShapeType="1"/>
          </p:cNvSpPr>
          <p:nvPr/>
        </p:nvSpPr>
        <p:spPr bwMode="auto">
          <a:xfrm flipV="1">
            <a:off x="580057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4" name="Line 4"/>
          <p:cNvSpPr>
            <a:spLocks noChangeShapeType="1"/>
          </p:cNvSpPr>
          <p:nvPr/>
        </p:nvSpPr>
        <p:spPr bwMode="auto">
          <a:xfrm flipV="1">
            <a:off x="625777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5" name="Line 5"/>
          <p:cNvSpPr>
            <a:spLocks noChangeShapeType="1"/>
          </p:cNvSpPr>
          <p:nvPr/>
        </p:nvSpPr>
        <p:spPr bwMode="auto">
          <a:xfrm flipV="1">
            <a:off x="671378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6" name="Line 6"/>
          <p:cNvSpPr>
            <a:spLocks noChangeShapeType="1"/>
          </p:cNvSpPr>
          <p:nvPr/>
        </p:nvSpPr>
        <p:spPr bwMode="auto">
          <a:xfrm flipV="1">
            <a:off x="717098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7" name="Line 7"/>
          <p:cNvSpPr>
            <a:spLocks noChangeShapeType="1"/>
          </p:cNvSpPr>
          <p:nvPr/>
        </p:nvSpPr>
        <p:spPr bwMode="auto">
          <a:xfrm flipV="1">
            <a:off x="7626994"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8" name="Line 8"/>
          <p:cNvSpPr>
            <a:spLocks noChangeShapeType="1"/>
          </p:cNvSpPr>
          <p:nvPr/>
        </p:nvSpPr>
        <p:spPr bwMode="auto">
          <a:xfrm flipV="1">
            <a:off x="8084194" y="144101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9" name="Line 9"/>
          <p:cNvSpPr>
            <a:spLocks noChangeShapeType="1"/>
          </p:cNvSpPr>
          <p:nvPr/>
        </p:nvSpPr>
        <p:spPr bwMode="auto">
          <a:xfrm flipV="1">
            <a:off x="8540203" y="144101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0" name="Line 10"/>
          <p:cNvSpPr>
            <a:spLocks noChangeShapeType="1"/>
          </p:cNvSpPr>
          <p:nvPr/>
        </p:nvSpPr>
        <p:spPr bwMode="auto">
          <a:xfrm flipH="1" flipV="1">
            <a:off x="5344566" y="441162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1" name="Line 11"/>
          <p:cNvSpPr>
            <a:spLocks noChangeShapeType="1"/>
          </p:cNvSpPr>
          <p:nvPr/>
        </p:nvSpPr>
        <p:spPr bwMode="auto">
          <a:xfrm flipH="1" flipV="1">
            <a:off x="5344566" y="395442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2" name="Line 12"/>
          <p:cNvSpPr>
            <a:spLocks noChangeShapeType="1"/>
          </p:cNvSpPr>
          <p:nvPr/>
        </p:nvSpPr>
        <p:spPr bwMode="auto">
          <a:xfrm flipH="1" flipV="1">
            <a:off x="5344566" y="34984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3" name="Line 13"/>
          <p:cNvSpPr>
            <a:spLocks noChangeShapeType="1"/>
          </p:cNvSpPr>
          <p:nvPr/>
        </p:nvSpPr>
        <p:spPr bwMode="auto">
          <a:xfrm flipH="1" flipV="1">
            <a:off x="5344566" y="30412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4" name="Line 14"/>
          <p:cNvSpPr>
            <a:spLocks noChangeShapeType="1"/>
          </p:cNvSpPr>
          <p:nvPr/>
        </p:nvSpPr>
        <p:spPr bwMode="auto">
          <a:xfrm flipH="1" flipV="1">
            <a:off x="5344566" y="25840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5" name="Line 15"/>
          <p:cNvSpPr>
            <a:spLocks noChangeShapeType="1"/>
          </p:cNvSpPr>
          <p:nvPr/>
        </p:nvSpPr>
        <p:spPr bwMode="auto">
          <a:xfrm flipH="1" flipV="1">
            <a:off x="5344566" y="21268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6" name="Line 16"/>
          <p:cNvSpPr>
            <a:spLocks noChangeShapeType="1"/>
          </p:cNvSpPr>
          <p:nvPr/>
        </p:nvSpPr>
        <p:spPr bwMode="auto">
          <a:xfrm flipH="1" flipV="1">
            <a:off x="5344566" y="16696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7" name="Text Box 17"/>
          <p:cNvSpPr txBox="1">
            <a:spLocks noChangeArrowheads="1"/>
          </p:cNvSpPr>
          <p:nvPr/>
        </p:nvSpPr>
        <p:spPr bwMode="auto">
          <a:xfrm>
            <a:off x="4450407" y="418302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2</a:t>
            </a:r>
          </a:p>
        </p:txBody>
      </p:sp>
      <p:sp>
        <p:nvSpPr>
          <p:cNvPr id="808978" name="Text Box 18"/>
          <p:cNvSpPr txBox="1">
            <a:spLocks noChangeArrowheads="1"/>
          </p:cNvSpPr>
          <p:nvPr/>
        </p:nvSpPr>
        <p:spPr bwMode="auto">
          <a:xfrm>
            <a:off x="5115966"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8</a:t>
            </a:r>
            <a:endParaRPr lang="en-US" altLang="en-US" sz="1200"/>
          </a:p>
        </p:txBody>
      </p:sp>
      <p:sp>
        <p:nvSpPr>
          <p:cNvPr id="808979" name="Line 19"/>
          <p:cNvSpPr>
            <a:spLocks noChangeShapeType="1"/>
          </p:cNvSpPr>
          <p:nvPr/>
        </p:nvSpPr>
        <p:spPr bwMode="auto">
          <a:xfrm>
            <a:off x="5344566" y="4868820"/>
            <a:ext cx="3424238" cy="0"/>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80" name="Text Box 20"/>
          <p:cNvSpPr txBox="1">
            <a:spLocks noChangeArrowheads="1"/>
          </p:cNvSpPr>
          <p:nvPr/>
        </p:nvSpPr>
        <p:spPr bwMode="auto">
          <a:xfrm>
            <a:off x="5344567" y="5326020"/>
            <a:ext cx="2968228"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flop:DRAM byte ratio</a:t>
            </a:r>
          </a:p>
        </p:txBody>
      </p:sp>
      <p:sp>
        <p:nvSpPr>
          <p:cNvPr id="808981" name="Text Box 21"/>
          <p:cNvSpPr txBox="1">
            <a:spLocks noChangeArrowheads="1"/>
          </p:cNvSpPr>
          <p:nvPr/>
        </p:nvSpPr>
        <p:spPr bwMode="auto">
          <a:xfrm rot="16200000">
            <a:off x="2948432" y="2922744"/>
            <a:ext cx="342304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2400"/>
              <a:t>attainable Gflop/s</a:t>
            </a:r>
          </a:p>
        </p:txBody>
      </p:sp>
      <p:sp>
        <p:nvSpPr>
          <p:cNvPr id="808982" name="Text Box 22"/>
          <p:cNvSpPr txBox="1">
            <a:spLocks noChangeArrowheads="1"/>
          </p:cNvSpPr>
          <p:nvPr/>
        </p:nvSpPr>
        <p:spPr bwMode="auto">
          <a:xfrm>
            <a:off x="4450407" y="372582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4</a:t>
            </a:r>
          </a:p>
        </p:txBody>
      </p:sp>
      <p:sp>
        <p:nvSpPr>
          <p:cNvPr id="808983" name="Text Box 23"/>
          <p:cNvSpPr txBox="1">
            <a:spLocks noChangeArrowheads="1"/>
          </p:cNvSpPr>
          <p:nvPr/>
        </p:nvSpPr>
        <p:spPr bwMode="auto">
          <a:xfrm>
            <a:off x="4450407" y="3269811"/>
            <a:ext cx="684610" cy="4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8</a:t>
            </a:r>
          </a:p>
        </p:txBody>
      </p:sp>
      <p:sp>
        <p:nvSpPr>
          <p:cNvPr id="808984" name="Text Box 24"/>
          <p:cNvSpPr txBox="1">
            <a:spLocks noChangeArrowheads="1"/>
          </p:cNvSpPr>
          <p:nvPr/>
        </p:nvSpPr>
        <p:spPr bwMode="auto">
          <a:xfrm>
            <a:off x="4450407" y="28126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16</a:t>
            </a:r>
          </a:p>
        </p:txBody>
      </p:sp>
      <p:sp>
        <p:nvSpPr>
          <p:cNvPr id="808985" name="Text Box 25"/>
          <p:cNvSpPr txBox="1">
            <a:spLocks noChangeArrowheads="1"/>
          </p:cNvSpPr>
          <p:nvPr/>
        </p:nvSpPr>
        <p:spPr bwMode="auto">
          <a:xfrm>
            <a:off x="4450407" y="23554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32</a:t>
            </a:r>
          </a:p>
        </p:txBody>
      </p:sp>
      <p:sp>
        <p:nvSpPr>
          <p:cNvPr id="808986" name="Text Box 26"/>
          <p:cNvSpPr txBox="1">
            <a:spLocks noChangeArrowheads="1"/>
          </p:cNvSpPr>
          <p:nvPr/>
        </p:nvSpPr>
        <p:spPr bwMode="auto">
          <a:xfrm>
            <a:off x="4450407" y="18982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64</a:t>
            </a:r>
          </a:p>
        </p:txBody>
      </p:sp>
      <p:sp>
        <p:nvSpPr>
          <p:cNvPr id="808987" name="Text Box 27"/>
          <p:cNvSpPr txBox="1">
            <a:spLocks noChangeArrowheads="1"/>
          </p:cNvSpPr>
          <p:nvPr/>
        </p:nvSpPr>
        <p:spPr bwMode="auto">
          <a:xfrm>
            <a:off x="4450407" y="14410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128</a:t>
            </a:r>
          </a:p>
        </p:txBody>
      </p:sp>
      <p:sp>
        <p:nvSpPr>
          <p:cNvPr id="808988" name="Text Box 28"/>
          <p:cNvSpPr txBox="1">
            <a:spLocks noChangeArrowheads="1"/>
          </p:cNvSpPr>
          <p:nvPr/>
        </p:nvSpPr>
        <p:spPr bwMode="auto">
          <a:xfrm>
            <a:off x="5563641"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4</a:t>
            </a:r>
            <a:endParaRPr lang="en-US" altLang="en-US" sz="1200"/>
          </a:p>
        </p:txBody>
      </p:sp>
      <p:sp>
        <p:nvSpPr>
          <p:cNvPr id="808989" name="Text Box 29"/>
          <p:cNvSpPr txBox="1">
            <a:spLocks noChangeArrowheads="1"/>
          </p:cNvSpPr>
          <p:nvPr/>
        </p:nvSpPr>
        <p:spPr bwMode="auto">
          <a:xfrm>
            <a:off x="6010125" y="486882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2</a:t>
            </a:r>
            <a:endParaRPr lang="en-US" altLang="en-US" sz="1200"/>
          </a:p>
        </p:txBody>
      </p:sp>
      <p:sp>
        <p:nvSpPr>
          <p:cNvPr id="808990" name="Text Box 30"/>
          <p:cNvSpPr txBox="1">
            <a:spLocks noChangeArrowheads="1"/>
          </p:cNvSpPr>
          <p:nvPr/>
        </p:nvSpPr>
        <p:spPr bwMode="auto">
          <a:xfrm>
            <a:off x="6494710" y="486882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a:t>
            </a:r>
          </a:p>
        </p:txBody>
      </p:sp>
      <p:sp>
        <p:nvSpPr>
          <p:cNvPr id="808991" name="Text Box 31"/>
          <p:cNvSpPr txBox="1">
            <a:spLocks noChangeArrowheads="1"/>
          </p:cNvSpPr>
          <p:nvPr/>
        </p:nvSpPr>
        <p:spPr bwMode="auto">
          <a:xfrm>
            <a:off x="6942385"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2</a:t>
            </a:r>
          </a:p>
        </p:txBody>
      </p:sp>
      <p:sp>
        <p:nvSpPr>
          <p:cNvPr id="808992" name="Text Box 32"/>
          <p:cNvSpPr txBox="1">
            <a:spLocks noChangeArrowheads="1"/>
          </p:cNvSpPr>
          <p:nvPr/>
        </p:nvSpPr>
        <p:spPr bwMode="auto">
          <a:xfrm>
            <a:off x="7390060"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4</a:t>
            </a:r>
          </a:p>
        </p:txBody>
      </p:sp>
      <p:sp>
        <p:nvSpPr>
          <p:cNvPr id="808993" name="Text Box 33"/>
          <p:cNvSpPr txBox="1">
            <a:spLocks noChangeArrowheads="1"/>
          </p:cNvSpPr>
          <p:nvPr/>
        </p:nvSpPr>
        <p:spPr bwMode="auto">
          <a:xfrm>
            <a:off x="7846069" y="486882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8</a:t>
            </a:r>
          </a:p>
        </p:txBody>
      </p:sp>
      <p:sp>
        <p:nvSpPr>
          <p:cNvPr id="808994" name="Text Box 34"/>
          <p:cNvSpPr txBox="1">
            <a:spLocks noChangeArrowheads="1"/>
          </p:cNvSpPr>
          <p:nvPr/>
        </p:nvSpPr>
        <p:spPr bwMode="auto">
          <a:xfrm>
            <a:off x="8303270" y="4868820"/>
            <a:ext cx="46553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16</a:t>
            </a:r>
          </a:p>
        </p:txBody>
      </p:sp>
      <p:sp>
        <p:nvSpPr>
          <p:cNvPr id="808995" name="Line 35"/>
          <p:cNvSpPr>
            <a:spLocks noChangeShapeType="1"/>
          </p:cNvSpPr>
          <p:nvPr/>
        </p:nvSpPr>
        <p:spPr bwMode="auto">
          <a:xfrm flipV="1">
            <a:off x="5344566" y="1445774"/>
            <a:ext cx="0" cy="3427809"/>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96" name="Text Box 36"/>
          <p:cNvSpPr txBox="1">
            <a:spLocks noChangeArrowheads="1"/>
          </p:cNvSpPr>
          <p:nvPr/>
        </p:nvSpPr>
        <p:spPr bwMode="auto">
          <a:xfrm>
            <a:off x="4431357" y="464022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a:t>
            </a:r>
          </a:p>
        </p:txBody>
      </p:sp>
      <p:grpSp>
        <p:nvGrpSpPr>
          <p:cNvPr id="808997" name="Group 37"/>
          <p:cNvGrpSpPr>
            <a:grpSpLocks/>
          </p:cNvGrpSpPr>
          <p:nvPr/>
        </p:nvGrpSpPr>
        <p:grpSpPr bwMode="auto">
          <a:xfrm>
            <a:off x="7613898" y="1902975"/>
            <a:ext cx="926306" cy="396478"/>
            <a:chOff x="2673" y="1253"/>
            <a:chExt cx="778" cy="333"/>
          </a:xfrm>
        </p:grpSpPr>
        <p:sp>
          <p:nvSpPr>
            <p:cNvPr id="808998" name="Rectangle 38"/>
            <p:cNvSpPr>
              <a:spLocks noChangeArrowheads="1"/>
            </p:cNvSpPr>
            <p:nvPr/>
          </p:nvSpPr>
          <p:spPr bwMode="auto">
            <a:xfrm>
              <a:off x="2688" y="1487"/>
              <a:ext cx="763" cy="99"/>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8999" name="Line 39"/>
            <p:cNvSpPr>
              <a:spLocks noChangeShapeType="1"/>
            </p:cNvSpPr>
            <p:nvPr/>
          </p:nvSpPr>
          <p:spPr bwMode="auto">
            <a:xfrm flipH="1" flipV="1">
              <a:off x="2685" y="1487"/>
              <a:ext cx="766" cy="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0" name="Text Box 40"/>
            <p:cNvSpPr txBox="1">
              <a:spLocks noChangeArrowheads="1"/>
            </p:cNvSpPr>
            <p:nvPr/>
          </p:nvSpPr>
          <p:spPr bwMode="auto">
            <a:xfrm>
              <a:off x="2673" y="1253"/>
              <a:ext cx="763"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dirty="0">
                  <a:solidFill>
                    <a:srgbClr val="0000FF"/>
                  </a:solidFill>
                </a:rPr>
                <a:t>Peak flops</a:t>
              </a:r>
            </a:p>
          </p:txBody>
        </p:sp>
      </p:grpSp>
      <p:grpSp>
        <p:nvGrpSpPr>
          <p:cNvPr id="809001" name="Group 41"/>
          <p:cNvGrpSpPr>
            <a:grpSpLocks/>
          </p:cNvGrpSpPr>
          <p:nvPr/>
        </p:nvGrpSpPr>
        <p:grpSpPr bwMode="auto">
          <a:xfrm>
            <a:off x="5004048" y="2182770"/>
            <a:ext cx="3018235" cy="2400300"/>
            <a:chOff x="481" y="1488"/>
            <a:chExt cx="2535" cy="2016"/>
          </a:xfrm>
        </p:grpSpPr>
        <p:sp>
          <p:nvSpPr>
            <p:cNvPr id="809002" name="Freeform 42"/>
            <p:cNvSpPr>
              <a:spLocks/>
            </p:cNvSpPr>
            <p:nvPr/>
          </p:nvSpPr>
          <p:spPr bwMode="auto">
            <a:xfrm>
              <a:off x="783" y="1488"/>
              <a:ext cx="1920" cy="2016"/>
            </a:xfrm>
            <a:custGeom>
              <a:avLst/>
              <a:gdLst>
                <a:gd name="T0" fmla="*/ 0 w 1920"/>
                <a:gd name="T1" fmla="*/ 1920 h 2016"/>
                <a:gd name="T2" fmla="*/ 0 w 1920"/>
                <a:gd name="T3" fmla="*/ 2016 h 2016"/>
                <a:gd name="T4" fmla="*/ 1920 w 1920"/>
                <a:gd name="T5" fmla="*/ 96 h 2016"/>
                <a:gd name="T6" fmla="*/ 1920 w 1920"/>
                <a:gd name="T7" fmla="*/ 0 h 2016"/>
                <a:gd name="T8" fmla="*/ 0 w 1920"/>
                <a:gd name="T9" fmla="*/ 1920 h 2016"/>
              </a:gdLst>
              <a:ahLst/>
              <a:cxnLst>
                <a:cxn ang="0">
                  <a:pos x="T0" y="T1"/>
                </a:cxn>
                <a:cxn ang="0">
                  <a:pos x="T2" y="T3"/>
                </a:cxn>
                <a:cxn ang="0">
                  <a:pos x="T4" y="T5"/>
                </a:cxn>
                <a:cxn ang="0">
                  <a:pos x="T6" y="T7"/>
                </a:cxn>
                <a:cxn ang="0">
                  <a:pos x="T8" y="T9"/>
                </a:cxn>
              </a:cxnLst>
              <a:rect l="0" t="0" r="r" b="b"/>
              <a:pathLst>
                <a:path w="1920" h="2016">
                  <a:moveTo>
                    <a:pt x="0" y="1920"/>
                  </a:moveTo>
                  <a:lnTo>
                    <a:pt x="0" y="2016"/>
                  </a:lnTo>
                  <a:lnTo>
                    <a:pt x="1920" y="96"/>
                  </a:lnTo>
                  <a:lnTo>
                    <a:pt x="1920" y="0"/>
                  </a:lnTo>
                  <a:lnTo>
                    <a:pt x="0" y="1920"/>
                  </a:lnTo>
                  <a:close/>
                </a:path>
              </a:pathLst>
            </a:custGeom>
            <a:solidFill>
              <a:srgbClr val="E6E6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3" name="Line 43"/>
            <p:cNvSpPr>
              <a:spLocks noChangeShapeType="1"/>
            </p:cNvSpPr>
            <p:nvPr/>
          </p:nvSpPr>
          <p:spPr bwMode="auto">
            <a:xfrm flipV="1">
              <a:off x="767" y="1489"/>
              <a:ext cx="1917" cy="1919"/>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4" name="Text Box 44"/>
            <p:cNvSpPr txBox="1">
              <a:spLocks noChangeArrowheads="1"/>
            </p:cNvSpPr>
            <p:nvPr/>
          </p:nvSpPr>
          <p:spPr bwMode="auto">
            <a:xfrm rot="18900000">
              <a:off x="481" y="2113"/>
              <a:ext cx="2535"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dirty="0">
                  <a:solidFill>
                    <a:srgbClr val="0000FF"/>
                  </a:solidFill>
                </a:rPr>
                <a:t>Stream Bandwidth</a:t>
              </a:r>
            </a:p>
          </p:txBody>
        </p:sp>
      </p:grpSp>
      <p:grpSp>
        <p:nvGrpSpPr>
          <p:cNvPr id="809005" name="Group 45"/>
          <p:cNvGrpSpPr>
            <a:grpSpLocks/>
          </p:cNvGrpSpPr>
          <p:nvPr/>
        </p:nvGrpSpPr>
        <p:grpSpPr bwMode="auto">
          <a:xfrm>
            <a:off x="6948343" y="2710216"/>
            <a:ext cx="222647" cy="2157413"/>
            <a:chOff x="2114" y="1931"/>
            <a:chExt cx="187" cy="1812"/>
          </a:xfrm>
        </p:grpSpPr>
        <p:sp>
          <p:nvSpPr>
            <p:cNvPr id="809006" name="Line 46"/>
            <p:cNvSpPr>
              <a:spLocks noChangeShapeType="1"/>
            </p:cNvSpPr>
            <p:nvPr/>
          </p:nvSpPr>
          <p:spPr bwMode="auto">
            <a:xfrm flipV="1">
              <a:off x="2301" y="1931"/>
              <a:ext cx="0" cy="1776"/>
            </a:xfrm>
            <a:prstGeom prst="line">
              <a:avLst/>
            </a:prstGeom>
            <a:noFill/>
            <a:ln w="38100">
              <a:solidFill>
                <a:srgbClr val="FF0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7" name="Text Box 47"/>
            <p:cNvSpPr txBox="1">
              <a:spLocks noChangeArrowheads="1"/>
            </p:cNvSpPr>
            <p:nvPr/>
          </p:nvSpPr>
          <p:spPr bwMode="auto">
            <a:xfrm rot="16200000">
              <a:off x="1296" y="2781"/>
              <a:ext cx="178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1200" dirty="0">
                  <a:solidFill>
                    <a:srgbClr val="FF0080"/>
                  </a:solidFill>
                </a:rPr>
                <a:t>Kernel’s Arithmetic Intensity</a:t>
              </a:r>
            </a:p>
          </p:txBody>
        </p:sp>
      </p:grpSp>
      <p:sp>
        <p:nvSpPr>
          <p:cNvPr id="809008" name="Rectangle 48"/>
          <p:cNvSpPr>
            <a:spLocks noChangeArrowheads="1"/>
          </p:cNvSpPr>
          <p:nvPr/>
        </p:nvSpPr>
        <p:spPr bwMode="auto">
          <a:xfrm>
            <a:off x="5600701" y="1141810"/>
            <a:ext cx="193476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marL="342900" indent="-342900">
              <a:spcBef>
                <a:spcPct val="20000"/>
              </a:spcBef>
              <a:buClr>
                <a:srgbClr val="000080"/>
              </a:buClr>
              <a:buSzPct val="85000"/>
              <a:buFont typeface="Wingdings" panose="05000000000000000000" pitchFamily="2" charset="2"/>
              <a:buChar char="v"/>
              <a:defRPr sz="2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00" dirty="0"/>
          </a:p>
        </p:txBody>
      </p:sp>
      <p:sp>
        <p:nvSpPr>
          <p:cNvPr id="3" name="内容占位符 2">
            <a:extLst>
              <a:ext uri="{FF2B5EF4-FFF2-40B4-BE49-F238E27FC236}">
                <a16:creationId xmlns:a16="http://schemas.microsoft.com/office/drawing/2014/main" id="{4C45E692-F210-7B2B-9F7A-8B512BA47D33}"/>
              </a:ext>
            </a:extLst>
          </p:cNvPr>
          <p:cNvSpPr>
            <a:spLocks noGrp="1"/>
          </p:cNvSpPr>
          <p:nvPr>
            <p:ph idx="1"/>
          </p:nvPr>
        </p:nvSpPr>
        <p:spPr>
          <a:xfrm>
            <a:off x="302840" y="1129308"/>
            <a:ext cx="3764033" cy="4032448"/>
          </a:xfrm>
        </p:spPr>
        <p:txBody>
          <a:bodyPr/>
          <a:lstStyle/>
          <a:p>
            <a:r>
              <a:rPr kumimoji="1" lang="en-US" altLang="zh-CN" dirty="0"/>
              <a:t>Given an application</a:t>
            </a:r>
          </a:p>
          <a:p>
            <a:pPr lvl="1"/>
            <a:r>
              <a:rPr kumimoji="1" lang="en-US" altLang="zh-CN" dirty="0">
                <a:solidFill>
                  <a:schemeClr val="tx1"/>
                </a:solidFill>
              </a:rPr>
              <a:t>If we know how many FLOPs performed per-memory read, we can see whether it is computation bound or memory bound </a:t>
            </a:r>
          </a:p>
          <a:p>
            <a:r>
              <a:rPr kumimoji="1" lang="en-US" altLang="zh-CN" dirty="0">
                <a:solidFill>
                  <a:schemeClr val="tx1"/>
                </a:solidFill>
              </a:rPr>
              <a:t>Benefit</a:t>
            </a:r>
          </a:p>
          <a:p>
            <a:pPr lvl="1"/>
            <a:r>
              <a:rPr kumimoji="1" lang="en-US" altLang="zh-CN" dirty="0">
                <a:solidFill>
                  <a:schemeClr val="tx1"/>
                </a:solidFill>
              </a:rPr>
              <a:t>Give hints on the optimization directions </a:t>
            </a:r>
          </a:p>
          <a:p>
            <a:pPr lvl="1"/>
            <a:endParaRPr kumimoji="1" lang="en-US" altLang="zh-CN" dirty="0">
              <a:solidFill>
                <a:srgbClr val="C00000"/>
              </a:solidFill>
            </a:endParaRPr>
          </a:p>
        </p:txBody>
      </p:sp>
    </p:spTree>
    <p:extLst>
      <p:ext uri="{BB962C8B-B14F-4D97-AF65-F5344CB8AC3E}">
        <p14:creationId xmlns:p14="http://schemas.microsoft.com/office/powerpoint/2010/main" val="2575684770"/>
      </p:ext>
    </p:extLst>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8575">
          <a:solidFill>
            <a:schemeClr val="tx1"/>
          </a:solidFill>
          <a:prstDash val="sysDot"/>
          <a:headEnd type="none" w="med" len="med"/>
          <a:tailEnd type="arrow" w="lg" len="lg"/>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55149</TotalTime>
  <Words>5092</Words>
  <Application>Microsoft Macintosh PowerPoint</Application>
  <PresentationFormat>全屏显示(16:10)</PresentationFormat>
  <Paragraphs>945</Paragraphs>
  <Slides>80</Slides>
  <Notes>32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80</vt:i4>
      </vt:variant>
    </vt:vector>
  </HeadingPairs>
  <TitlesOfParts>
    <vt:vector size="94" baseType="lpstr">
      <vt:lpstr>DengXian</vt:lpstr>
      <vt:lpstr>Google Sans</vt:lpstr>
      <vt:lpstr>Times</vt:lpstr>
      <vt:lpstr>UbuntuMono</vt:lpstr>
      <vt:lpstr>Arial</vt:lpstr>
      <vt:lpstr>Calibri</vt:lpstr>
      <vt:lpstr>Cambria Math</vt:lpstr>
      <vt:lpstr>Candara</vt:lpstr>
      <vt:lpstr>Consolas</vt:lpstr>
      <vt:lpstr>Courier New</vt:lpstr>
      <vt:lpstr>Eras Medium ITC</vt:lpstr>
      <vt:lpstr>Verdana</vt:lpstr>
      <vt:lpstr>Wingdings</vt:lpstr>
      <vt:lpstr>1_Office 主题​​</vt:lpstr>
      <vt:lpstr>The distributed (and parallel) programming on a single device &amp; MapReduce</vt:lpstr>
      <vt:lpstr>Review: given an AI (model training) workload, how many computation does it need? </vt:lpstr>
      <vt:lpstr>Review: Spectrum of computation device available </vt:lpstr>
      <vt:lpstr>Review: parallelism on a single device </vt:lpstr>
      <vt:lpstr>Review: Memory stalls (Communication stalls) </vt:lpstr>
      <vt:lpstr>Roofline Model: y-axis</vt:lpstr>
      <vt:lpstr>Roofline Model: x-axis</vt:lpstr>
      <vt:lpstr>Bandwidth as Slope</vt:lpstr>
      <vt:lpstr>Put it all together: the roofline model </vt:lpstr>
      <vt:lpstr>Back to SIMD: Modern GPU also builds around SIMD </vt:lpstr>
      <vt:lpstr>Example: Intel Core i9 (Coffee Lake)</vt:lpstr>
      <vt:lpstr>Example: NVIDIA GTX 480</vt:lpstr>
      <vt:lpstr>SIMD alone is insufficient </vt:lpstr>
      <vt:lpstr>Conditional execution under SIMD </vt:lpstr>
      <vt:lpstr>Conditional execution under SIMD </vt:lpstr>
      <vt:lpstr>Conditional execution under SIMD </vt:lpstr>
      <vt:lpstr>Conditional execution under SIMD </vt:lpstr>
      <vt:lpstr>Conditional execution under SIMD </vt:lpstr>
      <vt:lpstr>Drawback of masked SIMD &amp; the introduction of SIMT</vt:lpstr>
      <vt:lpstr>Example: SIMT and CUDA </vt:lpstr>
      <vt:lpstr>Example: vector add </vt:lpstr>
      <vt:lpstr>Performance of the vector add on GPU</vt:lpstr>
      <vt:lpstr>Summary: parallelism on a single device </vt:lpstr>
      <vt:lpstr>The era of domain-specific accelerators </vt:lpstr>
      <vt:lpstr>But specialization has challenges</vt:lpstr>
      <vt:lpstr>Results: Flexibility vs. Efficiency Tradeoffs</vt:lpstr>
      <vt:lpstr>Remaining question: is a single device sufficient? </vt:lpstr>
      <vt:lpstr>Question: is a single device sufficient? </vt:lpstr>
      <vt:lpstr>The case for distributed computing </vt:lpstr>
      <vt:lpstr>Spectrum of computation device available</vt:lpstr>
      <vt:lpstr>Not so easy: many tedious things to cope with </vt:lpstr>
      <vt:lpstr>Use distributed computing frameworks for complex queries</vt:lpstr>
      <vt:lpstr>Example: batching processing</vt:lpstr>
      <vt:lpstr>Old days: using command line to process the log </vt:lpstr>
      <vt:lpstr>Use command line tools for batch processing</vt:lpstr>
      <vt:lpstr>Does batch processing with command line tools scale? </vt:lpstr>
      <vt:lpstr>Scaling log processing using RPC: step #1 </vt:lpstr>
      <vt:lpstr>From theory to reality </vt:lpstr>
      <vt:lpstr>Scaling log processing using RPC: step #2</vt:lpstr>
      <vt:lpstr>Building application with distributed computing: old days</vt:lpstr>
      <vt:lpstr>Challenges programmers facing </vt:lpstr>
      <vt:lpstr>Challenges programmers facing </vt:lpstr>
      <vt:lpstr>Challenges programmers facing </vt:lpstr>
      <vt:lpstr>Challenges programmers facing </vt:lpstr>
      <vt:lpstr>Challenges programmers facing </vt:lpstr>
      <vt:lpstr>Idea: we build a framework to hide the above tasks </vt:lpstr>
      <vt:lpstr>MapReduce: Simplified Data Processing on Large Clusters</vt:lpstr>
      <vt:lpstr>MapReduce: a distributed batch processing system</vt:lpstr>
      <vt:lpstr>MapReduce abstraction matches our requirements well</vt:lpstr>
      <vt:lpstr>MapReduce Programming Interface</vt:lpstr>
      <vt:lpstr>MapReduce Programming Model </vt:lpstr>
      <vt:lpstr>MapReduce Programming Model </vt:lpstr>
      <vt:lpstr>MapReduce Programming Model </vt:lpstr>
      <vt:lpstr>MapReduce example：Word count</vt:lpstr>
      <vt:lpstr>MapReduce example：Word count</vt:lpstr>
      <vt:lpstr>MapReduce Programming Model </vt:lpstr>
      <vt:lpstr>MapReduce Execution Flow</vt:lpstr>
      <vt:lpstr>MapReduce Execution Flow</vt:lpstr>
      <vt:lpstr>MapReduce: The Complete Picture</vt:lpstr>
      <vt:lpstr>MapReduce: The Complete Picture</vt:lpstr>
      <vt:lpstr>MapReduce: The Complete Picture</vt:lpstr>
      <vt:lpstr>MapReduce: The Complete Picture</vt:lpstr>
      <vt:lpstr>MapReduce: The Complete Picture</vt:lpstr>
      <vt:lpstr>MapReduce: The Complete Picture</vt:lpstr>
      <vt:lpstr>MapReduce: The Complete Picture</vt:lpstr>
      <vt:lpstr>MapReduce: The Complete Picture</vt:lpstr>
      <vt:lpstr>MapReduce example in action：Word count</vt:lpstr>
      <vt:lpstr>Other examples of MapReduce</vt:lpstr>
      <vt:lpstr>Other examples of MapReduce</vt:lpstr>
      <vt:lpstr>Recall, common challenges of  Distributed Computing</vt:lpstr>
      <vt:lpstr>Fault tolerance of MapReduce</vt:lpstr>
      <vt:lpstr>Fault tolerance of MapReduce</vt:lpstr>
      <vt:lpstr>Fault tolerance of MapReduce</vt:lpstr>
      <vt:lpstr>Fault tolerance of MapReduce</vt:lpstr>
      <vt:lpstr>Optimization for Locality</vt:lpstr>
      <vt:lpstr>Optimization for Locality</vt:lpstr>
      <vt:lpstr>Refinement: redundant execution</vt:lpstr>
      <vt:lpstr>Summary of MapReduce </vt:lpstr>
      <vt:lpstr>Summary of MapReduce </vt:lpstr>
      <vt:lpstr>Summary of MapReduce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星达 魏</cp:lastModifiedBy>
  <cp:revision>2887</cp:revision>
  <cp:lastPrinted>2020-03-02T13:38:09Z</cp:lastPrinted>
  <dcterms:created xsi:type="dcterms:W3CDTF">2017-11-24T09:35:45Z</dcterms:created>
  <dcterms:modified xsi:type="dcterms:W3CDTF">2024-12-16T23:37:21Z</dcterms:modified>
</cp:coreProperties>
</file>